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handoutMasterIdLst>
    <p:handoutMasterId r:id="rId55"/>
  </p:handoutMasterIdLst>
  <p:sldIdLst>
    <p:sldId id="283" r:id="rId2"/>
    <p:sldId id="257" r:id="rId3"/>
    <p:sldId id="258" r:id="rId4"/>
    <p:sldId id="259" r:id="rId5"/>
    <p:sldId id="297" r:id="rId6"/>
    <p:sldId id="274" r:id="rId7"/>
    <p:sldId id="272" r:id="rId8"/>
    <p:sldId id="275" r:id="rId9"/>
    <p:sldId id="286" r:id="rId10"/>
    <p:sldId id="271" r:id="rId11"/>
    <p:sldId id="276" r:id="rId12"/>
    <p:sldId id="266" r:id="rId13"/>
    <p:sldId id="267" r:id="rId14"/>
    <p:sldId id="268" r:id="rId15"/>
    <p:sldId id="269" r:id="rId16"/>
    <p:sldId id="270" r:id="rId17"/>
    <p:sldId id="273" r:id="rId18"/>
    <p:sldId id="277" r:id="rId19"/>
    <p:sldId id="280" r:id="rId20"/>
    <p:sldId id="279" r:id="rId21"/>
    <p:sldId id="281" r:id="rId22"/>
    <p:sldId id="295" r:id="rId23"/>
    <p:sldId id="296" r:id="rId24"/>
    <p:sldId id="287" r:id="rId25"/>
    <p:sldId id="298" r:id="rId26"/>
    <p:sldId id="288" r:id="rId27"/>
    <p:sldId id="289" r:id="rId28"/>
    <p:sldId id="301" r:id="rId29"/>
    <p:sldId id="302" r:id="rId30"/>
    <p:sldId id="327" r:id="rId31"/>
    <p:sldId id="328" r:id="rId32"/>
    <p:sldId id="329" r:id="rId33"/>
    <p:sldId id="304" r:id="rId34"/>
    <p:sldId id="305" r:id="rId35"/>
    <p:sldId id="303" r:id="rId36"/>
    <p:sldId id="299" r:id="rId37"/>
    <p:sldId id="300" r:id="rId38"/>
    <p:sldId id="309" r:id="rId39"/>
    <p:sldId id="308" r:id="rId40"/>
    <p:sldId id="307" r:id="rId41"/>
    <p:sldId id="293" r:id="rId42"/>
    <p:sldId id="310" r:id="rId43"/>
    <p:sldId id="311" r:id="rId44"/>
    <p:sldId id="294" r:id="rId45"/>
    <p:sldId id="312" r:id="rId46"/>
    <p:sldId id="317" r:id="rId47"/>
    <p:sldId id="326" r:id="rId48"/>
    <p:sldId id="324" r:id="rId49"/>
    <p:sldId id="325" r:id="rId50"/>
    <p:sldId id="316" r:id="rId51"/>
    <p:sldId id="331" r:id="rId52"/>
    <p:sldId id="330" r:id="rId53"/>
  </p:sldIdLst>
  <p:sldSz cx="9906000" cy="6858000" type="A4"/>
  <p:notesSz cx="9766300" cy="6642100"/>
  <p:kinsoku lang="ja-JP" invalStChars="、。，．・：；？！゛゜ヽヾゝゞ々ー’”）〕］｝〉》」』】°‰′″℃￠％ぁぃぅぇぉっゃゅょゎァィゥェォッャュョヮヵヶ!%),.:;?]}｡｣､･ｧｨｩｪｫｬｭｮｯｰﾞﾟ" invalEndChars="‘“（〔［｛〈《「『【￥＄$([\{｢￡"/>
  <p:defaultTextStyle>
    <a:defPPr>
      <a:defRPr lang="en-AU"/>
    </a:defPPr>
    <a:lvl1pPr algn="l" rtl="0" eaLnBrk="0" fontAlgn="base" hangingPunct="0">
      <a:spcBef>
        <a:spcPct val="0"/>
      </a:spcBef>
      <a:spcAft>
        <a:spcPct val="0"/>
      </a:spcAft>
      <a:defRPr sz="2400" i="1"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i="1"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i="1"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i="1"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i="1"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i="1"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i="1"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i="1"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i="1"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loop="1"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498"/>
    <a:srgbClr val="0006BB"/>
    <a:srgbClr val="010101"/>
    <a:srgbClr val="FF3300"/>
    <a:srgbClr val="996600"/>
    <a:srgbClr val="800000"/>
    <a:srgbClr val="CC0000"/>
    <a:srgbClr val="00024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466" autoAdjust="0"/>
  </p:normalViewPr>
  <p:slideViewPr>
    <p:cSldViewPr>
      <p:cViewPr>
        <p:scale>
          <a:sx n="100" d="100"/>
          <a:sy n="100" d="100"/>
        </p:scale>
        <p:origin x="-1104" y="-96"/>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5" d="100"/>
          <a:sy n="75" d="100"/>
        </p:scale>
        <p:origin x="-1792" y="-120"/>
      </p:cViewPr>
      <p:guideLst>
        <p:guide orient="horz" pos="2092"/>
        <p:guide pos="307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handoutMaster" Target="handoutMasters/handoutMaster1.xml"/><Relationship Id="rId56" Type="http://schemas.openxmlformats.org/officeDocument/2006/relationships/printerSettings" Target="printerSettings/printerSettings1.bin"/><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4628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Rot="1" noChangeAspect="1" noChangeArrowheads="1" noTextEdit="1"/>
          </p:cNvSpPr>
          <p:nvPr>
            <p:ph type="sldImg" idx="2"/>
          </p:nvPr>
        </p:nvSpPr>
        <p:spPr bwMode="auto">
          <a:xfrm>
            <a:off x="3206750" y="581025"/>
            <a:ext cx="3354388" cy="2322513"/>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51" name="Rectangle 3"/>
          <p:cNvSpPr>
            <a:spLocks noGrp="1" noChangeArrowheads="1"/>
          </p:cNvSpPr>
          <p:nvPr>
            <p:ph type="body" sz="quarter" idx="3"/>
          </p:nvPr>
        </p:nvSpPr>
        <p:spPr bwMode="auto">
          <a:xfrm>
            <a:off x="1301750" y="3154363"/>
            <a:ext cx="7162800" cy="2989262"/>
          </a:xfrm>
          <a:prstGeom prst="rect">
            <a:avLst/>
          </a:prstGeom>
          <a:noFill/>
          <a:ln w="12700">
            <a:noFill/>
            <a:miter lim="800000"/>
            <a:headEnd/>
            <a:tailEnd/>
          </a:ln>
          <a:effectLst/>
        </p:spPr>
        <p:txBody>
          <a:bodyPr vert="horz" wrap="square" lIns="90487" tIns="44450" rIns="90487" bIns="4445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Tree>
    <p:extLst>
      <p:ext uri="{BB962C8B-B14F-4D97-AF65-F5344CB8AC3E}">
        <p14:creationId xmlns:p14="http://schemas.microsoft.com/office/powerpoint/2010/main" val="2378579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Rot="1" noChangeAspect="1" noChangeArrowheads="1" noTextEdit="1"/>
          </p:cNvSpPr>
          <p:nvPr>
            <p:ph type="sldImg"/>
          </p:nvPr>
        </p:nvSpPr>
        <p:spPr>
          <a:ln cap="flat"/>
        </p:spPr>
      </p:sp>
      <p:sp>
        <p:nvSpPr>
          <p:cNvPr id="5122"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ln/>
        </p:spPr>
      </p:sp>
      <p:sp>
        <p:nvSpPr>
          <p:cNvPr id="13314"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a:ln/>
        </p:spPr>
      </p:sp>
      <p:sp>
        <p:nvSpPr>
          <p:cNvPr id="15362"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a:ln/>
        </p:spPr>
      </p:sp>
      <p:sp>
        <p:nvSpPr>
          <p:cNvPr id="63490"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531977" y="6308842"/>
            <a:ext cx="4232063" cy="332105"/>
          </a:xfrm>
          <a:prstGeom prst="rect">
            <a:avLst/>
          </a:prstGeom>
        </p:spPr>
        <p:txBody>
          <a:bodyPr/>
          <a:lstStyle/>
          <a:p>
            <a:fld id="{63DC96C5-ED1C-C747-9158-BE715714BA8E}" type="slidenum">
              <a:rPr lang="en-US" smtClean="0"/>
              <a:t>51</a:t>
            </a:fld>
            <a:endParaRPr lang="en-US"/>
          </a:p>
        </p:txBody>
      </p:sp>
    </p:spTree>
    <p:extLst>
      <p:ext uri="{BB962C8B-B14F-4D97-AF65-F5344CB8AC3E}">
        <p14:creationId xmlns:p14="http://schemas.microsoft.com/office/powerpoint/2010/main" val="680684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a:xfrm>
            <a:off x="5531977" y="6308842"/>
            <a:ext cx="4232063" cy="332105"/>
          </a:xfrm>
          <a:prstGeom prst="rect">
            <a:avLst/>
          </a:prstGeom>
        </p:spPr>
        <p:txBody>
          <a:bodyPr/>
          <a:lstStyle/>
          <a:p>
            <a:fld id="{63DC96C5-ED1C-C747-9158-BE715714BA8E}" type="slidenum">
              <a:rPr lang="en-US" smtClean="0"/>
              <a:t>52</a:t>
            </a:fld>
            <a:endParaRPr lang="en-US"/>
          </a:p>
        </p:txBody>
      </p:sp>
    </p:spTree>
    <p:extLst>
      <p:ext uri="{BB962C8B-B14F-4D97-AF65-F5344CB8AC3E}">
        <p14:creationId xmlns:p14="http://schemas.microsoft.com/office/powerpoint/2010/main" val="6806849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a:prstGeom prst="rect">
            <a:avLst/>
          </a:prstGeom>
        </p:spPr>
        <p:txBody>
          <a:bodyPr vert="horz"/>
          <a:lstStyle>
            <a:lvl1pPr>
              <a:defRPr>
                <a:solidFill>
                  <a:schemeClr val="tx1"/>
                </a:solidFill>
              </a:defRPr>
            </a:lvl1pPr>
          </a:lstStyle>
          <a:p>
            <a:r>
              <a:rPr lang="en-AU" dirty="0" smtClean="0"/>
              <a:t>Click to edit Master title style</a:t>
            </a:r>
            <a:endParaRPr lang="en-US" dirty="0"/>
          </a:p>
        </p:txBody>
      </p:sp>
      <p:sp>
        <p:nvSpPr>
          <p:cNvPr id="3" name="Subtitle 2"/>
          <p:cNvSpPr>
            <a:spLocks noGrp="1"/>
          </p:cNvSpPr>
          <p:nvPr>
            <p:ph type="subTitle" idx="1"/>
          </p:nvPr>
        </p:nvSpPr>
        <p:spPr>
          <a:xfrm>
            <a:off x="1485900" y="3886200"/>
            <a:ext cx="69342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smtClean="0"/>
              <a:t>Click to edit Master subtitle style</a:t>
            </a:r>
            <a:endParaRPr lang="en-US"/>
          </a:p>
        </p:txBody>
      </p:sp>
    </p:spTree>
    <p:extLst>
      <p:ext uri="{BB962C8B-B14F-4D97-AF65-F5344CB8AC3E}">
        <p14:creationId xmlns:p14="http://schemas.microsoft.com/office/powerpoint/2010/main" val="188211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p>
            <a:r>
              <a:rPr lang="en-AU" smtClean="0"/>
              <a:t>Click to edit Master title style</a:t>
            </a:r>
            <a:endParaRPr lang="en-US"/>
          </a:p>
        </p:txBody>
      </p:sp>
      <p:sp>
        <p:nvSpPr>
          <p:cNvPr id="3" name="Vertical Text Placeholder 2"/>
          <p:cNvSpPr>
            <a:spLocks noGrp="1"/>
          </p:cNvSpPr>
          <p:nvPr>
            <p:ph type="body" orient="vert" idx="1"/>
          </p:nvPr>
        </p:nvSpPr>
        <p:spPr>
          <a:xfrm>
            <a:off x="495300" y="1600200"/>
            <a:ext cx="8915400" cy="4525963"/>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642358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8"/>
            <a:ext cx="2228850" cy="585152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95300" y="274638"/>
            <a:ext cx="6534150" cy="58515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3887140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p>
            <a:r>
              <a:rPr lang="en-AU" smtClean="0"/>
              <a:t>Click to edit Master title style</a:t>
            </a:r>
            <a:endParaRPr lang="en-US"/>
          </a:p>
        </p:txBody>
      </p:sp>
      <p:sp>
        <p:nvSpPr>
          <p:cNvPr id="3" name="Content Placeholder 2"/>
          <p:cNvSpPr>
            <a:spLocks noGrp="1"/>
          </p:cNvSpPr>
          <p:nvPr>
            <p:ph idx="1"/>
          </p:nvPr>
        </p:nvSpPr>
        <p:spPr>
          <a:xfrm>
            <a:off x="495300" y="1600200"/>
            <a:ext cx="8915400" cy="4525963"/>
          </a:xfrm>
          <a:prstGeom prst="rect">
            <a:avLst/>
          </a:prstGeom>
        </p:spPr>
        <p:txBody>
          <a:bodyPr vert="horz"/>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589591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a:prstGeom prst="rect">
            <a:avLst/>
          </a:prstGeom>
        </p:spPr>
        <p:txBody>
          <a:bodyPr vert="horz" anchor="t"/>
          <a:lstStyle>
            <a:lvl1pPr algn="l">
              <a:defRPr sz="4000" b="1" cap="all">
                <a:solidFill>
                  <a:schemeClr val="tx1"/>
                </a:solidFill>
              </a:defRPr>
            </a:lvl1pPr>
          </a:lstStyle>
          <a:p>
            <a:r>
              <a:rPr lang="en-AU" dirty="0" smtClean="0"/>
              <a:t>Click to edit Master title style</a:t>
            </a:r>
            <a:endParaRPr lang="en-US" dirty="0"/>
          </a:p>
        </p:txBody>
      </p:sp>
      <p:sp>
        <p:nvSpPr>
          <p:cNvPr id="3" name="Text Placeholder 2"/>
          <p:cNvSpPr>
            <a:spLocks noGrp="1"/>
          </p:cNvSpPr>
          <p:nvPr>
            <p:ph type="body" idx="1"/>
          </p:nvPr>
        </p:nvSpPr>
        <p:spPr>
          <a:xfrm>
            <a:off x="782638" y="2906713"/>
            <a:ext cx="84201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smtClean="0"/>
              <a:t>Click to edit Master text styles</a:t>
            </a:r>
          </a:p>
        </p:txBody>
      </p:sp>
    </p:spTree>
    <p:extLst>
      <p:ext uri="{BB962C8B-B14F-4D97-AF65-F5344CB8AC3E}">
        <p14:creationId xmlns:p14="http://schemas.microsoft.com/office/powerpoint/2010/main" val="245564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lvl1pPr>
              <a:defRPr>
                <a:solidFill>
                  <a:schemeClr val="tx1"/>
                </a:solidFill>
              </a:defRPr>
            </a:lvl1pPr>
          </a:lstStyle>
          <a:p>
            <a:r>
              <a:rPr lang="en-AU" dirty="0" smtClean="0"/>
              <a:t>Click to edit Master title style</a:t>
            </a:r>
            <a:endParaRPr lang="en-US" dirty="0"/>
          </a:p>
        </p:txBody>
      </p:sp>
      <p:sp>
        <p:nvSpPr>
          <p:cNvPr id="3" name="Content Placeholder 2"/>
          <p:cNvSpPr>
            <a:spLocks noGrp="1"/>
          </p:cNvSpPr>
          <p:nvPr>
            <p:ph sz="half" idx="1"/>
          </p:nvPr>
        </p:nvSpPr>
        <p:spPr>
          <a:xfrm>
            <a:off x="495300" y="1600200"/>
            <a:ext cx="43815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5029200" y="1600200"/>
            <a:ext cx="43815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723093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95300" y="1535113"/>
            <a:ext cx="437673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95300" y="2174875"/>
            <a:ext cx="437673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5032375" y="1535113"/>
            <a:ext cx="437832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5032375" y="2174875"/>
            <a:ext cx="437832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Tree>
    <p:extLst>
      <p:ext uri="{BB962C8B-B14F-4D97-AF65-F5344CB8AC3E}">
        <p14:creationId xmlns:p14="http://schemas.microsoft.com/office/powerpoint/2010/main" val="4228856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a:prstGeom prst="rect">
            <a:avLst/>
          </a:prstGeom>
        </p:spPr>
        <p:txBody>
          <a:bodyPr vert="horz"/>
          <a:lstStyle/>
          <a:p>
            <a:r>
              <a:rPr lang="en-AU" smtClean="0"/>
              <a:t>Click to edit Master title style</a:t>
            </a:r>
            <a:endParaRPr lang="en-US"/>
          </a:p>
        </p:txBody>
      </p:sp>
    </p:spTree>
    <p:extLst>
      <p:ext uri="{BB962C8B-B14F-4D97-AF65-F5344CB8AC3E}">
        <p14:creationId xmlns:p14="http://schemas.microsoft.com/office/powerpoint/2010/main" val="2310850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754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a:prstGeom prst="rect">
            <a:avLst/>
          </a:prstGeom>
        </p:spPr>
        <p:txBody>
          <a:bodyPr vert="horz"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873500" y="273050"/>
            <a:ext cx="553720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95300" y="1435100"/>
            <a:ext cx="3259138"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1603926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a:prstGeom prst="rect">
            <a:avLst/>
          </a:prstGeom>
        </p:spPr>
        <p:txBody>
          <a:bodyPr vert="horz"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941513" y="612775"/>
            <a:ext cx="59436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513" y="5367338"/>
            <a:ext cx="59436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Tree>
    <p:extLst>
      <p:ext uri="{BB962C8B-B14F-4D97-AF65-F5344CB8AC3E}">
        <p14:creationId xmlns:p14="http://schemas.microsoft.com/office/powerpoint/2010/main" val="37882304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15"/>
          <p:cNvGrpSpPr>
            <a:grpSpLocks/>
          </p:cNvGrpSpPr>
          <p:nvPr/>
        </p:nvGrpSpPr>
        <p:grpSpPr bwMode="auto">
          <a:xfrm>
            <a:off x="220663" y="276225"/>
            <a:ext cx="1366837" cy="1601788"/>
            <a:chOff x="139" y="174"/>
            <a:chExt cx="860" cy="1009"/>
          </a:xfrm>
        </p:grpSpPr>
        <p:grpSp>
          <p:nvGrpSpPr>
            <p:cNvPr id="1030" name="Group 9"/>
            <p:cNvGrpSpPr>
              <a:grpSpLocks/>
            </p:cNvGrpSpPr>
            <p:nvPr/>
          </p:nvGrpSpPr>
          <p:grpSpPr bwMode="auto">
            <a:xfrm>
              <a:off x="139" y="174"/>
              <a:ext cx="798" cy="1009"/>
              <a:chOff x="139" y="174"/>
              <a:chExt cx="798" cy="1009"/>
            </a:xfrm>
          </p:grpSpPr>
          <p:sp>
            <p:nvSpPr>
              <p:cNvPr id="1036" name="Freeform 2"/>
              <p:cNvSpPr>
                <a:spLocks/>
              </p:cNvSpPr>
              <p:nvPr/>
            </p:nvSpPr>
            <p:spPr bwMode="auto">
              <a:xfrm>
                <a:off x="214" y="272"/>
                <a:ext cx="648" cy="815"/>
              </a:xfrm>
              <a:custGeom>
                <a:avLst/>
                <a:gdLst>
                  <a:gd name="T0" fmla="*/ 323 w 648"/>
                  <a:gd name="T1" fmla="*/ 0 h 815"/>
                  <a:gd name="T2" fmla="*/ 0 w 648"/>
                  <a:gd name="T3" fmla="*/ 407 h 815"/>
                  <a:gd name="T4" fmla="*/ 323 w 648"/>
                  <a:gd name="T5" fmla="*/ 814 h 815"/>
                  <a:gd name="T6" fmla="*/ 647 w 648"/>
                  <a:gd name="T7" fmla="*/ 407 h 815"/>
                  <a:gd name="T8" fmla="*/ 323 w 648"/>
                  <a:gd name="T9" fmla="*/ 0 h 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48" h="815">
                    <a:moveTo>
                      <a:pt x="323" y="0"/>
                    </a:moveTo>
                    <a:lnTo>
                      <a:pt x="0" y="407"/>
                    </a:lnTo>
                    <a:lnTo>
                      <a:pt x="323" y="814"/>
                    </a:lnTo>
                    <a:lnTo>
                      <a:pt x="647" y="407"/>
                    </a:lnTo>
                    <a:lnTo>
                      <a:pt x="323" y="0"/>
                    </a:lnTo>
                  </a:path>
                </a:pathLst>
              </a:custGeom>
              <a:gradFill rotWithShape="0">
                <a:gsLst>
                  <a:gs pos="0">
                    <a:srgbClr val="280049"/>
                  </a:gs>
                  <a:gs pos="100000">
                    <a:srgbClr val="500093"/>
                  </a:gs>
                </a:gsLst>
                <a:path path="rect">
                  <a:fillToRect l="50000" t="50000" r="50000" b="50000"/>
                </a:path>
              </a:gra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nvGrpSpPr>
              <p:cNvPr id="1037" name="Group 5"/>
              <p:cNvGrpSpPr>
                <a:grpSpLocks/>
              </p:cNvGrpSpPr>
              <p:nvPr/>
            </p:nvGrpSpPr>
            <p:grpSpPr bwMode="auto">
              <a:xfrm>
                <a:off x="139" y="174"/>
                <a:ext cx="798" cy="505"/>
                <a:chOff x="139" y="174"/>
                <a:chExt cx="798" cy="505"/>
              </a:xfrm>
            </p:grpSpPr>
            <p:sp>
              <p:nvSpPr>
                <p:cNvPr id="1041" name="Freeform 3"/>
                <p:cNvSpPr>
                  <a:spLocks/>
                </p:cNvSpPr>
                <p:nvPr/>
              </p:nvSpPr>
              <p:spPr bwMode="auto">
                <a:xfrm>
                  <a:off x="537" y="174"/>
                  <a:ext cx="401" cy="505"/>
                </a:xfrm>
                <a:custGeom>
                  <a:avLst/>
                  <a:gdLst>
                    <a:gd name="T0" fmla="*/ 0 w 400"/>
                    <a:gd name="T1" fmla="*/ 100 h 505"/>
                    <a:gd name="T2" fmla="*/ 0 w 400"/>
                    <a:gd name="T3" fmla="*/ 0 h 505"/>
                    <a:gd name="T4" fmla="*/ 417 w 400"/>
                    <a:gd name="T5" fmla="*/ 504 h 505"/>
                    <a:gd name="T6" fmla="*/ 338 w 400"/>
                    <a:gd name="T7" fmla="*/ 504 h 505"/>
                    <a:gd name="T8" fmla="*/ 0 w 400"/>
                    <a:gd name="T9" fmla="*/ 10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 h="505">
                      <a:moveTo>
                        <a:pt x="0" y="100"/>
                      </a:moveTo>
                      <a:lnTo>
                        <a:pt x="0" y="0"/>
                      </a:lnTo>
                      <a:lnTo>
                        <a:pt x="399" y="504"/>
                      </a:lnTo>
                      <a:lnTo>
                        <a:pt x="320" y="504"/>
                      </a:lnTo>
                      <a:lnTo>
                        <a:pt x="0" y="100"/>
                      </a:lnTo>
                    </a:path>
                  </a:pathLst>
                </a:custGeom>
                <a:solidFill>
                  <a:schemeClr val="folHlink">
                    <a:alpha val="50195"/>
                  </a:scheme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2" name="Freeform 4"/>
                <p:cNvSpPr>
                  <a:spLocks/>
                </p:cNvSpPr>
                <p:nvPr/>
              </p:nvSpPr>
              <p:spPr bwMode="auto">
                <a:xfrm>
                  <a:off x="139" y="174"/>
                  <a:ext cx="401" cy="505"/>
                </a:xfrm>
                <a:custGeom>
                  <a:avLst/>
                  <a:gdLst>
                    <a:gd name="T0" fmla="*/ 417 w 400"/>
                    <a:gd name="T1" fmla="*/ 0 h 505"/>
                    <a:gd name="T2" fmla="*/ 417 w 400"/>
                    <a:gd name="T3" fmla="*/ 100 h 505"/>
                    <a:gd name="T4" fmla="*/ 79 w 400"/>
                    <a:gd name="T5" fmla="*/ 504 h 505"/>
                    <a:gd name="T6" fmla="*/ 0 w 400"/>
                    <a:gd name="T7" fmla="*/ 504 h 505"/>
                    <a:gd name="T8" fmla="*/ 417 w 400"/>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 h="505">
                      <a:moveTo>
                        <a:pt x="399" y="0"/>
                      </a:moveTo>
                      <a:lnTo>
                        <a:pt x="399" y="100"/>
                      </a:lnTo>
                      <a:lnTo>
                        <a:pt x="79" y="504"/>
                      </a:lnTo>
                      <a:lnTo>
                        <a:pt x="0" y="504"/>
                      </a:lnTo>
                      <a:lnTo>
                        <a:pt x="399" y="0"/>
                      </a:lnTo>
                    </a:path>
                  </a:pathLst>
                </a:custGeom>
                <a:solidFill>
                  <a:schemeClr val="folHlink">
                    <a:alpha val="50195"/>
                  </a:scheme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nvGrpSpPr>
              <p:cNvPr id="1038" name="Group 8"/>
              <p:cNvGrpSpPr>
                <a:grpSpLocks/>
              </p:cNvGrpSpPr>
              <p:nvPr/>
            </p:nvGrpSpPr>
            <p:grpSpPr bwMode="auto">
              <a:xfrm>
                <a:off x="139" y="678"/>
                <a:ext cx="798" cy="505"/>
                <a:chOff x="139" y="678"/>
                <a:chExt cx="798" cy="505"/>
              </a:xfrm>
            </p:grpSpPr>
            <p:sp>
              <p:nvSpPr>
                <p:cNvPr id="1039" name="Freeform 6"/>
                <p:cNvSpPr>
                  <a:spLocks/>
                </p:cNvSpPr>
                <p:nvPr/>
              </p:nvSpPr>
              <p:spPr bwMode="auto">
                <a:xfrm>
                  <a:off x="537" y="678"/>
                  <a:ext cx="401" cy="505"/>
                </a:xfrm>
                <a:custGeom>
                  <a:avLst/>
                  <a:gdLst>
                    <a:gd name="T0" fmla="*/ 338 w 400"/>
                    <a:gd name="T1" fmla="*/ 0 h 505"/>
                    <a:gd name="T2" fmla="*/ 417 w 400"/>
                    <a:gd name="T3" fmla="*/ 0 h 505"/>
                    <a:gd name="T4" fmla="*/ 0 w 400"/>
                    <a:gd name="T5" fmla="*/ 504 h 505"/>
                    <a:gd name="T6" fmla="*/ 0 w 400"/>
                    <a:gd name="T7" fmla="*/ 404 h 505"/>
                    <a:gd name="T8" fmla="*/ 338 w 400"/>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 h="505">
                      <a:moveTo>
                        <a:pt x="320" y="0"/>
                      </a:moveTo>
                      <a:lnTo>
                        <a:pt x="399" y="0"/>
                      </a:lnTo>
                      <a:lnTo>
                        <a:pt x="0" y="504"/>
                      </a:lnTo>
                      <a:lnTo>
                        <a:pt x="0" y="404"/>
                      </a:lnTo>
                      <a:lnTo>
                        <a:pt x="320" y="0"/>
                      </a:lnTo>
                    </a:path>
                  </a:pathLst>
                </a:custGeom>
                <a:solidFill>
                  <a:schemeClr val="bg2">
                    <a:alpha val="50195"/>
                  </a:scheme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40" name="Freeform 7"/>
                <p:cNvSpPr>
                  <a:spLocks/>
                </p:cNvSpPr>
                <p:nvPr/>
              </p:nvSpPr>
              <p:spPr bwMode="auto">
                <a:xfrm>
                  <a:off x="139" y="678"/>
                  <a:ext cx="401" cy="505"/>
                </a:xfrm>
                <a:custGeom>
                  <a:avLst/>
                  <a:gdLst>
                    <a:gd name="T0" fmla="*/ 79 w 400"/>
                    <a:gd name="T1" fmla="*/ 0 h 505"/>
                    <a:gd name="T2" fmla="*/ 417 w 400"/>
                    <a:gd name="T3" fmla="*/ 404 h 505"/>
                    <a:gd name="T4" fmla="*/ 417 w 400"/>
                    <a:gd name="T5" fmla="*/ 504 h 505"/>
                    <a:gd name="T6" fmla="*/ 0 w 400"/>
                    <a:gd name="T7" fmla="*/ 0 h 505"/>
                    <a:gd name="T8" fmla="*/ 79 w 400"/>
                    <a:gd name="T9" fmla="*/ 0 h 5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0" h="505">
                      <a:moveTo>
                        <a:pt x="79" y="0"/>
                      </a:moveTo>
                      <a:lnTo>
                        <a:pt x="399" y="404"/>
                      </a:lnTo>
                      <a:lnTo>
                        <a:pt x="399" y="504"/>
                      </a:lnTo>
                      <a:lnTo>
                        <a:pt x="0" y="0"/>
                      </a:lnTo>
                      <a:lnTo>
                        <a:pt x="79" y="0"/>
                      </a:lnTo>
                    </a:path>
                  </a:pathLst>
                </a:custGeom>
                <a:solidFill>
                  <a:schemeClr val="bg2">
                    <a:alpha val="50195"/>
                  </a:scheme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grpSp>
          <p:nvGrpSpPr>
            <p:cNvPr id="1031" name="Group 14"/>
            <p:cNvGrpSpPr>
              <a:grpSpLocks/>
            </p:cNvGrpSpPr>
            <p:nvPr/>
          </p:nvGrpSpPr>
          <p:grpSpPr bwMode="auto">
            <a:xfrm>
              <a:off x="430" y="211"/>
              <a:ext cx="569" cy="480"/>
              <a:chOff x="430" y="211"/>
              <a:chExt cx="569" cy="480"/>
            </a:xfrm>
          </p:grpSpPr>
          <p:sp>
            <p:nvSpPr>
              <p:cNvPr id="1032" name="Freeform 10"/>
              <p:cNvSpPr>
                <a:spLocks/>
              </p:cNvSpPr>
              <p:nvPr/>
            </p:nvSpPr>
            <p:spPr bwMode="auto">
              <a:xfrm>
                <a:off x="430" y="211"/>
                <a:ext cx="569" cy="480"/>
              </a:xfrm>
              <a:custGeom>
                <a:avLst/>
                <a:gdLst>
                  <a:gd name="T0" fmla="*/ 244 w 569"/>
                  <a:gd name="T1" fmla="*/ 217 h 480"/>
                  <a:gd name="T2" fmla="*/ 144 w 569"/>
                  <a:gd name="T3" fmla="*/ 0 h 480"/>
                  <a:gd name="T4" fmla="*/ 285 w 569"/>
                  <a:gd name="T5" fmla="*/ 193 h 480"/>
                  <a:gd name="T6" fmla="*/ 426 w 569"/>
                  <a:gd name="T7" fmla="*/ 0 h 480"/>
                  <a:gd name="T8" fmla="*/ 324 w 569"/>
                  <a:gd name="T9" fmla="*/ 217 h 480"/>
                  <a:gd name="T10" fmla="*/ 568 w 569"/>
                  <a:gd name="T11" fmla="*/ 240 h 480"/>
                  <a:gd name="T12" fmla="*/ 323 w 569"/>
                  <a:gd name="T13" fmla="*/ 262 h 480"/>
                  <a:gd name="T14" fmla="*/ 426 w 569"/>
                  <a:gd name="T15" fmla="*/ 479 h 480"/>
                  <a:gd name="T16" fmla="*/ 285 w 569"/>
                  <a:gd name="T17" fmla="*/ 286 h 480"/>
                  <a:gd name="T18" fmla="*/ 144 w 569"/>
                  <a:gd name="T19" fmla="*/ 479 h 480"/>
                  <a:gd name="T20" fmla="*/ 243 w 569"/>
                  <a:gd name="T21" fmla="*/ 263 h 480"/>
                  <a:gd name="T22" fmla="*/ 0 w 569"/>
                  <a:gd name="T23" fmla="*/ 240 h 480"/>
                  <a:gd name="T24" fmla="*/ 244 w 569"/>
                  <a:gd name="T25" fmla="*/ 217 h 48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569" h="480">
                    <a:moveTo>
                      <a:pt x="244" y="217"/>
                    </a:moveTo>
                    <a:lnTo>
                      <a:pt x="144" y="0"/>
                    </a:lnTo>
                    <a:lnTo>
                      <a:pt x="285" y="193"/>
                    </a:lnTo>
                    <a:lnTo>
                      <a:pt x="426" y="0"/>
                    </a:lnTo>
                    <a:lnTo>
                      <a:pt x="324" y="217"/>
                    </a:lnTo>
                    <a:lnTo>
                      <a:pt x="568" y="240"/>
                    </a:lnTo>
                    <a:lnTo>
                      <a:pt x="323" y="262"/>
                    </a:lnTo>
                    <a:lnTo>
                      <a:pt x="426" y="479"/>
                    </a:lnTo>
                    <a:lnTo>
                      <a:pt x="285" y="286"/>
                    </a:lnTo>
                    <a:lnTo>
                      <a:pt x="144" y="479"/>
                    </a:lnTo>
                    <a:lnTo>
                      <a:pt x="243" y="263"/>
                    </a:lnTo>
                    <a:lnTo>
                      <a:pt x="0" y="240"/>
                    </a:lnTo>
                    <a:lnTo>
                      <a:pt x="244" y="217"/>
                    </a:lnTo>
                  </a:path>
                </a:pathLst>
              </a:custGeom>
              <a:gradFill rotWithShape="0">
                <a:gsLst>
                  <a:gs pos="0">
                    <a:srgbClr val="FFFFFF"/>
                  </a:gs>
                  <a:gs pos="100000">
                    <a:srgbClr val="500093"/>
                  </a:gs>
                </a:gsLst>
                <a:path path="rect">
                  <a:fillToRect l="50000" t="50000" r="50000" b="50000"/>
                </a:path>
              </a:gra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3" name="Freeform 11"/>
              <p:cNvSpPr>
                <a:spLocks/>
              </p:cNvSpPr>
              <p:nvPr/>
            </p:nvSpPr>
            <p:spPr bwMode="auto">
              <a:xfrm>
                <a:off x="508" y="276"/>
                <a:ext cx="415" cy="350"/>
              </a:xfrm>
              <a:custGeom>
                <a:avLst/>
                <a:gdLst>
                  <a:gd name="T0" fmla="*/ 166 w 414"/>
                  <a:gd name="T1" fmla="*/ 153 h 350"/>
                  <a:gd name="T2" fmla="*/ 103 w 414"/>
                  <a:gd name="T3" fmla="*/ 0 h 350"/>
                  <a:gd name="T4" fmla="*/ 225 w 414"/>
                  <a:gd name="T5" fmla="*/ 128 h 350"/>
                  <a:gd name="T6" fmla="*/ 326 w 414"/>
                  <a:gd name="T7" fmla="*/ 0 h 350"/>
                  <a:gd name="T8" fmla="*/ 264 w 414"/>
                  <a:gd name="T9" fmla="*/ 153 h 350"/>
                  <a:gd name="T10" fmla="*/ 431 w 414"/>
                  <a:gd name="T11" fmla="*/ 175 h 350"/>
                  <a:gd name="T12" fmla="*/ 263 w 414"/>
                  <a:gd name="T13" fmla="*/ 196 h 350"/>
                  <a:gd name="T14" fmla="*/ 326 w 414"/>
                  <a:gd name="T15" fmla="*/ 349 h 350"/>
                  <a:gd name="T16" fmla="*/ 225 w 414"/>
                  <a:gd name="T17" fmla="*/ 221 h 350"/>
                  <a:gd name="T18" fmla="*/ 103 w 414"/>
                  <a:gd name="T19" fmla="*/ 349 h 350"/>
                  <a:gd name="T20" fmla="*/ 165 w 414"/>
                  <a:gd name="T21" fmla="*/ 198 h 350"/>
                  <a:gd name="T22" fmla="*/ 0 w 414"/>
                  <a:gd name="T23" fmla="*/ 175 h 350"/>
                  <a:gd name="T24" fmla="*/ 166 w 414"/>
                  <a:gd name="T25" fmla="*/ 153 h 3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14" h="350">
                    <a:moveTo>
                      <a:pt x="166" y="153"/>
                    </a:moveTo>
                    <a:lnTo>
                      <a:pt x="103" y="0"/>
                    </a:lnTo>
                    <a:lnTo>
                      <a:pt x="207" y="128"/>
                    </a:lnTo>
                    <a:lnTo>
                      <a:pt x="308" y="0"/>
                    </a:lnTo>
                    <a:lnTo>
                      <a:pt x="246" y="153"/>
                    </a:lnTo>
                    <a:lnTo>
                      <a:pt x="413" y="175"/>
                    </a:lnTo>
                    <a:lnTo>
                      <a:pt x="245" y="196"/>
                    </a:lnTo>
                    <a:lnTo>
                      <a:pt x="308" y="349"/>
                    </a:lnTo>
                    <a:lnTo>
                      <a:pt x="207" y="221"/>
                    </a:lnTo>
                    <a:lnTo>
                      <a:pt x="103" y="349"/>
                    </a:lnTo>
                    <a:lnTo>
                      <a:pt x="165" y="198"/>
                    </a:lnTo>
                    <a:lnTo>
                      <a:pt x="0" y="175"/>
                    </a:lnTo>
                    <a:lnTo>
                      <a:pt x="166" y="153"/>
                    </a:lnTo>
                  </a:path>
                </a:pathLst>
              </a:custGeom>
              <a:gradFill rotWithShape="0">
                <a:gsLst>
                  <a:gs pos="0">
                    <a:srgbClr val="FFFFFF"/>
                  </a:gs>
                  <a:gs pos="100000">
                    <a:srgbClr val="7500D7"/>
                  </a:gs>
                </a:gsLst>
                <a:path path="rect">
                  <a:fillToRect l="50000" t="50000" r="50000" b="50000"/>
                </a:path>
              </a:gra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4" name="Freeform 12"/>
              <p:cNvSpPr>
                <a:spLocks/>
              </p:cNvSpPr>
              <p:nvPr/>
            </p:nvSpPr>
            <p:spPr bwMode="auto">
              <a:xfrm>
                <a:off x="569" y="285"/>
                <a:ext cx="293" cy="332"/>
              </a:xfrm>
              <a:custGeom>
                <a:avLst/>
                <a:gdLst>
                  <a:gd name="T0" fmla="*/ 0 w 292"/>
                  <a:gd name="T1" fmla="*/ 84 h 332"/>
                  <a:gd name="T2" fmla="*/ 132 w 292"/>
                  <a:gd name="T3" fmla="*/ 143 h 332"/>
                  <a:gd name="T4" fmla="*/ 164 w 292"/>
                  <a:gd name="T5" fmla="*/ 0 h 332"/>
                  <a:gd name="T6" fmla="*/ 177 w 292"/>
                  <a:gd name="T7" fmla="*/ 143 h 332"/>
                  <a:gd name="T8" fmla="*/ 308 w 292"/>
                  <a:gd name="T9" fmla="*/ 82 h 332"/>
                  <a:gd name="T10" fmla="*/ 190 w 292"/>
                  <a:gd name="T11" fmla="*/ 166 h 332"/>
                  <a:gd name="T12" fmla="*/ 309 w 292"/>
                  <a:gd name="T13" fmla="*/ 249 h 332"/>
                  <a:gd name="T14" fmla="*/ 177 w 292"/>
                  <a:gd name="T15" fmla="*/ 189 h 332"/>
                  <a:gd name="T16" fmla="*/ 164 w 292"/>
                  <a:gd name="T17" fmla="*/ 331 h 332"/>
                  <a:gd name="T18" fmla="*/ 132 w 292"/>
                  <a:gd name="T19" fmla="*/ 189 h 332"/>
                  <a:gd name="T20" fmla="*/ 0 w 292"/>
                  <a:gd name="T21" fmla="*/ 249 h 332"/>
                  <a:gd name="T22" fmla="*/ 119 w 292"/>
                  <a:gd name="T23" fmla="*/ 166 h 332"/>
                  <a:gd name="T24" fmla="*/ 0 w 292"/>
                  <a:gd name="T25" fmla="*/ 84 h 3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2" h="332">
                    <a:moveTo>
                      <a:pt x="0" y="84"/>
                    </a:moveTo>
                    <a:lnTo>
                      <a:pt x="132" y="143"/>
                    </a:lnTo>
                    <a:lnTo>
                      <a:pt x="146" y="0"/>
                    </a:lnTo>
                    <a:lnTo>
                      <a:pt x="159" y="143"/>
                    </a:lnTo>
                    <a:lnTo>
                      <a:pt x="290" y="82"/>
                    </a:lnTo>
                    <a:lnTo>
                      <a:pt x="172" y="166"/>
                    </a:lnTo>
                    <a:lnTo>
                      <a:pt x="291" y="249"/>
                    </a:lnTo>
                    <a:lnTo>
                      <a:pt x="159" y="189"/>
                    </a:lnTo>
                    <a:lnTo>
                      <a:pt x="146" y="331"/>
                    </a:lnTo>
                    <a:lnTo>
                      <a:pt x="132" y="189"/>
                    </a:lnTo>
                    <a:lnTo>
                      <a:pt x="0" y="249"/>
                    </a:lnTo>
                    <a:lnTo>
                      <a:pt x="119" y="166"/>
                    </a:lnTo>
                    <a:lnTo>
                      <a:pt x="0" y="84"/>
                    </a:lnTo>
                  </a:path>
                </a:pathLst>
              </a:custGeom>
              <a:gradFill rotWithShape="0">
                <a:gsLst>
                  <a:gs pos="0">
                    <a:srgbClr val="FFFFFF"/>
                  </a:gs>
                  <a:gs pos="100000">
                    <a:srgbClr val="500093"/>
                  </a:gs>
                </a:gsLst>
                <a:path path="rect">
                  <a:fillToRect l="50000" t="50000" r="50000" b="50000"/>
                </a:path>
              </a:gra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sp>
            <p:nvSpPr>
              <p:cNvPr id="1035" name="Freeform 13"/>
              <p:cNvSpPr>
                <a:spLocks/>
              </p:cNvSpPr>
              <p:nvPr/>
            </p:nvSpPr>
            <p:spPr bwMode="auto">
              <a:xfrm>
                <a:off x="677" y="408"/>
                <a:ext cx="75" cy="85"/>
              </a:xfrm>
              <a:custGeom>
                <a:avLst/>
                <a:gdLst>
                  <a:gd name="T0" fmla="*/ 0 w 74"/>
                  <a:gd name="T1" fmla="*/ 20 h 85"/>
                  <a:gd name="T2" fmla="*/ 29 w 74"/>
                  <a:gd name="T3" fmla="*/ 30 h 85"/>
                  <a:gd name="T4" fmla="*/ 36 w 74"/>
                  <a:gd name="T5" fmla="*/ 0 h 85"/>
                  <a:gd name="T6" fmla="*/ 60 w 74"/>
                  <a:gd name="T7" fmla="*/ 30 h 85"/>
                  <a:gd name="T8" fmla="*/ 91 w 74"/>
                  <a:gd name="T9" fmla="*/ 20 h 85"/>
                  <a:gd name="T10" fmla="*/ 67 w 74"/>
                  <a:gd name="T11" fmla="*/ 42 h 85"/>
                  <a:gd name="T12" fmla="*/ 91 w 74"/>
                  <a:gd name="T13" fmla="*/ 62 h 85"/>
                  <a:gd name="T14" fmla="*/ 60 w 74"/>
                  <a:gd name="T15" fmla="*/ 52 h 85"/>
                  <a:gd name="T16" fmla="*/ 36 w 74"/>
                  <a:gd name="T17" fmla="*/ 84 h 85"/>
                  <a:gd name="T18" fmla="*/ 29 w 74"/>
                  <a:gd name="T19" fmla="*/ 52 h 85"/>
                  <a:gd name="T20" fmla="*/ 0 w 74"/>
                  <a:gd name="T21" fmla="*/ 62 h 85"/>
                  <a:gd name="T22" fmla="*/ 23 w 74"/>
                  <a:gd name="T23" fmla="*/ 42 h 85"/>
                  <a:gd name="T24" fmla="*/ 0 w 74"/>
                  <a:gd name="T25" fmla="*/ 2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74" h="85">
                    <a:moveTo>
                      <a:pt x="0" y="20"/>
                    </a:moveTo>
                    <a:lnTo>
                      <a:pt x="29" y="30"/>
                    </a:lnTo>
                    <a:lnTo>
                      <a:pt x="36" y="0"/>
                    </a:lnTo>
                    <a:lnTo>
                      <a:pt x="42" y="30"/>
                    </a:lnTo>
                    <a:lnTo>
                      <a:pt x="73" y="20"/>
                    </a:lnTo>
                    <a:lnTo>
                      <a:pt x="49" y="42"/>
                    </a:lnTo>
                    <a:lnTo>
                      <a:pt x="73" y="62"/>
                    </a:lnTo>
                    <a:lnTo>
                      <a:pt x="42" y="52"/>
                    </a:lnTo>
                    <a:lnTo>
                      <a:pt x="36" y="84"/>
                    </a:lnTo>
                    <a:lnTo>
                      <a:pt x="29" y="52"/>
                    </a:lnTo>
                    <a:lnTo>
                      <a:pt x="0" y="62"/>
                    </a:lnTo>
                    <a:lnTo>
                      <a:pt x="23" y="42"/>
                    </a:lnTo>
                    <a:lnTo>
                      <a:pt x="0" y="20"/>
                    </a:lnTo>
                  </a:path>
                </a:pathLst>
              </a:custGeom>
              <a:solidFill>
                <a:srgbClr val="F9F9F9">
                  <a:alpha val="50195"/>
                </a:srgbClr>
              </a:solidFill>
              <a:ln>
                <a:noFill/>
              </a:ln>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a:p>
            </p:txBody>
          </p:sp>
        </p:grpSp>
      </p:grpSp>
      <p:sp>
        <p:nvSpPr>
          <p:cNvPr id="1027" name="Rectangle 18"/>
          <p:cNvSpPr>
            <a:spLocks noChangeArrowheads="1"/>
          </p:cNvSpPr>
          <p:nvPr/>
        </p:nvSpPr>
        <p:spPr bwMode="auto">
          <a:xfrm>
            <a:off x="9515475" y="6554788"/>
            <a:ext cx="3889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fld id="{D360687A-E53B-C34F-B74F-30246AE94DF6}" type="slidenum">
              <a:rPr lang="en-AU" sz="1400" i="0">
                <a:solidFill>
                  <a:srgbClr val="C2FFFF"/>
                </a:solidFill>
                <a:latin typeface="Times" charset="0"/>
              </a:rPr>
              <a:pPr/>
              <a:t>‹#›</a:t>
            </a:fld>
            <a:endParaRPr lang="en-AU" sz="1400" i="0">
              <a:solidFill>
                <a:srgbClr val="C2FFFF"/>
              </a:solidFill>
              <a:latin typeface="Times" charset="0"/>
            </a:endParaRPr>
          </a:p>
        </p:txBody>
      </p:sp>
      <p:pic>
        <p:nvPicPr>
          <p:cNvPr id="1028" name="Picture 19"/>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832725" y="6553200"/>
            <a:ext cx="14097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1029" name="Rectangle 21"/>
          <p:cNvSpPr>
            <a:spLocks noChangeArrowheads="1"/>
          </p:cNvSpPr>
          <p:nvPr/>
        </p:nvSpPr>
        <p:spPr bwMode="auto">
          <a:xfrm>
            <a:off x="7617297" y="50800"/>
            <a:ext cx="228870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a:spAutoFit/>
          </a:bodyPr>
          <a:lstStyle/>
          <a:p>
            <a:pPr algn="ctr"/>
            <a:r>
              <a:rPr lang="en-AU" sz="1000" i="0" dirty="0">
                <a:solidFill>
                  <a:srgbClr val="C2FFFF"/>
                </a:solidFill>
                <a:latin typeface="Times" charset="0"/>
              </a:rPr>
              <a:t>Karl Reed </a:t>
            </a:r>
          </a:p>
          <a:p>
            <a:pPr algn="ctr"/>
            <a:r>
              <a:rPr lang="en-AU" sz="1000" i="0" dirty="0">
                <a:solidFill>
                  <a:srgbClr val="C2FFFF"/>
                </a:solidFill>
                <a:latin typeface="Times" charset="0"/>
              </a:rPr>
              <a:t>Uni de </a:t>
            </a:r>
            <a:r>
              <a:rPr lang="en-AU" sz="1000" i="0" dirty="0" err="1">
                <a:solidFill>
                  <a:srgbClr val="C2FFFF"/>
                </a:solidFill>
                <a:latin typeface="Times" charset="0"/>
              </a:rPr>
              <a:t>Milano@Crema</a:t>
            </a:r>
            <a:r>
              <a:rPr lang="en-AU" sz="1000" i="0" dirty="0">
                <a:solidFill>
                  <a:srgbClr val="C2FFFF"/>
                </a:solidFill>
                <a:latin typeface="Times" charset="0"/>
              </a:rPr>
              <a:t> </a:t>
            </a:r>
            <a:r>
              <a:rPr lang="en-AU" sz="1000" i="0" dirty="0" smtClean="0">
                <a:solidFill>
                  <a:srgbClr val="C2FFFF"/>
                </a:solidFill>
                <a:latin typeface="Times" charset="0"/>
              </a:rPr>
              <a:t>27/</a:t>
            </a:r>
            <a:r>
              <a:rPr lang="en-AU" sz="1000" i="0" dirty="0">
                <a:solidFill>
                  <a:srgbClr val="C2FFFF"/>
                </a:solidFill>
                <a:latin typeface="Times" charset="0"/>
              </a:rPr>
              <a:t>5/</a:t>
            </a:r>
            <a:r>
              <a:rPr lang="en-AU" sz="1000" i="0" dirty="0" smtClean="0">
                <a:solidFill>
                  <a:srgbClr val="C2FFFF"/>
                </a:solidFill>
                <a:latin typeface="Times" charset="0"/>
              </a:rPr>
              <a:t>2015 v.06</a:t>
            </a:r>
            <a:endParaRPr lang="en-AU" sz="1000" i="0" dirty="0">
              <a:solidFill>
                <a:srgbClr val="C2FFFF"/>
              </a:solidFill>
              <a:latin typeface="Times" charset="0"/>
            </a:endParaRPr>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mj-lt"/>
          <a:ea typeface="ＭＳ Ｐゴシック" charset="0"/>
          <a:cs typeface="ＭＳ Ｐゴシック" charset="0"/>
        </a:defRPr>
      </a:lvl1pPr>
      <a:lvl2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charset="0"/>
          <a:ea typeface="ＭＳ Ｐゴシック" charset="0"/>
          <a:cs typeface="ＭＳ Ｐゴシック" charset="0"/>
        </a:defRPr>
      </a:lvl2pPr>
      <a:lvl3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charset="0"/>
          <a:ea typeface="ＭＳ Ｐゴシック" charset="0"/>
          <a:cs typeface="ＭＳ Ｐゴシック" charset="0"/>
        </a:defRPr>
      </a:lvl3pPr>
      <a:lvl4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charset="0"/>
          <a:ea typeface="ＭＳ Ｐゴシック" charset="0"/>
          <a:cs typeface="ＭＳ Ｐゴシック" charset="0"/>
        </a:defRPr>
      </a:lvl4pPr>
      <a:lvl5pPr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charset="0"/>
          <a:ea typeface="ＭＳ Ｐゴシック" charset="0"/>
          <a:cs typeface="ＭＳ Ｐゴシック" charset="0"/>
        </a:defRPr>
      </a:lvl5pPr>
      <a:lvl6pPr marL="4572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charset="0"/>
        </a:defRPr>
      </a:lvl6pPr>
      <a:lvl7pPr marL="9144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charset="0"/>
        </a:defRPr>
      </a:lvl7pPr>
      <a:lvl8pPr marL="13716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charset="0"/>
        </a:defRPr>
      </a:lvl8pPr>
      <a:lvl9pPr marL="1828800" algn="l" rtl="0" eaLnBrk="0" fontAlgn="base" hangingPunct="0">
        <a:spcBef>
          <a:spcPct val="0"/>
        </a:spcBef>
        <a:spcAft>
          <a:spcPct val="0"/>
        </a:spcAft>
        <a:defRPr sz="4400" i="1">
          <a:solidFill>
            <a:schemeClr val="tx2"/>
          </a:solidFill>
          <a:effectLst>
            <a:outerShdw blurRad="38100" dist="38100" dir="2700000" algn="tl">
              <a:srgbClr val="000000"/>
            </a:outerShdw>
          </a:effectLst>
          <a:latin typeface="Times" charset="0"/>
        </a:defRPr>
      </a:lvl9pPr>
    </p:titleStyle>
    <p:bodyStyle>
      <a:lvl1pPr marL="342900" indent="-342900" algn="l" rtl="0" eaLnBrk="0" fontAlgn="base" hangingPunct="0">
        <a:spcBef>
          <a:spcPct val="20000"/>
        </a:spcBef>
        <a:spcAft>
          <a:spcPct val="0"/>
        </a:spcAft>
        <a:buClr>
          <a:schemeClr val="tx2"/>
        </a:buClr>
        <a:buSzPct val="75000"/>
        <a:buChar char="2"/>
        <a:defRPr sz="4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Char char="("/>
        <a:defRPr sz="3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2"/>
        </a:buClr>
        <a:buSzPct val="63000"/>
        <a:buChar char="4"/>
        <a:defRPr sz="28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63000"/>
        <a:buChar char="Ô"/>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63000"/>
        <a:buChar char="_"/>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2"/>
        </a:buClr>
        <a:buSzPct val="63000"/>
        <a:buChar char="_"/>
        <a:defRPr sz="16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tx2"/>
        </a:buClr>
        <a:buSzPct val="63000"/>
        <a:buChar char="_"/>
        <a:defRPr sz="16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tx2"/>
        </a:buClr>
        <a:buSzPct val="63000"/>
        <a:buChar char="_"/>
        <a:defRPr sz="16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tx2"/>
        </a:buClr>
        <a:buSzPct val="63000"/>
        <a:buChar char="_"/>
        <a:defRPr sz="16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2"/>
          <p:cNvSpPr>
            <a:spLocks noGrp="1" noChangeArrowheads="1"/>
          </p:cNvSpPr>
          <p:nvPr>
            <p:ph type="title"/>
          </p:nvPr>
        </p:nvSpPr>
        <p:spPr bwMode="auto">
          <a:xfrm>
            <a:off x="1073150" y="914400"/>
            <a:ext cx="8667750" cy="14478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7" tIns="44450" rIns="90487" bIns="44450" numCol="1" anchor="ctr" anchorCtr="0" compatLnSpc="1">
            <a:prstTxWarp prst="textNoShape">
              <a:avLst/>
            </a:prstTxWarp>
          </a:bodyPr>
          <a:lstStyle/>
          <a:p>
            <a:pPr>
              <a:defRPr/>
            </a:pPr>
            <a:r>
              <a:rPr lang="en-AU" dirty="0">
                <a:solidFill>
                  <a:schemeClr val="tx2">
                    <a:lumMod val="20000"/>
                    <a:lumOff val="80000"/>
                  </a:schemeClr>
                </a:solidFill>
                <a:effectLst/>
                <a:latin typeface="Times" charset="0"/>
              </a:rPr>
              <a:t>A Resilience View of Business Process Re-Engineering.. &amp; some other matters</a:t>
            </a:r>
            <a:endParaRPr lang="en-AU" sz="2400" dirty="0">
              <a:solidFill>
                <a:schemeClr val="tx2">
                  <a:lumMod val="20000"/>
                  <a:lumOff val="80000"/>
                </a:schemeClr>
              </a:solidFill>
              <a:effectLst/>
              <a:latin typeface="Times" charset="0"/>
            </a:endParaRPr>
          </a:p>
        </p:txBody>
      </p:sp>
      <p:sp>
        <p:nvSpPr>
          <p:cNvPr id="4098" name="Rectangle 3"/>
          <p:cNvSpPr>
            <a:spLocks noChangeArrowheads="1"/>
          </p:cNvSpPr>
          <p:nvPr/>
        </p:nvSpPr>
        <p:spPr bwMode="auto">
          <a:xfrm>
            <a:off x="381000" y="3276600"/>
            <a:ext cx="9144000" cy="199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defRPr/>
            </a:pPr>
            <a:r>
              <a:rPr lang="en-AU" i="0" dirty="0">
                <a:latin typeface="Times" charset="0"/>
              </a:rPr>
              <a:t> </a:t>
            </a:r>
            <a:r>
              <a:rPr lang="en-AU" dirty="0">
                <a:solidFill>
                  <a:schemeClr val="tx2">
                    <a:lumMod val="20000"/>
                    <a:lumOff val="80000"/>
                  </a:schemeClr>
                </a:solidFill>
                <a:latin typeface="Times" charset="0"/>
              </a:rPr>
              <a:t>The resilience related material is primarily a report on the work of Carl Gibson, </a:t>
            </a:r>
            <a:r>
              <a:rPr lang="en-AU" dirty="0" err="1">
                <a:solidFill>
                  <a:schemeClr val="tx2">
                    <a:lumMod val="20000"/>
                    <a:lumOff val="80000"/>
                  </a:schemeClr>
                </a:solidFill>
                <a:latin typeface="Times" charset="0"/>
              </a:rPr>
              <a:t>Shaharudin</a:t>
            </a:r>
            <a:r>
              <a:rPr lang="en-AU" dirty="0">
                <a:solidFill>
                  <a:schemeClr val="tx2">
                    <a:lumMod val="20000"/>
                    <a:lumOff val="80000"/>
                  </a:schemeClr>
                </a:solidFill>
                <a:latin typeface="Times" charset="0"/>
              </a:rPr>
              <a:t> Ismail and Karl Reed, related to the supervision of </a:t>
            </a:r>
            <a:r>
              <a:rPr lang="en-AU" dirty="0" err="1">
                <a:solidFill>
                  <a:schemeClr val="tx2">
                    <a:lumMod val="20000"/>
                    <a:lumOff val="80000"/>
                  </a:schemeClr>
                </a:solidFill>
                <a:latin typeface="Times" charset="0"/>
              </a:rPr>
              <a:t>Shaharudin</a:t>
            </a:r>
            <a:r>
              <a:rPr lang="en-AU" dirty="0">
                <a:solidFill>
                  <a:schemeClr val="tx2">
                    <a:lumMod val="20000"/>
                    <a:lumOff val="80000"/>
                  </a:schemeClr>
                </a:solidFill>
                <a:latin typeface="Times" charset="0"/>
              </a:rPr>
              <a:t> Ismail’s </a:t>
            </a:r>
            <a:r>
              <a:rPr lang="en-AU" dirty="0" err="1">
                <a:solidFill>
                  <a:schemeClr val="tx2">
                    <a:lumMod val="20000"/>
                    <a:lumOff val="80000"/>
                  </a:schemeClr>
                </a:solidFill>
                <a:latin typeface="Times" charset="0"/>
              </a:rPr>
              <a:t>Phd</a:t>
            </a:r>
            <a:endParaRPr lang="en-AU" dirty="0">
              <a:solidFill>
                <a:schemeClr val="tx2">
                  <a:lumMod val="20000"/>
                  <a:lumOff val="80000"/>
                </a:schemeClr>
              </a:solidFill>
              <a:latin typeface="Times" charset="0"/>
            </a:endParaRPr>
          </a:p>
          <a:p>
            <a:pPr>
              <a:defRPr/>
            </a:pPr>
            <a:endParaRPr lang="en-AU" sz="1600" i="0" dirty="0">
              <a:latin typeface="Times" charset="0"/>
            </a:endParaRPr>
          </a:p>
          <a:p>
            <a:pPr>
              <a:defRPr/>
            </a:pPr>
            <a:r>
              <a:rPr lang="en-AU" sz="1600" i="0" dirty="0">
                <a:solidFill>
                  <a:schemeClr val="tx2">
                    <a:lumMod val="20000"/>
                    <a:lumOff val="80000"/>
                  </a:schemeClr>
                </a:solidFill>
                <a:latin typeface="Times" charset="0"/>
              </a:rPr>
              <a:t> email: </a:t>
            </a:r>
            <a:r>
              <a:rPr lang="en-AU" sz="1600" i="0" dirty="0" err="1">
                <a:solidFill>
                  <a:schemeClr val="tx2">
                    <a:lumMod val="20000"/>
                    <a:lumOff val="80000"/>
                  </a:schemeClr>
                </a:solidFill>
                <a:latin typeface="Times" charset="0"/>
              </a:rPr>
              <a:t>k.reed@latrobe.edu.au</a:t>
            </a:r>
            <a:endParaRPr lang="en-AU" sz="1600" i="0" dirty="0">
              <a:solidFill>
                <a:schemeClr val="tx2">
                  <a:lumMod val="20000"/>
                  <a:lumOff val="80000"/>
                </a:schemeClr>
              </a:solidFill>
              <a:latin typeface="Times" charset="0"/>
            </a:endParaRPr>
          </a:p>
          <a:p>
            <a:pPr>
              <a:defRPr/>
            </a:pPr>
            <a:r>
              <a:rPr lang="en-AU" sz="2000" i="0" dirty="0">
                <a:latin typeface="Times" charset="0"/>
              </a:rPr>
              <a:t> </a:t>
            </a:r>
          </a:p>
        </p:txBody>
      </p:sp>
      <p:sp>
        <p:nvSpPr>
          <p:cNvPr id="4099" name="Rectangle 5"/>
          <p:cNvSpPr>
            <a:spLocks noChangeArrowheads="1"/>
          </p:cNvSpPr>
          <p:nvPr/>
        </p:nvSpPr>
        <p:spPr bwMode="auto">
          <a:xfrm>
            <a:off x="304800" y="2743200"/>
            <a:ext cx="990441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p>
            <a:pPr>
              <a:defRPr/>
            </a:pPr>
            <a:r>
              <a:rPr lang="en-AU" dirty="0">
                <a:solidFill>
                  <a:schemeClr val="tx2">
                    <a:lumMod val="20000"/>
                    <a:lumOff val="80000"/>
                  </a:schemeClr>
                </a:solidFill>
                <a:latin typeface="Times" charset="0"/>
              </a:rPr>
              <a:t>by Adj. Assoc. </a:t>
            </a:r>
            <a:r>
              <a:rPr lang="en-AU" dirty="0" err="1">
                <a:solidFill>
                  <a:schemeClr val="tx2">
                    <a:lumMod val="20000"/>
                    <a:lumOff val="80000"/>
                  </a:schemeClr>
                </a:solidFill>
                <a:latin typeface="Times" charset="0"/>
              </a:rPr>
              <a:t>Prof.</a:t>
            </a:r>
            <a:r>
              <a:rPr lang="en-AU" dirty="0">
                <a:solidFill>
                  <a:schemeClr val="tx2">
                    <a:lumMod val="20000"/>
                    <a:lumOff val="80000"/>
                  </a:schemeClr>
                </a:solidFill>
                <a:latin typeface="Times" charset="0"/>
              </a:rPr>
              <a:t> Karl </a:t>
            </a:r>
            <a:r>
              <a:rPr lang="en-AU" dirty="0" err="1">
                <a:solidFill>
                  <a:schemeClr val="tx2">
                    <a:lumMod val="20000"/>
                    <a:lumOff val="80000"/>
                  </a:schemeClr>
                </a:solidFill>
                <a:latin typeface="Times" charset="0"/>
              </a:rPr>
              <a:t>Reed,FACS</a:t>
            </a:r>
            <a:r>
              <a:rPr lang="en-AU" dirty="0">
                <a:solidFill>
                  <a:schemeClr val="tx2">
                    <a:lumMod val="20000"/>
                    <a:lumOff val="80000"/>
                  </a:schemeClr>
                </a:solidFill>
                <a:latin typeface="Times" charset="0"/>
              </a:rPr>
              <a:t>, FIE-Aust., </a:t>
            </a:r>
            <a:r>
              <a:rPr lang="en-AU" dirty="0" err="1">
                <a:solidFill>
                  <a:schemeClr val="tx2">
                    <a:lumMod val="20000"/>
                    <a:lumOff val="80000"/>
                  </a:schemeClr>
                </a:solidFill>
                <a:latin typeface="Times" charset="0"/>
              </a:rPr>
              <a:t>MSc,ARMIT</a:t>
            </a:r>
            <a:r>
              <a:rPr lang="en-AU" dirty="0">
                <a:solidFill>
                  <a:schemeClr val="tx2">
                    <a:lumMod val="20000"/>
                    <a:lumOff val="80000"/>
                  </a:schemeClr>
                </a:solidFill>
                <a:latin typeface="Times" charset="0"/>
              </a:rPr>
              <a:t/>
            </a:r>
            <a:br>
              <a:rPr lang="en-AU" dirty="0">
                <a:solidFill>
                  <a:schemeClr val="tx2">
                    <a:lumMod val="20000"/>
                    <a:lumOff val="80000"/>
                  </a:schemeClr>
                </a:solidFill>
                <a:latin typeface="Times" charset="0"/>
              </a:rPr>
            </a:br>
            <a:endParaRPr lang="en-AU" dirty="0">
              <a:solidFill>
                <a:schemeClr val="tx2">
                  <a:lumMod val="20000"/>
                  <a:lumOff val="80000"/>
                </a:schemeClr>
              </a:solidFill>
              <a:latin typeface="Times" charset="0"/>
            </a:endParaRPr>
          </a:p>
        </p:txBody>
      </p:sp>
      <p:sp>
        <p:nvSpPr>
          <p:cNvPr id="4100" name="Text Box 6"/>
          <p:cNvSpPr txBox="1">
            <a:spLocks noChangeArrowheads="1"/>
          </p:cNvSpPr>
          <p:nvPr/>
        </p:nvSpPr>
        <p:spPr bwMode="auto">
          <a:xfrm>
            <a:off x="1639888" y="5995988"/>
            <a:ext cx="6019800"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gn="ctr"/>
            <a:endParaRPr lang="en-AU" sz="2000">
              <a:solidFill>
                <a:schemeClr val="hlink"/>
              </a:solidFill>
              <a:latin typeface="Times" charset="0"/>
            </a:endParaRPr>
          </a:p>
          <a:p>
            <a:pPr algn="r"/>
            <a:endParaRPr lang="en-AU" sz="1000" i="0">
              <a:solidFill>
                <a:schemeClr val="hlink"/>
              </a:solidFill>
              <a:latin typeface="Times" charset="0"/>
            </a:endParaRPr>
          </a:p>
          <a:p>
            <a:pPr algn="r"/>
            <a:endParaRPr lang="en-AU" sz="1000" i="0">
              <a:solidFill>
                <a:schemeClr val="hlink"/>
              </a:solidFill>
              <a:latin typeface="Times" charset="0"/>
            </a:endParaRPr>
          </a:p>
          <a:p>
            <a:pPr algn="r"/>
            <a:r>
              <a:rPr lang="en-AU" sz="1000" i="0">
                <a:solidFill>
                  <a:schemeClr val="hlink"/>
                </a:solidFill>
                <a:latin typeface="Times" charset="0"/>
              </a:rPr>
              <a:t>Rev 1.0 25/5/2015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latin typeface="Times" charset="0"/>
              </a:rPr>
              <a:t>Resilience Case Studies</a:t>
            </a:r>
            <a:endParaRPr lang="en-GB" sz="5400" dirty="0">
              <a:latin typeface="Times" charset="0"/>
            </a:endParaRPr>
          </a:p>
        </p:txBody>
      </p:sp>
      <p:sp>
        <p:nvSpPr>
          <p:cNvPr id="2" name="TextBox 1"/>
          <p:cNvSpPr txBox="1"/>
          <p:nvPr/>
        </p:nvSpPr>
        <p:spPr>
          <a:xfrm>
            <a:off x="200025" y="1052513"/>
            <a:ext cx="9289479" cy="5632310"/>
          </a:xfrm>
          <a:prstGeom prst="rect">
            <a:avLst/>
          </a:prstGeom>
          <a:noFill/>
        </p:spPr>
        <p:txBody>
          <a:bodyPr wrap="square">
            <a:spAutoFit/>
          </a:bodyPr>
          <a:lstStyle/>
          <a:p>
            <a:pPr>
              <a:defRPr/>
            </a:pPr>
            <a:r>
              <a:rPr lang="en-US" dirty="0"/>
              <a:t>Factors to be considered..</a:t>
            </a:r>
          </a:p>
          <a:p>
            <a:pPr>
              <a:defRPr/>
            </a:pPr>
            <a:endParaRPr lang="en-US" dirty="0"/>
          </a:p>
          <a:p>
            <a:pPr marL="457200" indent="-457200">
              <a:buFontTx/>
              <a:buAutoNum type="arabicPeriod"/>
              <a:defRPr/>
            </a:pPr>
            <a:r>
              <a:rPr lang="en-US" dirty="0"/>
              <a:t>External or Internal</a:t>
            </a:r>
          </a:p>
          <a:p>
            <a:pPr marL="457200" indent="-457200">
              <a:buFontTx/>
              <a:buAutoNum type="arabicPeriod"/>
              <a:defRPr/>
            </a:pPr>
            <a:endParaRPr lang="en-US" dirty="0"/>
          </a:p>
          <a:p>
            <a:pPr>
              <a:defRPr/>
            </a:pPr>
            <a:r>
              <a:rPr lang="en-US" dirty="0"/>
              <a:t>2. Whether the event is considered Not </a:t>
            </a:r>
            <a:r>
              <a:rPr lang="en-US" dirty="0" smtClean="0"/>
              <a:t>Foreseen, that is, was it not known to be likely to occur?</a:t>
            </a:r>
            <a:endParaRPr lang="en-US" dirty="0"/>
          </a:p>
          <a:p>
            <a:pPr>
              <a:defRPr/>
            </a:pPr>
            <a:endParaRPr lang="en-US" dirty="0"/>
          </a:p>
          <a:p>
            <a:pPr>
              <a:defRPr/>
            </a:pPr>
            <a:r>
              <a:rPr lang="en-US" dirty="0"/>
              <a:t>3. Immediate Impact, size and kind</a:t>
            </a:r>
          </a:p>
          <a:p>
            <a:pPr>
              <a:defRPr/>
            </a:pPr>
            <a:endParaRPr lang="en-US" dirty="0"/>
          </a:p>
          <a:p>
            <a:pPr>
              <a:defRPr/>
            </a:pPr>
            <a:r>
              <a:rPr lang="en-US" dirty="0"/>
              <a:t>4. Extent of any warning, time and precision</a:t>
            </a:r>
          </a:p>
          <a:p>
            <a:pPr>
              <a:defRPr/>
            </a:pPr>
            <a:endParaRPr lang="en-US" dirty="0"/>
          </a:p>
          <a:p>
            <a:pPr>
              <a:defRPr/>
            </a:pPr>
            <a:r>
              <a:rPr lang="en-US" dirty="0"/>
              <a:t>5. Predictability (this may be contradictory with respect to Foreseen)</a:t>
            </a:r>
          </a:p>
          <a:p>
            <a:pPr>
              <a:defRPr/>
            </a:pPr>
            <a:endParaRPr lang="en-US" dirty="0"/>
          </a:p>
          <a:p>
            <a:pPr>
              <a:defRPr/>
            </a:pPr>
            <a:r>
              <a:rPr lang="en-US" dirty="0"/>
              <a:t>6. Long term effects, recovery</a:t>
            </a:r>
          </a:p>
          <a:p>
            <a:pPr>
              <a:defRPr/>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latin typeface="Times" charset="0"/>
              </a:rPr>
              <a:t>Resilience Case Studies</a:t>
            </a:r>
            <a:endParaRPr lang="en-GB" sz="5400" dirty="0">
              <a:latin typeface="Times" charset="0"/>
            </a:endParaRPr>
          </a:p>
        </p:txBody>
      </p:sp>
      <p:sp>
        <p:nvSpPr>
          <p:cNvPr id="18434"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graphicFrame>
        <p:nvGraphicFramePr>
          <p:cNvPr id="3" name="Table 2"/>
          <p:cNvGraphicFramePr>
            <a:graphicFrameLocks noGrp="1"/>
          </p:cNvGraphicFramePr>
          <p:nvPr/>
        </p:nvGraphicFramePr>
        <p:xfrm>
          <a:off x="128588" y="122238"/>
          <a:ext cx="3022600" cy="6527800"/>
        </p:xfrm>
        <a:graphic>
          <a:graphicData uri="http://schemas.openxmlformats.org/drawingml/2006/table">
            <a:tbl>
              <a:tblPr firstRow="1" bandRow="1">
                <a:tableStyleId>{5C22544A-7EE6-4342-B048-85BDC9FD1C3A}</a:tableStyleId>
              </a:tblPr>
              <a:tblGrid>
                <a:gridCol w="1762690"/>
                <a:gridCol w="1259910"/>
              </a:tblGrid>
              <a:tr h="701040">
                <a:tc>
                  <a:txBody>
                    <a:bodyPr/>
                    <a:lstStyle/>
                    <a:p>
                      <a:r>
                        <a:rPr lang="en-US" sz="2000" dirty="0" smtClean="0"/>
                        <a:t>System Impacted</a:t>
                      </a:r>
                      <a:endParaRPr lang="en-US" sz="2000" dirty="0"/>
                    </a:p>
                  </a:txBody>
                  <a:tcPr marL="91428" marR="91428"/>
                </a:tc>
                <a:tc>
                  <a:txBody>
                    <a:bodyPr/>
                    <a:lstStyle/>
                    <a:p>
                      <a:r>
                        <a:rPr lang="en-US" sz="2000" dirty="0" smtClean="0"/>
                        <a:t>Event</a:t>
                      </a:r>
                      <a:endParaRPr lang="en-US" sz="2000" dirty="0"/>
                    </a:p>
                  </a:txBody>
                  <a:tcPr marL="91428" marR="91428"/>
                </a:tc>
              </a:tr>
              <a:tr h="579120">
                <a:tc>
                  <a:txBody>
                    <a:bodyPr/>
                    <a:lstStyle/>
                    <a:p>
                      <a:r>
                        <a:rPr lang="en-US" sz="1600" dirty="0" smtClean="0"/>
                        <a:t>New Orleans</a:t>
                      </a:r>
                      <a:endParaRPr lang="en-US" sz="1600" dirty="0"/>
                    </a:p>
                  </a:txBody>
                  <a:tcPr marL="91428" marR="91428"/>
                </a:tc>
                <a:tc>
                  <a:txBody>
                    <a:bodyPr/>
                    <a:lstStyle/>
                    <a:p>
                      <a:r>
                        <a:rPr lang="en-US" sz="1600" dirty="0" smtClean="0"/>
                        <a:t>Hurricane</a:t>
                      </a:r>
                      <a:r>
                        <a:rPr lang="en-US" sz="1600" baseline="0" dirty="0" smtClean="0"/>
                        <a:t> Katrina</a:t>
                      </a:r>
                      <a:endParaRPr lang="en-US" sz="1600" dirty="0"/>
                    </a:p>
                  </a:txBody>
                  <a:tcPr marL="91428" marR="91428"/>
                </a:tc>
              </a:tr>
              <a:tr h="579120">
                <a:tc>
                  <a:txBody>
                    <a:bodyPr/>
                    <a:lstStyle/>
                    <a:p>
                      <a:r>
                        <a:rPr lang="en-US" sz="1600" dirty="0" smtClean="0"/>
                        <a:t>Indian Ocean Rim</a:t>
                      </a:r>
                      <a:endParaRPr lang="en-US" sz="1600" dirty="0"/>
                    </a:p>
                  </a:txBody>
                  <a:tcPr marL="91428" marR="91428"/>
                </a:tc>
                <a:tc>
                  <a:txBody>
                    <a:bodyPr/>
                    <a:lstStyle/>
                    <a:p>
                      <a:r>
                        <a:rPr lang="en-US" sz="1600" dirty="0" smtClean="0"/>
                        <a:t>Tsunami</a:t>
                      </a:r>
                      <a:endParaRPr lang="en-US" sz="1600" dirty="0"/>
                    </a:p>
                  </a:txBody>
                  <a:tcPr marL="91428" marR="91428"/>
                </a:tc>
              </a:tr>
              <a:tr h="579120">
                <a:tc>
                  <a:txBody>
                    <a:bodyPr/>
                    <a:lstStyle/>
                    <a:p>
                      <a:r>
                        <a:rPr lang="en-US" sz="1600" dirty="0" smtClean="0"/>
                        <a:t>Central</a:t>
                      </a:r>
                      <a:r>
                        <a:rPr lang="en-US" sz="1600" baseline="0" dirty="0" smtClean="0"/>
                        <a:t> Victoria Bush Fires</a:t>
                      </a:r>
                      <a:endParaRPr lang="en-US" sz="1600" dirty="0"/>
                    </a:p>
                  </a:txBody>
                  <a:tcPr marL="91428" marR="91428"/>
                </a:tc>
                <a:tc>
                  <a:txBody>
                    <a:bodyPr/>
                    <a:lstStyle/>
                    <a:p>
                      <a:r>
                        <a:rPr lang="en-US" sz="1600" dirty="0" smtClean="0"/>
                        <a:t>Black Saturday</a:t>
                      </a:r>
                      <a:endParaRPr lang="en-US" sz="1600" dirty="0"/>
                    </a:p>
                  </a:txBody>
                  <a:tcPr marL="91428" marR="91428"/>
                </a:tc>
              </a:tr>
              <a:tr h="370840">
                <a:tc>
                  <a:txBody>
                    <a:bodyPr/>
                    <a:lstStyle/>
                    <a:p>
                      <a:r>
                        <a:rPr lang="en-US" sz="1600" dirty="0" smtClean="0"/>
                        <a:t>Titanic</a:t>
                      </a:r>
                      <a:endParaRPr lang="en-US" sz="1600" dirty="0"/>
                    </a:p>
                  </a:txBody>
                  <a:tcPr marL="91428" marR="91428"/>
                </a:tc>
                <a:tc>
                  <a:txBody>
                    <a:bodyPr/>
                    <a:lstStyle/>
                    <a:p>
                      <a:r>
                        <a:rPr lang="en-US" sz="1600" dirty="0" smtClean="0"/>
                        <a:t>Iceberg</a:t>
                      </a:r>
                      <a:endParaRPr lang="en-US" sz="1600" dirty="0"/>
                    </a:p>
                  </a:txBody>
                  <a:tcPr marL="91428" marR="91428"/>
                </a:tc>
              </a:tr>
              <a:tr h="579120">
                <a:tc>
                  <a:txBody>
                    <a:bodyPr/>
                    <a:lstStyle/>
                    <a:p>
                      <a:r>
                        <a:rPr lang="en-US" sz="1600" dirty="0" err="1" smtClean="0"/>
                        <a:t>Fukishima</a:t>
                      </a:r>
                      <a:r>
                        <a:rPr lang="en-US" sz="1600" baseline="0" dirty="0" smtClean="0"/>
                        <a:t> Nuclear</a:t>
                      </a:r>
                      <a:endParaRPr lang="en-US" sz="1600" dirty="0"/>
                    </a:p>
                  </a:txBody>
                  <a:tcPr marL="91428" marR="91428"/>
                </a:tc>
                <a:tc>
                  <a:txBody>
                    <a:bodyPr/>
                    <a:lstStyle/>
                    <a:p>
                      <a:r>
                        <a:rPr lang="en-US" sz="1600" dirty="0" smtClean="0"/>
                        <a:t>Tsunami </a:t>
                      </a:r>
                      <a:endParaRPr lang="en-US" sz="1600" dirty="0"/>
                    </a:p>
                  </a:txBody>
                  <a:tcPr marL="91428" marR="91428"/>
                </a:tc>
              </a:tr>
              <a:tr h="579120">
                <a:tc>
                  <a:txBody>
                    <a:bodyPr/>
                    <a:lstStyle/>
                    <a:p>
                      <a:r>
                        <a:rPr lang="en-US" sz="1600" dirty="0" smtClean="0"/>
                        <a:t>Twin Towers</a:t>
                      </a:r>
                      <a:r>
                        <a:rPr lang="en-US" sz="1600" baseline="0" dirty="0" smtClean="0"/>
                        <a:t> NYC</a:t>
                      </a:r>
                      <a:endParaRPr lang="en-US" sz="1600" dirty="0"/>
                    </a:p>
                  </a:txBody>
                  <a:tcPr marL="91428" marR="91428"/>
                </a:tc>
                <a:tc>
                  <a:txBody>
                    <a:bodyPr/>
                    <a:lstStyle/>
                    <a:p>
                      <a:r>
                        <a:rPr lang="en-US" sz="1600" dirty="0" smtClean="0"/>
                        <a:t>9/11</a:t>
                      </a:r>
                      <a:endParaRPr lang="en-US" sz="1600" dirty="0"/>
                    </a:p>
                  </a:txBody>
                  <a:tcPr marL="91428" marR="91428"/>
                </a:tc>
              </a:tr>
              <a:tr h="822960">
                <a:tc>
                  <a:txBody>
                    <a:bodyPr/>
                    <a:lstStyle/>
                    <a:p>
                      <a:r>
                        <a:rPr lang="en-US" sz="1600" dirty="0" smtClean="0"/>
                        <a:t>EU Mediterranean Countries</a:t>
                      </a:r>
                      <a:endParaRPr lang="en-US" sz="1600" dirty="0"/>
                    </a:p>
                  </a:txBody>
                  <a:tcPr marL="91428" marR="91428"/>
                </a:tc>
                <a:tc>
                  <a:txBody>
                    <a:bodyPr/>
                    <a:lstStyle/>
                    <a:p>
                      <a:r>
                        <a:rPr lang="en-US" sz="1600" dirty="0" smtClean="0"/>
                        <a:t>Refugee Flood</a:t>
                      </a:r>
                      <a:endParaRPr lang="en-US" sz="1600" dirty="0"/>
                    </a:p>
                  </a:txBody>
                  <a:tcPr marL="91428" marR="91428"/>
                </a:tc>
              </a:tr>
              <a:tr h="579120">
                <a:tc>
                  <a:txBody>
                    <a:bodyPr/>
                    <a:lstStyle/>
                    <a:p>
                      <a:r>
                        <a:rPr lang="en-US" sz="1600" dirty="0" smtClean="0"/>
                        <a:t>Nepal Earthquake</a:t>
                      </a:r>
                      <a:endParaRPr lang="en-US" sz="1600" dirty="0"/>
                    </a:p>
                  </a:txBody>
                  <a:tcPr marL="91428" marR="91428"/>
                </a:tc>
                <a:tc>
                  <a:txBody>
                    <a:bodyPr/>
                    <a:lstStyle/>
                    <a:p>
                      <a:r>
                        <a:rPr lang="en-US" sz="1600" dirty="0" smtClean="0"/>
                        <a:t>Earthquake</a:t>
                      </a:r>
                      <a:endParaRPr lang="en-US" sz="1600" dirty="0"/>
                    </a:p>
                  </a:txBody>
                  <a:tcPr marL="91428" marR="91428"/>
                </a:tc>
              </a:tr>
              <a:tr h="579120">
                <a:tc>
                  <a:txBody>
                    <a:bodyPr/>
                    <a:lstStyle/>
                    <a:p>
                      <a:r>
                        <a:rPr lang="en-US" sz="1600" dirty="0" smtClean="0"/>
                        <a:t>Five Eyes Disruption</a:t>
                      </a:r>
                      <a:endParaRPr lang="en-US" sz="1600" dirty="0"/>
                    </a:p>
                  </a:txBody>
                  <a:tcPr marL="91428" marR="91428"/>
                </a:tc>
                <a:tc>
                  <a:txBody>
                    <a:bodyPr/>
                    <a:lstStyle/>
                    <a:p>
                      <a:r>
                        <a:rPr lang="en-US" sz="1600" dirty="0" smtClean="0"/>
                        <a:t>Snowden Revelations</a:t>
                      </a:r>
                      <a:endParaRPr lang="en-US" sz="1600" dirty="0"/>
                    </a:p>
                  </a:txBody>
                  <a:tcPr marL="91428" marR="91428"/>
                </a:tc>
              </a:tr>
              <a:tr h="579120">
                <a:tc>
                  <a:txBody>
                    <a:bodyPr/>
                    <a:lstStyle/>
                    <a:p>
                      <a:r>
                        <a:rPr lang="en-US" sz="1600" dirty="0" smtClean="0"/>
                        <a:t>US Health</a:t>
                      </a:r>
                      <a:r>
                        <a:rPr lang="en-US" sz="1600" baseline="0" dirty="0" smtClean="0"/>
                        <a:t> Care</a:t>
                      </a:r>
                      <a:endParaRPr lang="en-US" sz="1600" dirty="0"/>
                    </a:p>
                  </a:txBody>
                  <a:tcPr marL="91428" marR="91428"/>
                </a:tc>
                <a:tc>
                  <a:txBody>
                    <a:bodyPr/>
                    <a:lstStyle/>
                    <a:p>
                      <a:r>
                        <a:rPr lang="en-US" sz="1600" dirty="0" smtClean="0"/>
                        <a:t>Obama Care</a:t>
                      </a:r>
                      <a:endParaRPr lang="en-US" sz="1600" dirty="0"/>
                    </a:p>
                  </a:txBody>
                  <a:tcPr marL="91428" marR="91428"/>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latin typeface="Times" charset="0"/>
              </a:rPr>
              <a:t>Resilience Case Studies</a:t>
            </a:r>
            <a:endParaRPr lang="en-GB" sz="5400" dirty="0">
              <a:latin typeface="Times" charset="0"/>
            </a:endParaRPr>
          </a:p>
        </p:txBody>
      </p:sp>
      <p:sp>
        <p:nvSpPr>
          <p:cNvPr id="19458"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447775685"/>
              </p:ext>
            </p:extLst>
          </p:nvPr>
        </p:nvGraphicFramePr>
        <p:xfrm>
          <a:off x="128588" y="122238"/>
          <a:ext cx="4448175" cy="6735773"/>
        </p:xfrm>
        <a:graphic>
          <a:graphicData uri="http://schemas.openxmlformats.org/drawingml/2006/table">
            <a:tbl>
              <a:tblPr firstRow="1" bandRow="1">
                <a:tableStyleId>{5C22544A-7EE6-4342-B048-85BDC9FD1C3A}</a:tableStyleId>
              </a:tblPr>
              <a:tblGrid>
                <a:gridCol w="1762678"/>
                <a:gridCol w="1259901"/>
                <a:gridCol w="1425596"/>
              </a:tblGrid>
              <a:tr h="701025">
                <a:tc>
                  <a:txBody>
                    <a:bodyPr/>
                    <a:lstStyle/>
                    <a:p>
                      <a:r>
                        <a:rPr lang="en-US" sz="2000" dirty="0" smtClean="0"/>
                        <a:t>System Impacted</a:t>
                      </a:r>
                      <a:endParaRPr lang="en-US" sz="2000" dirty="0"/>
                    </a:p>
                  </a:txBody>
                  <a:tcPr marL="91427" marR="91427" marT="45713" marB="45713"/>
                </a:tc>
                <a:tc>
                  <a:txBody>
                    <a:bodyPr/>
                    <a:lstStyle/>
                    <a:p>
                      <a:r>
                        <a:rPr lang="en-US" sz="2000" dirty="0" smtClean="0"/>
                        <a:t>Event</a:t>
                      </a:r>
                      <a:endParaRPr lang="en-US" sz="2000" dirty="0"/>
                    </a:p>
                  </a:txBody>
                  <a:tcPr marL="91427" marR="91427" marT="45713" marB="45713"/>
                </a:tc>
                <a:tc>
                  <a:txBody>
                    <a:bodyPr/>
                    <a:lstStyle/>
                    <a:p>
                      <a:r>
                        <a:rPr lang="en-US" sz="2000" dirty="0" smtClean="0"/>
                        <a:t>Source/</a:t>
                      </a:r>
                    </a:p>
                    <a:p>
                      <a:r>
                        <a:rPr lang="en-US" sz="2000" dirty="0" smtClean="0"/>
                        <a:t>Foreseen</a:t>
                      </a:r>
                      <a:endParaRPr lang="en-US" sz="2000" dirty="0"/>
                    </a:p>
                  </a:txBody>
                  <a:tcPr marL="91427" marR="91427" marT="45713" marB="45713"/>
                </a:tc>
              </a:tr>
              <a:tr h="579105">
                <a:tc>
                  <a:txBody>
                    <a:bodyPr/>
                    <a:lstStyle/>
                    <a:p>
                      <a:r>
                        <a:rPr lang="en-US" sz="1600" dirty="0" smtClean="0"/>
                        <a:t>New Orleans</a:t>
                      </a:r>
                      <a:endParaRPr lang="en-US" sz="1600" dirty="0"/>
                    </a:p>
                  </a:txBody>
                  <a:tcPr marL="91427" marR="91427" marT="45713" marB="45713"/>
                </a:tc>
                <a:tc>
                  <a:txBody>
                    <a:bodyPr/>
                    <a:lstStyle/>
                    <a:p>
                      <a:r>
                        <a:rPr lang="en-US" sz="1600" dirty="0" smtClean="0"/>
                        <a:t>Hurricane</a:t>
                      </a:r>
                      <a:r>
                        <a:rPr lang="en-US" sz="1600" baseline="0" dirty="0" smtClean="0"/>
                        <a:t> Katrina</a:t>
                      </a:r>
                      <a:endParaRPr lang="en-US" sz="1600" dirty="0"/>
                    </a:p>
                  </a:txBody>
                  <a:tcPr marL="91427" marR="91427" marT="45713" marB="45713"/>
                </a:tc>
                <a:tc>
                  <a:txBody>
                    <a:bodyPr/>
                    <a:lstStyle/>
                    <a:p>
                      <a:r>
                        <a:rPr lang="en-US" sz="1600" dirty="0" smtClean="0"/>
                        <a:t>Ext,</a:t>
                      </a:r>
                    </a:p>
                    <a:p>
                      <a:r>
                        <a:rPr lang="en-US" sz="1600" baseline="0" dirty="0" smtClean="0"/>
                        <a:t>Not Foreseen</a:t>
                      </a:r>
                      <a:endParaRPr lang="en-US" sz="1600" dirty="0"/>
                    </a:p>
                  </a:txBody>
                  <a:tcPr marL="91427" marR="91427" marT="45713" marB="45713"/>
                </a:tc>
              </a:tr>
              <a:tr h="579105">
                <a:tc>
                  <a:txBody>
                    <a:bodyPr/>
                    <a:lstStyle/>
                    <a:p>
                      <a:r>
                        <a:rPr lang="en-US" sz="1600" dirty="0" smtClean="0"/>
                        <a:t>Indian Ocean Rim</a:t>
                      </a:r>
                      <a:endParaRPr lang="en-US" sz="1600" dirty="0"/>
                    </a:p>
                  </a:txBody>
                  <a:tcPr marL="91427" marR="91427" marT="45713" marB="45713"/>
                </a:tc>
                <a:tc>
                  <a:txBody>
                    <a:bodyPr/>
                    <a:lstStyle/>
                    <a:p>
                      <a:r>
                        <a:rPr lang="en-US" sz="1600" dirty="0" smtClean="0"/>
                        <a:t>Tsunami</a:t>
                      </a:r>
                      <a:endParaRPr lang="en-US" sz="16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27" marR="91427" marT="45713" marB="45713"/>
                </a:tc>
              </a:tr>
              <a:tr h="579105">
                <a:tc>
                  <a:txBody>
                    <a:bodyPr/>
                    <a:lstStyle/>
                    <a:p>
                      <a:r>
                        <a:rPr lang="en-US" sz="1600" dirty="0" smtClean="0"/>
                        <a:t>Central</a:t>
                      </a:r>
                      <a:r>
                        <a:rPr lang="en-US" sz="1600" baseline="0" dirty="0" smtClean="0"/>
                        <a:t> Victoria Bush Fires</a:t>
                      </a:r>
                      <a:endParaRPr lang="en-US" sz="1600" dirty="0"/>
                    </a:p>
                  </a:txBody>
                  <a:tcPr marL="91427" marR="91427" marT="45713" marB="45713"/>
                </a:tc>
                <a:tc>
                  <a:txBody>
                    <a:bodyPr/>
                    <a:lstStyle/>
                    <a:p>
                      <a:r>
                        <a:rPr lang="en-US" sz="1600" dirty="0" smtClean="0"/>
                        <a:t>Black Saturday</a:t>
                      </a:r>
                      <a:endParaRPr lang="en-US" sz="1600" dirty="0"/>
                    </a:p>
                  </a:txBody>
                  <a:tcPr marL="91427" marR="91427" marT="45713" marB="45713"/>
                </a:tc>
                <a:tc>
                  <a:txBody>
                    <a:bodyPr/>
                    <a:lstStyle/>
                    <a:p>
                      <a:r>
                        <a:rPr lang="en-US" sz="1600" dirty="0" smtClean="0"/>
                        <a:t>Ext,</a:t>
                      </a:r>
                    </a:p>
                    <a:p>
                      <a:r>
                        <a:rPr lang="en-US" sz="1600" dirty="0" smtClean="0"/>
                        <a:t>Foreseen</a:t>
                      </a:r>
                      <a:endParaRPr lang="en-US" sz="1600" dirty="0"/>
                    </a:p>
                  </a:txBody>
                  <a:tcPr marL="91427" marR="91427" marT="45713" marB="45713"/>
                </a:tc>
              </a:tr>
              <a:tr h="579105">
                <a:tc>
                  <a:txBody>
                    <a:bodyPr/>
                    <a:lstStyle/>
                    <a:p>
                      <a:r>
                        <a:rPr lang="en-US" sz="1600" dirty="0" smtClean="0"/>
                        <a:t>Titanic</a:t>
                      </a:r>
                      <a:endParaRPr lang="en-US" sz="1600" dirty="0"/>
                    </a:p>
                  </a:txBody>
                  <a:tcPr marL="91427" marR="91427" marT="45713" marB="45713"/>
                </a:tc>
                <a:tc>
                  <a:txBody>
                    <a:bodyPr/>
                    <a:lstStyle/>
                    <a:p>
                      <a:r>
                        <a:rPr lang="en-US" sz="1600" dirty="0" smtClean="0"/>
                        <a:t>Iceberg</a:t>
                      </a:r>
                      <a:endParaRPr lang="en-US" sz="16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27" marR="91427" marT="45713" marB="45713"/>
                </a:tc>
              </a:tr>
              <a:tr h="579105">
                <a:tc>
                  <a:txBody>
                    <a:bodyPr/>
                    <a:lstStyle/>
                    <a:p>
                      <a:r>
                        <a:rPr lang="en-US" sz="1600" dirty="0" err="1" smtClean="0"/>
                        <a:t>Fukishima</a:t>
                      </a:r>
                      <a:r>
                        <a:rPr lang="en-US" sz="1600" baseline="0" dirty="0" smtClean="0"/>
                        <a:t> Nuclear</a:t>
                      </a:r>
                      <a:endParaRPr lang="en-US" sz="1600" dirty="0"/>
                    </a:p>
                  </a:txBody>
                  <a:tcPr marL="91427" marR="91427" marT="45713" marB="45713"/>
                </a:tc>
                <a:tc>
                  <a:txBody>
                    <a:bodyPr/>
                    <a:lstStyle/>
                    <a:p>
                      <a:r>
                        <a:rPr lang="en-US" sz="1600" dirty="0" smtClean="0"/>
                        <a:t>Tsunami </a:t>
                      </a:r>
                      <a:endParaRPr lang="en-US" sz="16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27" marR="91427" marT="45713" marB="45713"/>
                </a:tc>
              </a:tr>
              <a:tr h="579105">
                <a:tc>
                  <a:txBody>
                    <a:bodyPr/>
                    <a:lstStyle/>
                    <a:p>
                      <a:r>
                        <a:rPr lang="en-US" sz="1600" dirty="0" smtClean="0"/>
                        <a:t>Twin Towers</a:t>
                      </a:r>
                      <a:r>
                        <a:rPr lang="en-US" sz="1600" baseline="0" dirty="0" smtClean="0"/>
                        <a:t> NYC</a:t>
                      </a:r>
                      <a:endParaRPr lang="en-US" sz="1600" dirty="0"/>
                    </a:p>
                  </a:txBody>
                  <a:tcPr marL="91427" marR="91427" marT="45713" marB="45713"/>
                </a:tc>
                <a:tc>
                  <a:txBody>
                    <a:bodyPr/>
                    <a:lstStyle/>
                    <a:p>
                      <a:r>
                        <a:rPr lang="en-US" sz="1600" dirty="0" smtClean="0"/>
                        <a:t>9/11</a:t>
                      </a:r>
                      <a:endParaRPr lang="en-US" sz="16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27" marR="91427" marT="45713" marB="45713"/>
                </a:tc>
              </a:tr>
              <a:tr h="822793">
                <a:tc>
                  <a:txBody>
                    <a:bodyPr/>
                    <a:lstStyle/>
                    <a:p>
                      <a:r>
                        <a:rPr lang="en-US" sz="1600" dirty="0" smtClean="0"/>
                        <a:t>EU Mediterranean Countries</a:t>
                      </a:r>
                      <a:endParaRPr lang="en-US" sz="1600" dirty="0"/>
                    </a:p>
                  </a:txBody>
                  <a:tcPr marL="91427" marR="91427" marT="45713" marB="45713"/>
                </a:tc>
                <a:tc>
                  <a:txBody>
                    <a:bodyPr/>
                    <a:lstStyle/>
                    <a:p>
                      <a:r>
                        <a:rPr lang="en-US" sz="1600" dirty="0" smtClean="0"/>
                        <a:t>Refugee Flood</a:t>
                      </a:r>
                      <a:endParaRPr lang="en-US" sz="1600" dirty="0"/>
                    </a:p>
                  </a:txBody>
                  <a:tcPr marL="91427" marR="91427" marT="45713" marB="45713"/>
                </a:tc>
                <a:tc>
                  <a:txBody>
                    <a:bodyPr/>
                    <a:lstStyle/>
                    <a:p>
                      <a:r>
                        <a:rPr lang="en-US" sz="1600" dirty="0" smtClean="0"/>
                        <a:t>Ext,</a:t>
                      </a:r>
                    </a:p>
                    <a:p>
                      <a:r>
                        <a:rPr lang="en-US" sz="1600" dirty="0" smtClean="0"/>
                        <a:t>Foreseen</a:t>
                      </a:r>
                      <a:endParaRPr lang="en-US" sz="1600" dirty="0"/>
                    </a:p>
                  </a:txBody>
                  <a:tcPr marL="91427" marR="91427" marT="45713" marB="45713"/>
                </a:tc>
              </a:tr>
              <a:tr h="579105">
                <a:tc>
                  <a:txBody>
                    <a:bodyPr/>
                    <a:lstStyle/>
                    <a:p>
                      <a:r>
                        <a:rPr lang="en-US" sz="1600" dirty="0" smtClean="0"/>
                        <a:t>Nepal Earthquake</a:t>
                      </a:r>
                      <a:endParaRPr lang="en-US" sz="1600" dirty="0"/>
                    </a:p>
                  </a:txBody>
                  <a:tcPr marL="91427" marR="91427" marT="45713" marB="45713"/>
                </a:tc>
                <a:tc>
                  <a:txBody>
                    <a:bodyPr/>
                    <a:lstStyle/>
                    <a:p>
                      <a:r>
                        <a:rPr lang="en-US" sz="1600" dirty="0" smtClean="0"/>
                        <a:t>Earthquake</a:t>
                      </a:r>
                      <a:endParaRPr lang="en-US" sz="16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27" marR="91427" marT="45713" marB="45713"/>
                </a:tc>
              </a:tr>
              <a:tr h="579105">
                <a:tc>
                  <a:txBody>
                    <a:bodyPr/>
                    <a:lstStyle/>
                    <a:p>
                      <a:r>
                        <a:rPr lang="en-US" sz="1600" dirty="0" smtClean="0"/>
                        <a:t>Five Eyes Disruption</a:t>
                      </a:r>
                      <a:endParaRPr lang="en-US" sz="1600" dirty="0"/>
                    </a:p>
                  </a:txBody>
                  <a:tcPr marL="91427" marR="91427" marT="45713" marB="45713"/>
                </a:tc>
                <a:tc>
                  <a:txBody>
                    <a:bodyPr/>
                    <a:lstStyle/>
                    <a:p>
                      <a:r>
                        <a:rPr lang="en-US" sz="1600" dirty="0" smtClean="0"/>
                        <a:t>Snowden Revelations</a:t>
                      </a:r>
                      <a:endParaRPr lang="en-US" sz="16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Int</a:t>
                      </a:r>
                      <a:r>
                        <a:rPr lang="en-US" sz="16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27" marR="91427" marT="45713" marB="45713"/>
                </a:tc>
              </a:tr>
              <a:tr h="579105">
                <a:tc>
                  <a:txBody>
                    <a:bodyPr/>
                    <a:lstStyle/>
                    <a:p>
                      <a:r>
                        <a:rPr lang="en-US" sz="1600" dirty="0" smtClean="0"/>
                        <a:t>US Health</a:t>
                      </a:r>
                      <a:r>
                        <a:rPr lang="en-US" sz="1600" baseline="0" dirty="0" smtClean="0"/>
                        <a:t> Care</a:t>
                      </a:r>
                      <a:endParaRPr lang="en-US" sz="1600" dirty="0"/>
                    </a:p>
                  </a:txBody>
                  <a:tcPr marL="91427" marR="91427" marT="45713" marB="45713"/>
                </a:tc>
                <a:tc>
                  <a:txBody>
                    <a:bodyPr/>
                    <a:lstStyle/>
                    <a:p>
                      <a:r>
                        <a:rPr lang="en-US" sz="1600" dirty="0" smtClean="0"/>
                        <a:t>Obama Care</a:t>
                      </a:r>
                      <a:endParaRPr lang="en-US" sz="1600" dirty="0"/>
                    </a:p>
                  </a:txBody>
                  <a:tcPr marL="91427" marR="91427"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Foreseen</a:t>
                      </a:r>
                    </a:p>
                  </a:txBody>
                  <a:tcPr marL="91427" marR="91427" marT="45713" marB="45713"/>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latin typeface="Times" charset="0"/>
              </a:rPr>
              <a:t>Resilience Case Studies</a:t>
            </a:r>
            <a:endParaRPr lang="en-GB" sz="5400" dirty="0">
              <a:latin typeface="Times" charset="0"/>
            </a:endParaRPr>
          </a:p>
        </p:txBody>
      </p:sp>
      <p:sp>
        <p:nvSpPr>
          <p:cNvPr id="20482"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graphicFrame>
        <p:nvGraphicFramePr>
          <p:cNvPr id="3" name="Table 2"/>
          <p:cNvGraphicFramePr>
            <a:graphicFrameLocks noGrp="1"/>
          </p:cNvGraphicFramePr>
          <p:nvPr/>
        </p:nvGraphicFramePr>
        <p:xfrm>
          <a:off x="128588" y="122238"/>
          <a:ext cx="5745162" cy="6735773"/>
        </p:xfrm>
        <a:graphic>
          <a:graphicData uri="http://schemas.openxmlformats.org/drawingml/2006/table">
            <a:tbl>
              <a:tblPr firstRow="1" bandRow="1">
                <a:tableStyleId>{5C22544A-7EE6-4342-B048-85BDC9FD1C3A}</a:tableStyleId>
              </a:tblPr>
              <a:tblGrid>
                <a:gridCol w="1763006"/>
                <a:gridCol w="1260135"/>
                <a:gridCol w="1425860"/>
                <a:gridCol w="1296161"/>
              </a:tblGrid>
              <a:tr h="701025">
                <a:tc>
                  <a:txBody>
                    <a:bodyPr/>
                    <a:lstStyle/>
                    <a:p>
                      <a:r>
                        <a:rPr lang="en-US" sz="2000" dirty="0" smtClean="0"/>
                        <a:t>System Impacted</a:t>
                      </a:r>
                      <a:endParaRPr lang="en-US" sz="2000" dirty="0"/>
                    </a:p>
                  </a:txBody>
                  <a:tcPr marL="91444" marR="91444" marT="45713" marB="45713"/>
                </a:tc>
                <a:tc>
                  <a:txBody>
                    <a:bodyPr/>
                    <a:lstStyle/>
                    <a:p>
                      <a:r>
                        <a:rPr lang="en-US" sz="2000" dirty="0" smtClean="0"/>
                        <a:t>Event</a:t>
                      </a:r>
                      <a:endParaRPr lang="en-US" sz="2000" dirty="0"/>
                    </a:p>
                  </a:txBody>
                  <a:tcPr marL="91444" marR="91444" marT="45713" marB="45713"/>
                </a:tc>
                <a:tc>
                  <a:txBody>
                    <a:bodyPr/>
                    <a:lstStyle/>
                    <a:p>
                      <a:r>
                        <a:rPr lang="en-US" sz="2000" dirty="0" smtClean="0"/>
                        <a:t>Source/</a:t>
                      </a:r>
                    </a:p>
                    <a:p>
                      <a:r>
                        <a:rPr lang="en-US" sz="2000" dirty="0" smtClean="0"/>
                        <a:t>Foreseen</a:t>
                      </a:r>
                      <a:endParaRPr lang="en-US" sz="2000" dirty="0"/>
                    </a:p>
                  </a:txBody>
                  <a:tcPr marL="91444" marR="91444" marT="45713" marB="45713"/>
                </a:tc>
                <a:tc>
                  <a:txBody>
                    <a:bodyPr/>
                    <a:lstStyle/>
                    <a:p>
                      <a:r>
                        <a:rPr lang="en-US" sz="1800" dirty="0" smtClean="0"/>
                        <a:t>Immediate</a:t>
                      </a:r>
                    </a:p>
                    <a:p>
                      <a:r>
                        <a:rPr lang="en-US" sz="1800" dirty="0" smtClean="0"/>
                        <a:t>Impact</a:t>
                      </a:r>
                      <a:endParaRPr lang="en-US" sz="1800" dirty="0"/>
                    </a:p>
                  </a:txBody>
                  <a:tcPr marL="91444" marR="91444" marT="45713" marB="45713"/>
                </a:tc>
              </a:tr>
              <a:tr h="579105">
                <a:tc>
                  <a:txBody>
                    <a:bodyPr/>
                    <a:lstStyle/>
                    <a:p>
                      <a:r>
                        <a:rPr lang="en-US" sz="1600" dirty="0" smtClean="0"/>
                        <a:t>New Orleans</a:t>
                      </a:r>
                      <a:endParaRPr lang="en-US" sz="1600" dirty="0"/>
                    </a:p>
                  </a:txBody>
                  <a:tcPr marL="91444" marR="91444" marT="45713" marB="45713"/>
                </a:tc>
                <a:tc>
                  <a:txBody>
                    <a:bodyPr/>
                    <a:lstStyle/>
                    <a:p>
                      <a:r>
                        <a:rPr lang="en-US" sz="1600" dirty="0" smtClean="0"/>
                        <a:t>Hurricane</a:t>
                      </a:r>
                      <a:r>
                        <a:rPr lang="en-US" sz="1600" baseline="0" dirty="0" smtClean="0"/>
                        <a:t> Katrina</a:t>
                      </a:r>
                      <a:endParaRPr lang="en-US" sz="1600" dirty="0"/>
                    </a:p>
                  </a:txBody>
                  <a:tcPr marL="91444" marR="91444" marT="45713" marB="45713"/>
                </a:tc>
                <a:tc>
                  <a:txBody>
                    <a:bodyPr/>
                    <a:lstStyle/>
                    <a:p>
                      <a:r>
                        <a:rPr lang="en-US" sz="1600" dirty="0" smtClean="0"/>
                        <a:t>Ext,</a:t>
                      </a:r>
                    </a:p>
                    <a:p>
                      <a:r>
                        <a:rPr lang="en-US" sz="1600" dirty="0" smtClean="0"/>
                        <a:t>Not</a:t>
                      </a:r>
                      <a:r>
                        <a:rPr lang="en-US" sz="1600" baseline="0" dirty="0" smtClean="0"/>
                        <a:t> Foreseen</a:t>
                      </a:r>
                      <a:endParaRPr lang="en-US" sz="1600" dirty="0"/>
                    </a:p>
                  </a:txBody>
                  <a:tcPr marL="91444" marR="91444" marT="45713" marB="45713"/>
                </a:tc>
                <a:tc>
                  <a:txBody>
                    <a:bodyPr/>
                    <a:lstStyle/>
                    <a:p>
                      <a:r>
                        <a:rPr lang="en-US" sz="1600" dirty="0" smtClean="0"/>
                        <a:t>Large </a:t>
                      </a:r>
                      <a:r>
                        <a:rPr lang="en-US" sz="1600" dirty="0" err="1" smtClean="0"/>
                        <a:t>Neg</a:t>
                      </a:r>
                      <a:endParaRPr lang="en-US" sz="1600" dirty="0"/>
                    </a:p>
                  </a:txBody>
                  <a:tcPr marL="91444" marR="91444" marT="45713" marB="45713"/>
                </a:tc>
              </a:tr>
              <a:tr h="579105">
                <a:tc>
                  <a:txBody>
                    <a:bodyPr/>
                    <a:lstStyle/>
                    <a:p>
                      <a:r>
                        <a:rPr lang="en-US" sz="1600" dirty="0" smtClean="0"/>
                        <a:t>Indian Ocean Rim</a:t>
                      </a:r>
                      <a:endParaRPr lang="en-US" sz="1600" dirty="0"/>
                    </a:p>
                  </a:txBody>
                  <a:tcPr marL="91444" marR="91444" marT="45713" marB="45713"/>
                </a:tc>
                <a:tc>
                  <a:txBody>
                    <a:bodyPr/>
                    <a:lstStyle/>
                    <a:p>
                      <a:r>
                        <a:rPr lang="en-US" sz="1600" dirty="0" smtClean="0"/>
                        <a:t>Tsunami</a:t>
                      </a:r>
                      <a:endParaRPr lang="en-US" sz="1600" dirty="0"/>
                    </a:p>
                  </a:txBody>
                  <a:tcPr marL="91444" marR="9144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44" marR="9144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44" marR="91444" marT="45713" marB="45713"/>
                </a:tc>
              </a:tr>
              <a:tr h="579105">
                <a:tc>
                  <a:txBody>
                    <a:bodyPr/>
                    <a:lstStyle/>
                    <a:p>
                      <a:r>
                        <a:rPr lang="en-US" sz="1600" dirty="0" smtClean="0"/>
                        <a:t>Central</a:t>
                      </a:r>
                      <a:r>
                        <a:rPr lang="en-US" sz="1600" baseline="0" dirty="0" smtClean="0"/>
                        <a:t> Victoria Bush Fires</a:t>
                      </a:r>
                      <a:endParaRPr lang="en-US" sz="1600" dirty="0"/>
                    </a:p>
                  </a:txBody>
                  <a:tcPr marL="91444" marR="91444" marT="45713" marB="45713"/>
                </a:tc>
                <a:tc>
                  <a:txBody>
                    <a:bodyPr/>
                    <a:lstStyle/>
                    <a:p>
                      <a:r>
                        <a:rPr lang="en-US" sz="1600" dirty="0" smtClean="0"/>
                        <a:t>Black Saturday</a:t>
                      </a:r>
                      <a:endParaRPr lang="en-US" sz="1600" dirty="0"/>
                    </a:p>
                  </a:txBody>
                  <a:tcPr marL="91444" marR="91444" marT="45713" marB="45713"/>
                </a:tc>
                <a:tc>
                  <a:txBody>
                    <a:bodyPr/>
                    <a:lstStyle/>
                    <a:p>
                      <a:r>
                        <a:rPr lang="en-US" sz="1600" dirty="0" smtClean="0"/>
                        <a:t>Ext,</a:t>
                      </a:r>
                    </a:p>
                    <a:p>
                      <a:r>
                        <a:rPr lang="en-US" sz="1600" dirty="0" smtClean="0"/>
                        <a:t>Foreseen</a:t>
                      </a:r>
                      <a:endParaRPr lang="en-US" sz="1600" dirty="0"/>
                    </a:p>
                  </a:txBody>
                  <a:tcPr marL="91444" marR="9144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p>
                      <a:endParaRPr lang="en-US" sz="1600" dirty="0"/>
                    </a:p>
                  </a:txBody>
                  <a:tcPr marL="91444" marR="91444" marT="45713" marB="45713"/>
                </a:tc>
              </a:tr>
              <a:tr h="579105">
                <a:tc>
                  <a:txBody>
                    <a:bodyPr/>
                    <a:lstStyle/>
                    <a:p>
                      <a:r>
                        <a:rPr lang="en-US" sz="1600" dirty="0" smtClean="0"/>
                        <a:t>Titanic</a:t>
                      </a:r>
                      <a:endParaRPr lang="en-US" sz="1600" dirty="0"/>
                    </a:p>
                  </a:txBody>
                  <a:tcPr marL="91444" marR="91444" marT="45713" marB="45713"/>
                </a:tc>
                <a:tc>
                  <a:txBody>
                    <a:bodyPr/>
                    <a:lstStyle/>
                    <a:p>
                      <a:r>
                        <a:rPr lang="en-US" sz="1600" dirty="0" smtClean="0"/>
                        <a:t>Iceberg</a:t>
                      </a:r>
                      <a:endParaRPr lang="en-US" sz="1600" dirty="0"/>
                    </a:p>
                  </a:txBody>
                  <a:tcPr marL="91444" marR="9144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44" marR="9144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44" marR="91444" marT="45713" marB="45713"/>
                </a:tc>
              </a:tr>
              <a:tr h="579105">
                <a:tc>
                  <a:txBody>
                    <a:bodyPr/>
                    <a:lstStyle/>
                    <a:p>
                      <a:r>
                        <a:rPr lang="en-US" sz="1600" dirty="0" err="1" smtClean="0"/>
                        <a:t>Fukishima</a:t>
                      </a:r>
                      <a:r>
                        <a:rPr lang="en-US" sz="1600" baseline="0" dirty="0" smtClean="0"/>
                        <a:t> Nuclear</a:t>
                      </a:r>
                      <a:endParaRPr lang="en-US" sz="1600" dirty="0"/>
                    </a:p>
                  </a:txBody>
                  <a:tcPr marL="91444" marR="91444" marT="45713" marB="45713"/>
                </a:tc>
                <a:tc>
                  <a:txBody>
                    <a:bodyPr/>
                    <a:lstStyle/>
                    <a:p>
                      <a:r>
                        <a:rPr lang="en-US" sz="1600" dirty="0" smtClean="0"/>
                        <a:t>Tsunami </a:t>
                      </a:r>
                      <a:endParaRPr lang="en-US" sz="1600" dirty="0"/>
                    </a:p>
                  </a:txBody>
                  <a:tcPr marL="91444" marR="9144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44" marR="9144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44" marR="91444" marT="45713" marB="45713"/>
                </a:tc>
              </a:tr>
              <a:tr h="579105">
                <a:tc>
                  <a:txBody>
                    <a:bodyPr/>
                    <a:lstStyle/>
                    <a:p>
                      <a:r>
                        <a:rPr lang="en-US" sz="1600" dirty="0" smtClean="0"/>
                        <a:t>Twin Towers</a:t>
                      </a:r>
                      <a:r>
                        <a:rPr lang="en-US" sz="1600" baseline="0" dirty="0" smtClean="0"/>
                        <a:t> NYC</a:t>
                      </a:r>
                      <a:endParaRPr lang="en-US" sz="1600" dirty="0"/>
                    </a:p>
                  </a:txBody>
                  <a:tcPr marL="91444" marR="91444" marT="45713" marB="45713"/>
                </a:tc>
                <a:tc>
                  <a:txBody>
                    <a:bodyPr/>
                    <a:lstStyle/>
                    <a:p>
                      <a:r>
                        <a:rPr lang="en-US" sz="1600" dirty="0" smtClean="0"/>
                        <a:t>9/11</a:t>
                      </a:r>
                      <a:endParaRPr lang="en-US" sz="1600" dirty="0"/>
                    </a:p>
                  </a:txBody>
                  <a:tcPr marL="91444" marR="9144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44" marR="9144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44" marR="91444" marT="45713" marB="45713"/>
                </a:tc>
              </a:tr>
              <a:tr h="822793">
                <a:tc>
                  <a:txBody>
                    <a:bodyPr/>
                    <a:lstStyle/>
                    <a:p>
                      <a:r>
                        <a:rPr lang="en-US" sz="1600" dirty="0" smtClean="0"/>
                        <a:t>EU Mediterranean Countries</a:t>
                      </a:r>
                      <a:endParaRPr lang="en-US" sz="1600" dirty="0"/>
                    </a:p>
                  </a:txBody>
                  <a:tcPr marL="91444" marR="91444" marT="45713" marB="45713"/>
                </a:tc>
                <a:tc>
                  <a:txBody>
                    <a:bodyPr/>
                    <a:lstStyle/>
                    <a:p>
                      <a:r>
                        <a:rPr lang="en-US" sz="1600" dirty="0" smtClean="0"/>
                        <a:t>Refugee Flood</a:t>
                      </a:r>
                      <a:endParaRPr lang="en-US" sz="1600" dirty="0"/>
                    </a:p>
                  </a:txBody>
                  <a:tcPr marL="91444" marR="91444" marT="45713" marB="45713"/>
                </a:tc>
                <a:tc>
                  <a:txBody>
                    <a:bodyPr/>
                    <a:lstStyle/>
                    <a:p>
                      <a:r>
                        <a:rPr lang="en-US" sz="1600" dirty="0" smtClean="0"/>
                        <a:t>Ext,</a:t>
                      </a:r>
                    </a:p>
                    <a:p>
                      <a:r>
                        <a:rPr lang="en-US" sz="1600" dirty="0" smtClean="0"/>
                        <a:t>Foreseen</a:t>
                      </a:r>
                      <a:endParaRPr lang="en-US" sz="1600" dirty="0"/>
                    </a:p>
                  </a:txBody>
                  <a:tcPr marL="91444" marR="91444" marT="45713" marB="45713"/>
                </a:tc>
                <a:tc>
                  <a:txBody>
                    <a:bodyPr/>
                    <a:lstStyle/>
                    <a:p>
                      <a:r>
                        <a:rPr lang="en-US" sz="1600" dirty="0" err="1" smtClean="0"/>
                        <a:t>Neg</a:t>
                      </a:r>
                      <a:endParaRPr lang="en-US" sz="1600" dirty="0"/>
                    </a:p>
                  </a:txBody>
                  <a:tcPr marL="91444" marR="91444" marT="45713" marB="45713"/>
                </a:tc>
              </a:tr>
              <a:tr h="579105">
                <a:tc>
                  <a:txBody>
                    <a:bodyPr/>
                    <a:lstStyle/>
                    <a:p>
                      <a:r>
                        <a:rPr lang="en-US" sz="1600" dirty="0" smtClean="0"/>
                        <a:t>Nepal Earthquake</a:t>
                      </a:r>
                      <a:endParaRPr lang="en-US" sz="1600" dirty="0"/>
                    </a:p>
                  </a:txBody>
                  <a:tcPr marL="91444" marR="91444" marT="45713" marB="45713"/>
                </a:tc>
                <a:tc>
                  <a:txBody>
                    <a:bodyPr/>
                    <a:lstStyle/>
                    <a:p>
                      <a:r>
                        <a:rPr lang="en-US" sz="1600" dirty="0" smtClean="0"/>
                        <a:t>Earthquake</a:t>
                      </a:r>
                      <a:endParaRPr lang="en-US" sz="1600" dirty="0"/>
                    </a:p>
                  </a:txBody>
                  <a:tcPr marL="91444" marR="9144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44" marR="9144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44" marR="91444" marT="45713" marB="45713"/>
                </a:tc>
              </a:tr>
              <a:tr h="579105">
                <a:tc>
                  <a:txBody>
                    <a:bodyPr/>
                    <a:lstStyle/>
                    <a:p>
                      <a:r>
                        <a:rPr lang="en-US" sz="1600" dirty="0" smtClean="0"/>
                        <a:t>Five Eyes Disruption</a:t>
                      </a:r>
                      <a:endParaRPr lang="en-US" sz="1600" dirty="0"/>
                    </a:p>
                  </a:txBody>
                  <a:tcPr marL="91444" marR="91444" marT="45713" marB="45713"/>
                </a:tc>
                <a:tc>
                  <a:txBody>
                    <a:bodyPr/>
                    <a:lstStyle/>
                    <a:p>
                      <a:r>
                        <a:rPr lang="en-US" sz="1600" dirty="0" smtClean="0"/>
                        <a:t>Snowden Revelations</a:t>
                      </a:r>
                      <a:endParaRPr lang="en-US" sz="1600" dirty="0"/>
                    </a:p>
                  </a:txBody>
                  <a:tcPr marL="91444" marR="9144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Int</a:t>
                      </a:r>
                      <a:r>
                        <a:rPr lang="en-US" sz="16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44" marR="9144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44" marR="91444" marT="45713" marB="45713"/>
                </a:tc>
              </a:tr>
              <a:tr h="579105">
                <a:tc>
                  <a:txBody>
                    <a:bodyPr/>
                    <a:lstStyle/>
                    <a:p>
                      <a:r>
                        <a:rPr lang="en-US" sz="1600" dirty="0" smtClean="0"/>
                        <a:t>US Health</a:t>
                      </a:r>
                      <a:r>
                        <a:rPr lang="en-US" sz="1600" baseline="0" dirty="0" smtClean="0"/>
                        <a:t> Care</a:t>
                      </a:r>
                      <a:endParaRPr lang="en-US" sz="1600" dirty="0"/>
                    </a:p>
                  </a:txBody>
                  <a:tcPr marL="91444" marR="91444" marT="45713" marB="45713"/>
                </a:tc>
                <a:tc>
                  <a:txBody>
                    <a:bodyPr/>
                    <a:lstStyle/>
                    <a:p>
                      <a:r>
                        <a:rPr lang="en-US" sz="1600" dirty="0" smtClean="0"/>
                        <a:t>Obama Care</a:t>
                      </a:r>
                      <a:endParaRPr lang="en-US" sz="1600" dirty="0"/>
                    </a:p>
                  </a:txBody>
                  <a:tcPr marL="91444" marR="91444"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Foreseen</a:t>
                      </a:r>
                    </a:p>
                  </a:txBody>
                  <a:tcPr marL="91444" marR="91444" marT="45713" marB="45713"/>
                </a:tc>
                <a:tc>
                  <a:txBody>
                    <a:bodyPr/>
                    <a:lstStyle/>
                    <a:p>
                      <a:r>
                        <a:rPr lang="en-US" sz="1600" dirty="0" err="1" smtClean="0"/>
                        <a:t>Neg</a:t>
                      </a:r>
                      <a:endParaRPr lang="en-US" sz="1600" dirty="0"/>
                    </a:p>
                  </a:txBody>
                  <a:tcPr marL="91444" marR="91444" marT="45713" marB="45713"/>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latin typeface="Times" charset="0"/>
              </a:rPr>
              <a:t>Resilience Case Studies</a:t>
            </a:r>
            <a:endParaRPr lang="en-GB" sz="5400" dirty="0">
              <a:latin typeface="Times" charset="0"/>
            </a:endParaRPr>
          </a:p>
        </p:txBody>
      </p:sp>
      <p:sp>
        <p:nvSpPr>
          <p:cNvPr id="21506"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graphicFrame>
        <p:nvGraphicFramePr>
          <p:cNvPr id="3" name="Table 2"/>
          <p:cNvGraphicFramePr>
            <a:graphicFrameLocks noGrp="1"/>
          </p:cNvGraphicFramePr>
          <p:nvPr/>
        </p:nvGraphicFramePr>
        <p:xfrm>
          <a:off x="128588" y="122238"/>
          <a:ext cx="6918324" cy="6735773"/>
        </p:xfrm>
        <a:graphic>
          <a:graphicData uri="http://schemas.openxmlformats.org/drawingml/2006/table">
            <a:tbl>
              <a:tblPr firstRow="1" bandRow="1">
                <a:tableStyleId>{5C22544A-7EE6-4342-B048-85BDC9FD1C3A}</a:tableStyleId>
              </a:tblPr>
              <a:tblGrid>
                <a:gridCol w="1763088"/>
                <a:gridCol w="1260194"/>
                <a:gridCol w="1425927"/>
                <a:gridCol w="1296221"/>
                <a:gridCol w="1172894"/>
              </a:tblGrid>
              <a:tr h="701025">
                <a:tc>
                  <a:txBody>
                    <a:bodyPr/>
                    <a:lstStyle/>
                    <a:p>
                      <a:r>
                        <a:rPr lang="en-US" sz="2000" dirty="0" smtClean="0"/>
                        <a:t>System Impacted</a:t>
                      </a:r>
                      <a:endParaRPr lang="en-US" sz="2000" dirty="0"/>
                    </a:p>
                  </a:txBody>
                  <a:tcPr marL="91448" marR="91448" marT="45713" marB="45713"/>
                </a:tc>
                <a:tc>
                  <a:txBody>
                    <a:bodyPr/>
                    <a:lstStyle/>
                    <a:p>
                      <a:r>
                        <a:rPr lang="en-US" sz="2000" dirty="0" smtClean="0"/>
                        <a:t>Event</a:t>
                      </a:r>
                      <a:endParaRPr lang="en-US" sz="2000" dirty="0"/>
                    </a:p>
                  </a:txBody>
                  <a:tcPr marL="91448" marR="91448" marT="45713" marB="45713"/>
                </a:tc>
                <a:tc>
                  <a:txBody>
                    <a:bodyPr/>
                    <a:lstStyle/>
                    <a:p>
                      <a:r>
                        <a:rPr lang="en-US" sz="2000" dirty="0" smtClean="0"/>
                        <a:t>Source/</a:t>
                      </a:r>
                    </a:p>
                    <a:p>
                      <a:r>
                        <a:rPr lang="en-US" sz="2000" dirty="0" smtClean="0"/>
                        <a:t>Foreseen</a:t>
                      </a:r>
                      <a:endParaRPr lang="en-US" sz="2000" dirty="0"/>
                    </a:p>
                  </a:txBody>
                  <a:tcPr marL="91448" marR="91448" marT="45713" marB="45713"/>
                </a:tc>
                <a:tc>
                  <a:txBody>
                    <a:bodyPr/>
                    <a:lstStyle/>
                    <a:p>
                      <a:r>
                        <a:rPr lang="en-US" sz="1800" dirty="0" smtClean="0"/>
                        <a:t>Immediate</a:t>
                      </a:r>
                      <a:endParaRPr lang="en-US" sz="1800" dirty="0"/>
                    </a:p>
                  </a:txBody>
                  <a:tcPr marL="91448" marR="91448" marT="45713" marB="45713"/>
                </a:tc>
                <a:tc>
                  <a:txBody>
                    <a:bodyPr/>
                    <a:lstStyle/>
                    <a:p>
                      <a:r>
                        <a:rPr lang="en-US" sz="2000" dirty="0" smtClean="0"/>
                        <a:t>Warning</a:t>
                      </a:r>
                      <a:endParaRPr lang="en-US" sz="2000" dirty="0"/>
                    </a:p>
                  </a:txBody>
                  <a:tcPr marL="91448" marR="91448" marT="45713" marB="45713"/>
                </a:tc>
              </a:tr>
              <a:tr h="579105">
                <a:tc>
                  <a:txBody>
                    <a:bodyPr/>
                    <a:lstStyle/>
                    <a:p>
                      <a:r>
                        <a:rPr lang="en-US" sz="1600" dirty="0" smtClean="0"/>
                        <a:t>New Orleans</a:t>
                      </a:r>
                      <a:endParaRPr lang="en-US" sz="1600" dirty="0"/>
                    </a:p>
                  </a:txBody>
                  <a:tcPr marL="91448" marR="91448" marT="45713" marB="45713"/>
                </a:tc>
                <a:tc>
                  <a:txBody>
                    <a:bodyPr/>
                    <a:lstStyle/>
                    <a:p>
                      <a:r>
                        <a:rPr lang="en-US" sz="1600" dirty="0" smtClean="0"/>
                        <a:t>Hurricane</a:t>
                      </a:r>
                      <a:r>
                        <a:rPr lang="en-US" sz="1600" baseline="0" dirty="0" smtClean="0"/>
                        <a:t> Katrina</a:t>
                      </a:r>
                      <a:endParaRPr lang="en-US" sz="1600" dirty="0"/>
                    </a:p>
                  </a:txBody>
                  <a:tcPr marL="91448" marR="91448" marT="45713" marB="45713"/>
                </a:tc>
                <a:tc>
                  <a:txBody>
                    <a:bodyPr/>
                    <a:lstStyle/>
                    <a:p>
                      <a:r>
                        <a:rPr lang="en-US" sz="1600" dirty="0" smtClean="0"/>
                        <a:t>Ext,</a:t>
                      </a:r>
                    </a:p>
                    <a:p>
                      <a:r>
                        <a:rPr lang="en-US" sz="1600" dirty="0" smtClean="0"/>
                        <a:t>Not</a:t>
                      </a:r>
                      <a:r>
                        <a:rPr lang="en-US" sz="1600" baseline="0" dirty="0" smtClean="0"/>
                        <a:t> Foreseen</a:t>
                      </a:r>
                      <a:endParaRPr lang="en-US" sz="1600" dirty="0"/>
                    </a:p>
                  </a:txBody>
                  <a:tcPr marL="91448" marR="91448" marT="45713" marB="45713"/>
                </a:tc>
                <a:tc>
                  <a:txBody>
                    <a:bodyPr/>
                    <a:lstStyle/>
                    <a:p>
                      <a:r>
                        <a:rPr lang="en-US" sz="1600" dirty="0" smtClean="0"/>
                        <a:t>Large </a:t>
                      </a:r>
                      <a:r>
                        <a:rPr lang="en-US" sz="1600" dirty="0" err="1" smtClean="0"/>
                        <a:t>Neg</a:t>
                      </a:r>
                      <a:endParaRPr lang="en-US" sz="1600" dirty="0"/>
                    </a:p>
                  </a:txBody>
                  <a:tcPr marL="91448" marR="91448" marT="45713" marB="45713"/>
                </a:tc>
                <a:tc>
                  <a:txBody>
                    <a:bodyPr/>
                    <a:lstStyle/>
                    <a:p>
                      <a:r>
                        <a:rPr lang="en-US" sz="1600" dirty="0" smtClean="0"/>
                        <a:t>Short Lead,</a:t>
                      </a:r>
                    </a:p>
                    <a:p>
                      <a:r>
                        <a:rPr lang="en-US" sz="1600" dirty="0" smtClean="0"/>
                        <a:t>Precise</a:t>
                      </a:r>
                      <a:endParaRPr lang="en-US" sz="1600" dirty="0"/>
                    </a:p>
                  </a:txBody>
                  <a:tcPr marL="91448" marR="91448" marT="45713" marB="45713"/>
                </a:tc>
              </a:tr>
              <a:tr h="579105">
                <a:tc>
                  <a:txBody>
                    <a:bodyPr/>
                    <a:lstStyle/>
                    <a:p>
                      <a:r>
                        <a:rPr lang="en-US" sz="1600" dirty="0" smtClean="0"/>
                        <a:t>Indian Ocean Rim</a:t>
                      </a:r>
                      <a:endParaRPr lang="en-US" sz="1600" dirty="0"/>
                    </a:p>
                  </a:txBody>
                  <a:tcPr marL="91448" marR="91448" marT="45713" marB="45713"/>
                </a:tc>
                <a:tc>
                  <a:txBody>
                    <a:bodyPr/>
                    <a:lstStyle/>
                    <a:p>
                      <a:r>
                        <a:rPr lang="en-US" sz="1600" dirty="0" smtClean="0"/>
                        <a:t>Tsunami</a:t>
                      </a:r>
                      <a:endParaRPr lang="en-US" sz="1600" dirty="0"/>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Long Lead, Imprecise</a:t>
                      </a:r>
                    </a:p>
                  </a:txBody>
                  <a:tcPr marL="91448" marR="91448" marT="45713" marB="45713"/>
                </a:tc>
              </a:tr>
              <a:tr h="579105">
                <a:tc>
                  <a:txBody>
                    <a:bodyPr/>
                    <a:lstStyle/>
                    <a:p>
                      <a:r>
                        <a:rPr lang="en-US" sz="1600" dirty="0" smtClean="0"/>
                        <a:t>Central</a:t>
                      </a:r>
                      <a:r>
                        <a:rPr lang="en-US" sz="1600" baseline="0" dirty="0" smtClean="0"/>
                        <a:t> Victoria Bush Fires</a:t>
                      </a:r>
                      <a:endParaRPr lang="en-US" sz="1600" dirty="0"/>
                    </a:p>
                  </a:txBody>
                  <a:tcPr marL="91448" marR="91448" marT="45713" marB="45713"/>
                </a:tc>
                <a:tc>
                  <a:txBody>
                    <a:bodyPr/>
                    <a:lstStyle/>
                    <a:p>
                      <a:r>
                        <a:rPr lang="en-US" sz="1600" dirty="0" smtClean="0"/>
                        <a:t>Black Saturday</a:t>
                      </a:r>
                      <a:endParaRPr lang="en-US" sz="1600" dirty="0"/>
                    </a:p>
                  </a:txBody>
                  <a:tcPr marL="91448" marR="91448" marT="45713" marB="45713"/>
                </a:tc>
                <a:tc>
                  <a:txBody>
                    <a:bodyPr/>
                    <a:lstStyle/>
                    <a:p>
                      <a:r>
                        <a:rPr lang="en-US" sz="1600" dirty="0" smtClean="0"/>
                        <a:t>Ext,</a:t>
                      </a:r>
                    </a:p>
                    <a:p>
                      <a:r>
                        <a:rPr lang="en-US" sz="1600" dirty="0" smtClean="0"/>
                        <a:t>Foreseen</a:t>
                      </a:r>
                      <a:endParaRPr lang="en-US" sz="1600" dirty="0"/>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p>
                      <a:endParaRPr lang="en-US" sz="1600" dirty="0"/>
                    </a:p>
                  </a:txBody>
                  <a:tcPr marL="91448" marR="91448" marT="45713" marB="45713"/>
                </a:tc>
                <a:tc>
                  <a:txBody>
                    <a:bodyPr/>
                    <a:lstStyle/>
                    <a:p>
                      <a:r>
                        <a:rPr lang="en-US" sz="1600" dirty="0" smtClean="0"/>
                        <a:t>Long Lead, Imprecise</a:t>
                      </a:r>
                      <a:endParaRPr lang="en-US" sz="1600" dirty="0"/>
                    </a:p>
                  </a:txBody>
                  <a:tcPr marL="91448" marR="91448" marT="45713" marB="45713"/>
                </a:tc>
              </a:tr>
              <a:tr h="579105">
                <a:tc>
                  <a:txBody>
                    <a:bodyPr/>
                    <a:lstStyle/>
                    <a:p>
                      <a:r>
                        <a:rPr lang="en-US" sz="1600" dirty="0" smtClean="0"/>
                        <a:t>Titanic</a:t>
                      </a:r>
                      <a:endParaRPr lang="en-US" sz="1600" dirty="0"/>
                    </a:p>
                  </a:txBody>
                  <a:tcPr marL="91448" marR="91448" marT="45713" marB="45713"/>
                </a:tc>
                <a:tc>
                  <a:txBody>
                    <a:bodyPr/>
                    <a:lstStyle/>
                    <a:p>
                      <a:r>
                        <a:rPr lang="en-US" sz="1600" dirty="0" smtClean="0"/>
                        <a:t>Iceberg</a:t>
                      </a:r>
                      <a:endParaRPr lang="en-US" sz="1600" dirty="0"/>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a:t>
                      </a:r>
                    </a:p>
                  </a:txBody>
                  <a:tcPr marL="91448" marR="91448" marT="45713" marB="45713"/>
                </a:tc>
              </a:tr>
              <a:tr h="579105">
                <a:tc>
                  <a:txBody>
                    <a:bodyPr/>
                    <a:lstStyle/>
                    <a:p>
                      <a:r>
                        <a:rPr lang="en-US" sz="1600" dirty="0" err="1" smtClean="0"/>
                        <a:t>Fukishima</a:t>
                      </a:r>
                      <a:r>
                        <a:rPr lang="en-US" sz="1600" baseline="0" dirty="0" smtClean="0"/>
                        <a:t> Nuclear</a:t>
                      </a:r>
                      <a:endParaRPr lang="en-US" sz="1600" dirty="0"/>
                    </a:p>
                  </a:txBody>
                  <a:tcPr marL="91448" marR="91448" marT="45713" marB="45713"/>
                </a:tc>
                <a:tc>
                  <a:txBody>
                    <a:bodyPr/>
                    <a:lstStyle/>
                    <a:p>
                      <a:r>
                        <a:rPr lang="en-US" sz="1600" dirty="0" smtClean="0"/>
                        <a:t>Tsunami </a:t>
                      </a:r>
                      <a:endParaRPr lang="en-US" sz="1600" dirty="0"/>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Short</a:t>
                      </a:r>
                      <a:r>
                        <a:rPr lang="en-US" sz="1600" baseline="0" dirty="0" smtClean="0"/>
                        <a:t> Lead</a:t>
                      </a:r>
                      <a:endParaRPr lang="en-US" sz="1600" dirty="0" smtClean="0"/>
                    </a:p>
                  </a:txBody>
                  <a:tcPr marL="91448" marR="91448" marT="45713" marB="45713"/>
                </a:tc>
              </a:tr>
              <a:tr h="579105">
                <a:tc>
                  <a:txBody>
                    <a:bodyPr/>
                    <a:lstStyle/>
                    <a:p>
                      <a:r>
                        <a:rPr lang="en-US" sz="1600" dirty="0" smtClean="0"/>
                        <a:t>Twin Towers</a:t>
                      </a:r>
                      <a:r>
                        <a:rPr lang="en-US" sz="1600" baseline="0" dirty="0" smtClean="0"/>
                        <a:t> NYC</a:t>
                      </a:r>
                      <a:endParaRPr lang="en-US" sz="1600" dirty="0"/>
                    </a:p>
                  </a:txBody>
                  <a:tcPr marL="91448" marR="91448" marT="45713" marB="45713"/>
                </a:tc>
                <a:tc>
                  <a:txBody>
                    <a:bodyPr/>
                    <a:lstStyle/>
                    <a:p>
                      <a:r>
                        <a:rPr lang="en-US" sz="1600" dirty="0" smtClean="0"/>
                        <a:t>9/11</a:t>
                      </a:r>
                      <a:endParaRPr lang="en-US" sz="1600" dirty="0"/>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a:t>
                      </a:r>
                    </a:p>
                  </a:txBody>
                  <a:tcPr marL="91448" marR="91448" marT="45713" marB="45713"/>
                </a:tc>
              </a:tr>
              <a:tr h="822793">
                <a:tc>
                  <a:txBody>
                    <a:bodyPr/>
                    <a:lstStyle/>
                    <a:p>
                      <a:r>
                        <a:rPr lang="en-US" sz="1600" dirty="0" smtClean="0"/>
                        <a:t>EU Mediterranean Countries</a:t>
                      </a:r>
                      <a:endParaRPr lang="en-US" sz="1600" dirty="0"/>
                    </a:p>
                  </a:txBody>
                  <a:tcPr marL="91448" marR="91448" marT="45713" marB="45713"/>
                </a:tc>
                <a:tc>
                  <a:txBody>
                    <a:bodyPr/>
                    <a:lstStyle/>
                    <a:p>
                      <a:r>
                        <a:rPr lang="en-US" sz="1600" dirty="0" smtClean="0"/>
                        <a:t>Refugee Flood</a:t>
                      </a:r>
                      <a:endParaRPr lang="en-US" sz="1600" dirty="0"/>
                    </a:p>
                  </a:txBody>
                  <a:tcPr marL="91448" marR="91448" marT="45713" marB="45713"/>
                </a:tc>
                <a:tc>
                  <a:txBody>
                    <a:bodyPr/>
                    <a:lstStyle/>
                    <a:p>
                      <a:r>
                        <a:rPr lang="en-US" sz="1600" dirty="0" smtClean="0"/>
                        <a:t>Ext,</a:t>
                      </a:r>
                    </a:p>
                    <a:p>
                      <a:r>
                        <a:rPr lang="en-US" sz="1600" dirty="0" smtClean="0"/>
                        <a:t>Foreseen</a:t>
                      </a:r>
                      <a:endParaRPr lang="en-US" sz="1600" dirty="0"/>
                    </a:p>
                  </a:txBody>
                  <a:tcPr marL="91448" marR="91448" marT="45713" marB="45713"/>
                </a:tc>
                <a:tc>
                  <a:txBody>
                    <a:bodyPr/>
                    <a:lstStyle/>
                    <a:p>
                      <a:r>
                        <a:rPr lang="en-US" sz="1600" dirty="0" err="1" smtClean="0"/>
                        <a:t>Neg</a:t>
                      </a:r>
                      <a:endParaRPr lang="en-US" sz="1600" dirty="0"/>
                    </a:p>
                  </a:txBody>
                  <a:tcPr marL="91448" marR="91448" marT="45713" marB="45713"/>
                </a:tc>
                <a:tc>
                  <a:txBody>
                    <a:bodyPr/>
                    <a:lstStyle/>
                    <a:p>
                      <a:r>
                        <a:rPr lang="en-US" sz="1600" dirty="0" smtClean="0"/>
                        <a:t>Long Lead, Expected</a:t>
                      </a:r>
                      <a:endParaRPr lang="en-US" sz="1600" dirty="0"/>
                    </a:p>
                  </a:txBody>
                  <a:tcPr marL="91448" marR="91448" marT="45713" marB="45713"/>
                </a:tc>
              </a:tr>
              <a:tr h="579105">
                <a:tc>
                  <a:txBody>
                    <a:bodyPr/>
                    <a:lstStyle/>
                    <a:p>
                      <a:r>
                        <a:rPr lang="en-US" sz="1600" dirty="0" smtClean="0"/>
                        <a:t>Nepal Earthquake</a:t>
                      </a:r>
                      <a:endParaRPr lang="en-US" sz="1600" dirty="0"/>
                    </a:p>
                  </a:txBody>
                  <a:tcPr marL="91448" marR="91448" marT="45713" marB="45713"/>
                </a:tc>
                <a:tc>
                  <a:txBody>
                    <a:bodyPr/>
                    <a:lstStyle/>
                    <a:p>
                      <a:r>
                        <a:rPr lang="en-US" sz="1600" dirty="0" smtClean="0"/>
                        <a:t>Earthquake</a:t>
                      </a:r>
                      <a:endParaRPr lang="en-US" sz="1600" dirty="0"/>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Long Lead, ?</a:t>
                      </a:r>
                    </a:p>
                  </a:txBody>
                  <a:tcPr marL="91448" marR="91448" marT="45713" marB="45713"/>
                </a:tc>
              </a:tr>
              <a:tr h="579105">
                <a:tc>
                  <a:txBody>
                    <a:bodyPr/>
                    <a:lstStyle/>
                    <a:p>
                      <a:r>
                        <a:rPr lang="en-US" sz="1600" dirty="0" smtClean="0"/>
                        <a:t>Five Eyes Disruption</a:t>
                      </a:r>
                      <a:endParaRPr lang="en-US" sz="1600" dirty="0"/>
                    </a:p>
                  </a:txBody>
                  <a:tcPr marL="91448" marR="91448" marT="45713" marB="45713"/>
                </a:tc>
                <a:tc>
                  <a:txBody>
                    <a:bodyPr/>
                    <a:lstStyle/>
                    <a:p>
                      <a:r>
                        <a:rPr lang="en-US" sz="1600" dirty="0" smtClean="0"/>
                        <a:t>Snowden Revelations</a:t>
                      </a:r>
                      <a:endParaRPr lang="en-US" sz="1600" dirty="0"/>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Int</a:t>
                      </a:r>
                      <a:r>
                        <a:rPr lang="en-US" sz="16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Short Lead, ?</a:t>
                      </a:r>
                    </a:p>
                  </a:txBody>
                  <a:tcPr marL="91448" marR="91448" marT="45713" marB="45713"/>
                </a:tc>
              </a:tr>
              <a:tr h="579105">
                <a:tc>
                  <a:txBody>
                    <a:bodyPr/>
                    <a:lstStyle/>
                    <a:p>
                      <a:r>
                        <a:rPr lang="en-US" sz="1600" dirty="0" smtClean="0"/>
                        <a:t>US Health</a:t>
                      </a:r>
                      <a:r>
                        <a:rPr lang="en-US" sz="1600" baseline="0" dirty="0" smtClean="0"/>
                        <a:t> Care</a:t>
                      </a:r>
                      <a:endParaRPr lang="en-US" sz="1600" dirty="0"/>
                    </a:p>
                  </a:txBody>
                  <a:tcPr marL="91448" marR="91448" marT="45713" marB="45713"/>
                </a:tc>
                <a:tc>
                  <a:txBody>
                    <a:bodyPr/>
                    <a:lstStyle/>
                    <a:p>
                      <a:r>
                        <a:rPr lang="en-US" sz="1600" dirty="0" smtClean="0"/>
                        <a:t>Obama Care</a:t>
                      </a:r>
                      <a:endParaRPr lang="en-US" sz="1600" dirty="0"/>
                    </a:p>
                  </a:txBody>
                  <a:tcPr marL="91448" marR="9144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Foreseen</a:t>
                      </a:r>
                    </a:p>
                  </a:txBody>
                  <a:tcPr marL="91448" marR="91448" marT="45713" marB="45713"/>
                </a:tc>
                <a:tc>
                  <a:txBody>
                    <a:bodyPr/>
                    <a:lstStyle/>
                    <a:p>
                      <a:r>
                        <a:rPr lang="en-US" sz="1600" dirty="0" err="1" smtClean="0"/>
                        <a:t>Neg</a:t>
                      </a:r>
                      <a:endParaRPr lang="en-US" sz="1600" dirty="0"/>
                    </a:p>
                  </a:txBody>
                  <a:tcPr marL="91448" marR="91448" marT="45713" marB="45713"/>
                </a:tc>
                <a:tc>
                  <a:txBody>
                    <a:bodyPr/>
                    <a:lstStyle/>
                    <a:p>
                      <a:r>
                        <a:rPr lang="en-US" sz="1600" dirty="0" smtClean="0"/>
                        <a:t>Long Lead, ?</a:t>
                      </a:r>
                      <a:endParaRPr lang="en-US" sz="1600" dirty="0"/>
                    </a:p>
                  </a:txBody>
                  <a:tcPr marL="91448" marR="91448" marT="45713" marB="45713"/>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latin typeface="Times" charset="0"/>
              </a:rPr>
              <a:t>Resilience Case Studies</a:t>
            </a:r>
            <a:endParaRPr lang="en-GB" sz="5400" dirty="0">
              <a:latin typeface="Times" charset="0"/>
            </a:endParaRPr>
          </a:p>
        </p:txBody>
      </p:sp>
      <p:sp>
        <p:nvSpPr>
          <p:cNvPr id="22530"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graphicFrame>
        <p:nvGraphicFramePr>
          <p:cNvPr id="3" name="Table 2"/>
          <p:cNvGraphicFramePr>
            <a:graphicFrameLocks noGrp="1"/>
          </p:cNvGraphicFramePr>
          <p:nvPr/>
        </p:nvGraphicFramePr>
        <p:xfrm>
          <a:off x="128588" y="122238"/>
          <a:ext cx="8621712" cy="6735773"/>
        </p:xfrm>
        <a:graphic>
          <a:graphicData uri="http://schemas.openxmlformats.org/drawingml/2006/table">
            <a:tbl>
              <a:tblPr firstRow="1" bandRow="1">
                <a:tableStyleId>{5C22544A-7EE6-4342-B048-85BDC9FD1C3A}</a:tableStyleId>
              </a:tblPr>
              <a:tblGrid>
                <a:gridCol w="1762922"/>
                <a:gridCol w="1260076"/>
                <a:gridCol w="1425793"/>
                <a:gridCol w="1296100"/>
                <a:gridCol w="1172784"/>
                <a:gridCol w="1704037"/>
              </a:tblGrid>
              <a:tr h="701025">
                <a:tc>
                  <a:txBody>
                    <a:bodyPr/>
                    <a:lstStyle/>
                    <a:p>
                      <a:r>
                        <a:rPr lang="en-US" sz="2000" dirty="0" smtClean="0"/>
                        <a:t>System Impacted</a:t>
                      </a:r>
                      <a:endParaRPr lang="en-US" sz="2000" dirty="0"/>
                    </a:p>
                  </a:txBody>
                  <a:tcPr marT="45713" marB="45713"/>
                </a:tc>
                <a:tc>
                  <a:txBody>
                    <a:bodyPr/>
                    <a:lstStyle/>
                    <a:p>
                      <a:r>
                        <a:rPr lang="en-US" sz="2000" dirty="0" smtClean="0"/>
                        <a:t>Event</a:t>
                      </a:r>
                      <a:endParaRPr lang="en-US" sz="2000" dirty="0"/>
                    </a:p>
                  </a:txBody>
                  <a:tcPr marT="45713" marB="45713"/>
                </a:tc>
                <a:tc>
                  <a:txBody>
                    <a:bodyPr/>
                    <a:lstStyle/>
                    <a:p>
                      <a:r>
                        <a:rPr lang="en-US" sz="2000" dirty="0" smtClean="0"/>
                        <a:t>Source/</a:t>
                      </a:r>
                    </a:p>
                    <a:p>
                      <a:r>
                        <a:rPr lang="en-US" sz="2000" dirty="0" smtClean="0"/>
                        <a:t>Foreseen</a:t>
                      </a:r>
                      <a:endParaRPr lang="en-US" sz="2000" dirty="0"/>
                    </a:p>
                  </a:txBody>
                  <a:tcPr marT="45713" marB="45713"/>
                </a:tc>
                <a:tc>
                  <a:txBody>
                    <a:bodyPr/>
                    <a:lstStyle/>
                    <a:p>
                      <a:r>
                        <a:rPr lang="en-US" sz="1800" dirty="0" smtClean="0"/>
                        <a:t>Immediate</a:t>
                      </a:r>
                      <a:endParaRPr lang="en-US" sz="1800" dirty="0"/>
                    </a:p>
                  </a:txBody>
                  <a:tcPr marT="45713" marB="45713"/>
                </a:tc>
                <a:tc>
                  <a:txBody>
                    <a:bodyPr/>
                    <a:lstStyle/>
                    <a:p>
                      <a:r>
                        <a:rPr lang="en-US" sz="2000" dirty="0" smtClean="0"/>
                        <a:t>Warning</a:t>
                      </a:r>
                      <a:endParaRPr lang="en-US" sz="2000" dirty="0"/>
                    </a:p>
                  </a:txBody>
                  <a:tcPr marT="45713" marB="45713"/>
                </a:tc>
                <a:tc>
                  <a:txBody>
                    <a:bodyPr/>
                    <a:lstStyle/>
                    <a:p>
                      <a:r>
                        <a:rPr lang="en-US" sz="2000" dirty="0" smtClean="0"/>
                        <a:t>Predictable/</a:t>
                      </a:r>
                    </a:p>
                    <a:p>
                      <a:r>
                        <a:rPr lang="en-US" sz="2000" dirty="0" smtClean="0"/>
                        <a:t>Predicted</a:t>
                      </a:r>
                      <a:endParaRPr lang="en-US" sz="2000" dirty="0"/>
                    </a:p>
                  </a:txBody>
                  <a:tcPr marT="45713" marB="45713"/>
                </a:tc>
              </a:tr>
              <a:tr h="579105">
                <a:tc>
                  <a:txBody>
                    <a:bodyPr/>
                    <a:lstStyle/>
                    <a:p>
                      <a:r>
                        <a:rPr lang="en-US" sz="1600" dirty="0" smtClean="0"/>
                        <a:t>New Orleans</a:t>
                      </a:r>
                      <a:endParaRPr lang="en-US" sz="1600" dirty="0"/>
                    </a:p>
                  </a:txBody>
                  <a:tcPr marT="45713" marB="45713"/>
                </a:tc>
                <a:tc>
                  <a:txBody>
                    <a:bodyPr/>
                    <a:lstStyle/>
                    <a:p>
                      <a:r>
                        <a:rPr lang="en-US" sz="1600" dirty="0" smtClean="0"/>
                        <a:t>Hurricane</a:t>
                      </a:r>
                      <a:r>
                        <a:rPr lang="en-US" sz="1600" baseline="0" dirty="0" smtClean="0"/>
                        <a:t> Katrina</a:t>
                      </a:r>
                      <a:endParaRPr lang="en-US" sz="1600" dirty="0"/>
                    </a:p>
                  </a:txBody>
                  <a:tcPr marT="45713" marB="45713"/>
                </a:tc>
                <a:tc>
                  <a:txBody>
                    <a:bodyPr/>
                    <a:lstStyle/>
                    <a:p>
                      <a:r>
                        <a:rPr lang="en-US" sz="1600" dirty="0" smtClean="0"/>
                        <a:t>Ext,</a:t>
                      </a:r>
                    </a:p>
                    <a:p>
                      <a:r>
                        <a:rPr lang="en-US" sz="1600" dirty="0" smtClean="0"/>
                        <a:t>Not</a:t>
                      </a:r>
                      <a:r>
                        <a:rPr lang="en-US" sz="1600" baseline="0" dirty="0" smtClean="0"/>
                        <a:t> Foreseen</a:t>
                      </a:r>
                      <a:endParaRPr lang="en-US" sz="1600" dirty="0"/>
                    </a:p>
                  </a:txBody>
                  <a:tcPr marT="45713" marB="45713"/>
                </a:tc>
                <a:tc>
                  <a:txBody>
                    <a:bodyPr/>
                    <a:lstStyle/>
                    <a:p>
                      <a:r>
                        <a:rPr lang="en-US" sz="1600" dirty="0" smtClean="0"/>
                        <a:t>Large </a:t>
                      </a:r>
                      <a:r>
                        <a:rPr lang="en-US" sz="1600" dirty="0" err="1" smtClean="0"/>
                        <a:t>Neg</a:t>
                      </a:r>
                      <a:endParaRPr lang="en-US" sz="1600" dirty="0"/>
                    </a:p>
                  </a:txBody>
                  <a:tcPr marT="45713" marB="45713"/>
                </a:tc>
                <a:tc>
                  <a:txBody>
                    <a:bodyPr/>
                    <a:lstStyle/>
                    <a:p>
                      <a:r>
                        <a:rPr lang="en-US" sz="1600" dirty="0" smtClean="0"/>
                        <a:t>Short Lead,</a:t>
                      </a:r>
                    </a:p>
                    <a:p>
                      <a:r>
                        <a:rPr lang="en-US" sz="1600" dirty="0" smtClean="0"/>
                        <a:t>Precise</a:t>
                      </a:r>
                      <a:endParaRPr lang="en-US" sz="1600" dirty="0"/>
                    </a:p>
                  </a:txBody>
                  <a:tcPr marT="45713" marB="45713"/>
                </a:tc>
                <a:tc>
                  <a:txBody>
                    <a:bodyPr/>
                    <a:lstStyle/>
                    <a:p>
                      <a:r>
                        <a:rPr lang="en-US" sz="1600" dirty="0" smtClean="0"/>
                        <a:t>Yes/Yes</a:t>
                      </a:r>
                      <a:endParaRPr lang="en-US" sz="1600" dirty="0"/>
                    </a:p>
                  </a:txBody>
                  <a:tcPr marT="45713" marB="45713"/>
                </a:tc>
              </a:tr>
              <a:tr h="579105">
                <a:tc>
                  <a:txBody>
                    <a:bodyPr/>
                    <a:lstStyle/>
                    <a:p>
                      <a:r>
                        <a:rPr lang="en-US" sz="1600" dirty="0" smtClean="0"/>
                        <a:t>Indian Ocean Rim</a:t>
                      </a:r>
                      <a:endParaRPr lang="en-US" sz="1600" dirty="0"/>
                    </a:p>
                  </a:txBody>
                  <a:tcPr marT="45713" marB="45713"/>
                </a:tc>
                <a:tc>
                  <a:txBody>
                    <a:bodyPr/>
                    <a:lstStyle/>
                    <a:p>
                      <a:r>
                        <a:rPr lang="en-US" sz="1600" dirty="0" smtClean="0"/>
                        <a:t>Tsunami</a:t>
                      </a:r>
                      <a:endParaRPr lang="en-US" sz="1600" dirty="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Long Lead, Imprecise</a:t>
                      </a:r>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Foreseeable</a:t>
                      </a:r>
                    </a:p>
                  </a:txBody>
                  <a:tcPr marT="45713" marB="45713"/>
                </a:tc>
              </a:tr>
              <a:tr h="579105">
                <a:tc>
                  <a:txBody>
                    <a:bodyPr/>
                    <a:lstStyle/>
                    <a:p>
                      <a:r>
                        <a:rPr lang="en-US" sz="1600" dirty="0" smtClean="0"/>
                        <a:t>Central</a:t>
                      </a:r>
                      <a:r>
                        <a:rPr lang="en-US" sz="1600" baseline="0" dirty="0" smtClean="0"/>
                        <a:t> Victoria Bush Fires</a:t>
                      </a:r>
                      <a:endParaRPr lang="en-US" sz="1600" dirty="0"/>
                    </a:p>
                  </a:txBody>
                  <a:tcPr marT="45713" marB="45713"/>
                </a:tc>
                <a:tc>
                  <a:txBody>
                    <a:bodyPr/>
                    <a:lstStyle/>
                    <a:p>
                      <a:r>
                        <a:rPr lang="en-US" sz="1600" dirty="0" smtClean="0"/>
                        <a:t>Black Saturday</a:t>
                      </a:r>
                      <a:endParaRPr lang="en-US" sz="1600" dirty="0"/>
                    </a:p>
                  </a:txBody>
                  <a:tcPr marT="45713" marB="45713"/>
                </a:tc>
                <a:tc>
                  <a:txBody>
                    <a:bodyPr/>
                    <a:lstStyle/>
                    <a:p>
                      <a:r>
                        <a:rPr lang="en-US" sz="1600" dirty="0" smtClean="0"/>
                        <a:t>Ext,</a:t>
                      </a:r>
                    </a:p>
                    <a:p>
                      <a:r>
                        <a:rPr lang="en-US" sz="1600" dirty="0" smtClean="0"/>
                        <a:t>Foreseen</a:t>
                      </a:r>
                      <a:endParaRPr lang="en-US" sz="1600" dirty="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p>
                      <a:endParaRPr lang="en-US" sz="1600" dirty="0"/>
                    </a:p>
                  </a:txBody>
                  <a:tcPr marT="45713" marB="45713"/>
                </a:tc>
                <a:tc>
                  <a:txBody>
                    <a:bodyPr/>
                    <a:lstStyle/>
                    <a:p>
                      <a:r>
                        <a:rPr lang="en-US" sz="1600" dirty="0" smtClean="0"/>
                        <a:t>Long Lead, Imprecise</a:t>
                      </a:r>
                      <a:endParaRPr lang="en-US" sz="1600" dirty="0"/>
                    </a:p>
                  </a:txBody>
                  <a:tcPr marT="45713" marB="45713"/>
                </a:tc>
                <a:tc>
                  <a:txBody>
                    <a:bodyPr/>
                    <a:lstStyle/>
                    <a:p>
                      <a:r>
                        <a:rPr lang="en-US" sz="1600" dirty="0" smtClean="0"/>
                        <a:t>Yes/Yes</a:t>
                      </a:r>
                      <a:endParaRPr lang="en-US" sz="1600" dirty="0"/>
                    </a:p>
                  </a:txBody>
                  <a:tcPr marT="45713" marB="45713"/>
                </a:tc>
              </a:tr>
              <a:tr h="579105">
                <a:tc>
                  <a:txBody>
                    <a:bodyPr/>
                    <a:lstStyle/>
                    <a:p>
                      <a:r>
                        <a:rPr lang="en-US" sz="1600" dirty="0" smtClean="0"/>
                        <a:t>Titanic</a:t>
                      </a:r>
                      <a:endParaRPr lang="en-US" sz="1600" dirty="0"/>
                    </a:p>
                  </a:txBody>
                  <a:tcPr marT="45713" marB="45713"/>
                </a:tc>
                <a:tc>
                  <a:txBody>
                    <a:bodyPr/>
                    <a:lstStyle/>
                    <a:p>
                      <a:r>
                        <a:rPr lang="en-US" sz="1600" dirty="0" smtClean="0"/>
                        <a:t>Iceberg</a:t>
                      </a:r>
                      <a:endParaRPr lang="en-US" sz="1600" dirty="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a:t>
                      </a:r>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a:t>
                      </a:r>
                    </a:p>
                  </a:txBody>
                  <a:tcPr marT="45713" marB="45713"/>
                </a:tc>
              </a:tr>
              <a:tr h="579105">
                <a:tc>
                  <a:txBody>
                    <a:bodyPr/>
                    <a:lstStyle/>
                    <a:p>
                      <a:r>
                        <a:rPr lang="en-US" sz="1600" dirty="0" err="1" smtClean="0"/>
                        <a:t>Fukishima</a:t>
                      </a:r>
                      <a:r>
                        <a:rPr lang="en-US" sz="1600" baseline="0" dirty="0" smtClean="0"/>
                        <a:t> Nuclear</a:t>
                      </a:r>
                      <a:endParaRPr lang="en-US" sz="1600" dirty="0"/>
                    </a:p>
                  </a:txBody>
                  <a:tcPr marT="45713" marB="45713"/>
                </a:tc>
                <a:tc>
                  <a:txBody>
                    <a:bodyPr/>
                    <a:lstStyle/>
                    <a:p>
                      <a:r>
                        <a:rPr lang="en-US" sz="1600" dirty="0" smtClean="0"/>
                        <a:t>Tsunami </a:t>
                      </a:r>
                      <a:endParaRPr lang="en-US" sz="1600" dirty="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Short</a:t>
                      </a:r>
                      <a:r>
                        <a:rPr lang="en-US" sz="1600" baseline="0" dirty="0" smtClean="0"/>
                        <a:t> Lead</a:t>
                      </a:r>
                      <a:endParaRPr lang="en-US" sz="1600" dirty="0" smtClean="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Foreseeable</a:t>
                      </a:r>
                    </a:p>
                  </a:txBody>
                  <a:tcPr marT="45713" marB="45713"/>
                </a:tc>
              </a:tr>
              <a:tr h="579105">
                <a:tc>
                  <a:txBody>
                    <a:bodyPr/>
                    <a:lstStyle/>
                    <a:p>
                      <a:r>
                        <a:rPr lang="en-US" sz="1600" dirty="0" smtClean="0"/>
                        <a:t>Twin Towers</a:t>
                      </a:r>
                      <a:r>
                        <a:rPr lang="en-US" sz="1600" baseline="0" dirty="0" smtClean="0"/>
                        <a:t> NYC</a:t>
                      </a:r>
                      <a:endParaRPr lang="en-US" sz="1600" dirty="0"/>
                    </a:p>
                  </a:txBody>
                  <a:tcPr marT="45713" marB="45713"/>
                </a:tc>
                <a:tc>
                  <a:txBody>
                    <a:bodyPr/>
                    <a:lstStyle/>
                    <a:p>
                      <a:r>
                        <a:rPr lang="en-US" sz="1600" dirty="0" smtClean="0"/>
                        <a:t>9/11</a:t>
                      </a:r>
                      <a:endParaRPr lang="en-US" sz="1600" dirty="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a:t>
                      </a:r>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a:t>
                      </a:r>
                    </a:p>
                  </a:txBody>
                  <a:tcPr marT="45713" marB="45713"/>
                </a:tc>
              </a:tr>
              <a:tr h="822793">
                <a:tc>
                  <a:txBody>
                    <a:bodyPr/>
                    <a:lstStyle/>
                    <a:p>
                      <a:r>
                        <a:rPr lang="en-US" sz="1600" dirty="0" smtClean="0"/>
                        <a:t>EU Mediterranean Countries</a:t>
                      </a:r>
                      <a:endParaRPr lang="en-US" sz="1600" dirty="0"/>
                    </a:p>
                  </a:txBody>
                  <a:tcPr marT="45713" marB="45713"/>
                </a:tc>
                <a:tc>
                  <a:txBody>
                    <a:bodyPr/>
                    <a:lstStyle/>
                    <a:p>
                      <a:r>
                        <a:rPr lang="en-US" sz="1600" dirty="0" smtClean="0"/>
                        <a:t>Refugee Flood</a:t>
                      </a:r>
                      <a:endParaRPr lang="en-US" sz="1600" dirty="0"/>
                    </a:p>
                  </a:txBody>
                  <a:tcPr marT="45713" marB="45713"/>
                </a:tc>
                <a:tc>
                  <a:txBody>
                    <a:bodyPr/>
                    <a:lstStyle/>
                    <a:p>
                      <a:r>
                        <a:rPr lang="en-US" sz="1600" dirty="0" smtClean="0"/>
                        <a:t>Ext,</a:t>
                      </a:r>
                    </a:p>
                    <a:p>
                      <a:r>
                        <a:rPr lang="en-US" sz="1600" dirty="0" smtClean="0"/>
                        <a:t>Foreseen</a:t>
                      </a:r>
                      <a:endParaRPr lang="en-US" sz="1600" dirty="0"/>
                    </a:p>
                  </a:txBody>
                  <a:tcPr marT="45713" marB="45713"/>
                </a:tc>
                <a:tc>
                  <a:txBody>
                    <a:bodyPr/>
                    <a:lstStyle/>
                    <a:p>
                      <a:r>
                        <a:rPr lang="en-US" sz="1600" dirty="0" err="1" smtClean="0"/>
                        <a:t>Neg</a:t>
                      </a:r>
                      <a:endParaRPr lang="en-US" sz="1600" dirty="0"/>
                    </a:p>
                  </a:txBody>
                  <a:tcPr marT="45713" marB="45713"/>
                </a:tc>
                <a:tc>
                  <a:txBody>
                    <a:bodyPr/>
                    <a:lstStyle/>
                    <a:p>
                      <a:r>
                        <a:rPr lang="en-US" sz="1600" dirty="0" smtClean="0"/>
                        <a:t>Long Lead, Expected</a:t>
                      </a:r>
                      <a:endParaRPr lang="en-US" sz="1600" dirty="0"/>
                    </a:p>
                  </a:txBody>
                  <a:tcPr marT="45713" marB="45713"/>
                </a:tc>
                <a:tc>
                  <a:txBody>
                    <a:bodyPr/>
                    <a:lstStyle/>
                    <a:p>
                      <a:r>
                        <a:rPr lang="en-US" sz="1600" dirty="0" smtClean="0"/>
                        <a:t>Yes/Yes</a:t>
                      </a:r>
                      <a:endParaRPr lang="en-US" sz="1600" dirty="0"/>
                    </a:p>
                  </a:txBody>
                  <a:tcPr marT="45713" marB="45713"/>
                </a:tc>
              </a:tr>
              <a:tr h="579105">
                <a:tc>
                  <a:txBody>
                    <a:bodyPr/>
                    <a:lstStyle/>
                    <a:p>
                      <a:r>
                        <a:rPr lang="en-US" sz="1600" dirty="0" smtClean="0"/>
                        <a:t>Nepal Earthquake</a:t>
                      </a:r>
                      <a:endParaRPr lang="en-US" sz="1600" dirty="0"/>
                    </a:p>
                  </a:txBody>
                  <a:tcPr marT="45713" marB="45713"/>
                </a:tc>
                <a:tc>
                  <a:txBody>
                    <a:bodyPr/>
                    <a:lstStyle/>
                    <a:p>
                      <a:r>
                        <a:rPr lang="en-US" sz="1600" dirty="0" smtClean="0"/>
                        <a:t>Earthquake</a:t>
                      </a:r>
                      <a:endParaRPr lang="en-US" sz="1600" dirty="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Long Lead, ?</a:t>
                      </a:r>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smtClean="0"/>
                        <a:t>Foreseeable</a:t>
                      </a:r>
                      <a:endParaRPr lang="en-US" sz="1600" dirty="0" smtClean="0"/>
                    </a:p>
                  </a:txBody>
                  <a:tcPr marT="45713" marB="45713"/>
                </a:tc>
              </a:tr>
              <a:tr h="579105">
                <a:tc>
                  <a:txBody>
                    <a:bodyPr/>
                    <a:lstStyle/>
                    <a:p>
                      <a:r>
                        <a:rPr lang="en-US" sz="1600" dirty="0" smtClean="0"/>
                        <a:t>Five Eyes Disruption</a:t>
                      </a:r>
                      <a:endParaRPr lang="en-US" sz="1600" dirty="0"/>
                    </a:p>
                  </a:txBody>
                  <a:tcPr marT="45713" marB="45713"/>
                </a:tc>
                <a:tc>
                  <a:txBody>
                    <a:bodyPr/>
                    <a:lstStyle/>
                    <a:p>
                      <a:r>
                        <a:rPr lang="en-US" sz="1600" dirty="0" smtClean="0"/>
                        <a:t>Snowden Revelations</a:t>
                      </a:r>
                      <a:endParaRPr lang="en-US" sz="1600" dirty="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Int</a:t>
                      </a:r>
                      <a:r>
                        <a:rPr lang="en-US" sz="16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Short Lead, ?</a:t>
                      </a:r>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Yes/No</a:t>
                      </a:r>
                    </a:p>
                  </a:txBody>
                  <a:tcPr marT="45713" marB="45713"/>
                </a:tc>
              </a:tr>
              <a:tr h="579105">
                <a:tc>
                  <a:txBody>
                    <a:bodyPr/>
                    <a:lstStyle/>
                    <a:p>
                      <a:r>
                        <a:rPr lang="en-US" sz="1600" dirty="0" smtClean="0"/>
                        <a:t>US Health</a:t>
                      </a:r>
                      <a:r>
                        <a:rPr lang="en-US" sz="1600" baseline="0" dirty="0" smtClean="0"/>
                        <a:t> Care</a:t>
                      </a:r>
                      <a:endParaRPr lang="en-US" sz="1600" dirty="0"/>
                    </a:p>
                  </a:txBody>
                  <a:tcPr marT="45713" marB="45713"/>
                </a:tc>
                <a:tc>
                  <a:txBody>
                    <a:bodyPr/>
                    <a:lstStyle/>
                    <a:p>
                      <a:r>
                        <a:rPr lang="en-US" sz="1600" dirty="0" smtClean="0"/>
                        <a:t>Obama Care</a:t>
                      </a:r>
                      <a:endParaRPr lang="en-US" sz="1600" dirty="0"/>
                    </a:p>
                  </a:txBody>
                  <a:tcPr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Foreseen</a:t>
                      </a:r>
                    </a:p>
                  </a:txBody>
                  <a:tcPr marT="45713" marB="45713"/>
                </a:tc>
                <a:tc>
                  <a:txBody>
                    <a:bodyPr/>
                    <a:lstStyle/>
                    <a:p>
                      <a:r>
                        <a:rPr lang="en-US" sz="1600" dirty="0" err="1" smtClean="0"/>
                        <a:t>Neg</a:t>
                      </a:r>
                      <a:endParaRPr lang="en-US" sz="1600" dirty="0"/>
                    </a:p>
                  </a:txBody>
                  <a:tcPr marT="45713" marB="45713"/>
                </a:tc>
                <a:tc>
                  <a:txBody>
                    <a:bodyPr/>
                    <a:lstStyle/>
                    <a:p>
                      <a:r>
                        <a:rPr lang="en-US" sz="1600" dirty="0" smtClean="0"/>
                        <a:t>Long Lead, ?</a:t>
                      </a:r>
                      <a:endParaRPr lang="en-US" sz="1600" dirty="0"/>
                    </a:p>
                  </a:txBody>
                  <a:tcPr marT="45713" marB="45713"/>
                </a:tc>
                <a:tc>
                  <a:txBody>
                    <a:bodyPr/>
                    <a:lstStyle/>
                    <a:p>
                      <a:r>
                        <a:rPr lang="en-US" sz="1600" dirty="0" smtClean="0"/>
                        <a:t>Yes/Yes</a:t>
                      </a:r>
                      <a:endParaRPr lang="en-US" sz="1600" dirty="0"/>
                    </a:p>
                  </a:txBody>
                  <a:tcPr marT="45713" marB="45713"/>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latin typeface="Times" charset="0"/>
              </a:rPr>
              <a:t>Resilience Case Studies</a:t>
            </a:r>
            <a:endParaRPr lang="en-GB" sz="5400" dirty="0">
              <a:latin typeface="Times" charset="0"/>
            </a:endParaRPr>
          </a:p>
        </p:txBody>
      </p:sp>
      <p:sp>
        <p:nvSpPr>
          <p:cNvPr id="23554"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graphicFrame>
        <p:nvGraphicFramePr>
          <p:cNvPr id="3" name="Table 2"/>
          <p:cNvGraphicFramePr>
            <a:graphicFrameLocks noGrp="1"/>
          </p:cNvGraphicFramePr>
          <p:nvPr/>
        </p:nvGraphicFramePr>
        <p:xfrm>
          <a:off x="128588" y="122238"/>
          <a:ext cx="9632950" cy="6735773"/>
        </p:xfrm>
        <a:graphic>
          <a:graphicData uri="http://schemas.openxmlformats.org/drawingml/2006/table">
            <a:tbl>
              <a:tblPr firstRow="1" bandRow="1">
                <a:tableStyleId>{5C22544A-7EE6-4342-B048-85BDC9FD1C3A}</a:tableStyleId>
              </a:tblPr>
              <a:tblGrid>
                <a:gridCol w="1762879"/>
                <a:gridCol w="1260044"/>
                <a:gridCol w="1425758"/>
                <a:gridCol w="1296067"/>
                <a:gridCol w="1172755"/>
                <a:gridCol w="1703995"/>
                <a:gridCol w="1011452"/>
              </a:tblGrid>
              <a:tr h="701025">
                <a:tc>
                  <a:txBody>
                    <a:bodyPr/>
                    <a:lstStyle/>
                    <a:p>
                      <a:r>
                        <a:rPr lang="en-US" sz="2000" dirty="0" smtClean="0"/>
                        <a:t>System Impacted</a:t>
                      </a:r>
                      <a:endParaRPr lang="en-US" sz="2000" dirty="0"/>
                    </a:p>
                  </a:txBody>
                  <a:tcPr marL="91438" marR="91438" marT="45713" marB="45713"/>
                </a:tc>
                <a:tc>
                  <a:txBody>
                    <a:bodyPr/>
                    <a:lstStyle/>
                    <a:p>
                      <a:r>
                        <a:rPr lang="en-US" sz="2000" dirty="0" smtClean="0"/>
                        <a:t>Event</a:t>
                      </a:r>
                      <a:endParaRPr lang="en-US" sz="2000" dirty="0"/>
                    </a:p>
                  </a:txBody>
                  <a:tcPr marL="91438" marR="91438" marT="45713" marB="45713"/>
                </a:tc>
                <a:tc>
                  <a:txBody>
                    <a:bodyPr/>
                    <a:lstStyle/>
                    <a:p>
                      <a:r>
                        <a:rPr lang="en-US" sz="2000" dirty="0" smtClean="0"/>
                        <a:t>Source/</a:t>
                      </a:r>
                    </a:p>
                    <a:p>
                      <a:r>
                        <a:rPr lang="en-US" sz="2000" dirty="0" smtClean="0"/>
                        <a:t>Foreseen</a:t>
                      </a:r>
                      <a:endParaRPr lang="en-US" sz="2000" dirty="0"/>
                    </a:p>
                  </a:txBody>
                  <a:tcPr marL="91438" marR="91438" marT="45713" marB="45713"/>
                </a:tc>
                <a:tc>
                  <a:txBody>
                    <a:bodyPr/>
                    <a:lstStyle/>
                    <a:p>
                      <a:r>
                        <a:rPr lang="en-US" sz="1800" dirty="0" smtClean="0"/>
                        <a:t>Immediate</a:t>
                      </a:r>
                      <a:endParaRPr lang="en-US" sz="1800" dirty="0"/>
                    </a:p>
                  </a:txBody>
                  <a:tcPr marL="91438" marR="91438" marT="45713" marB="45713"/>
                </a:tc>
                <a:tc>
                  <a:txBody>
                    <a:bodyPr/>
                    <a:lstStyle/>
                    <a:p>
                      <a:r>
                        <a:rPr lang="en-US" sz="2000" dirty="0" smtClean="0"/>
                        <a:t>Warning</a:t>
                      </a:r>
                      <a:endParaRPr lang="en-US" sz="2000" dirty="0"/>
                    </a:p>
                  </a:txBody>
                  <a:tcPr marL="91438" marR="91438" marT="45713" marB="45713"/>
                </a:tc>
                <a:tc>
                  <a:txBody>
                    <a:bodyPr/>
                    <a:lstStyle/>
                    <a:p>
                      <a:r>
                        <a:rPr lang="en-US" sz="2000" dirty="0" smtClean="0"/>
                        <a:t>Predictable/</a:t>
                      </a:r>
                    </a:p>
                    <a:p>
                      <a:r>
                        <a:rPr lang="en-US" sz="2000" dirty="0" smtClean="0"/>
                        <a:t>Predicted</a:t>
                      </a:r>
                      <a:endParaRPr lang="en-US" sz="2000" dirty="0"/>
                    </a:p>
                  </a:txBody>
                  <a:tcPr marL="91438" marR="91438" marT="45713" marB="45713"/>
                </a:tc>
                <a:tc>
                  <a:txBody>
                    <a:bodyPr/>
                    <a:lstStyle/>
                    <a:p>
                      <a:r>
                        <a:rPr lang="en-US" sz="2000" dirty="0" smtClean="0"/>
                        <a:t>Long </a:t>
                      </a:r>
                    </a:p>
                    <a:p>
                      <a:r>
                        <a:rPr lang="en-US" sz="2000" dirty="0" smtClean="0"/>
                        <a:t>Term</a:t>
                      </a:r>
                      <a:endParaRPr lang="en-US" sz="2000" dirty="0"/>
                    </a:p>
                  </a:txBody>
                  <a:tcPr marL="91438" marR="91438" marT="45713" marB="45713"/>
                </a:tc>
              </a:tr>
              <a:tr h="579105">
                <a:tc>
                  <a:txBody>
                    <a:bodyPr/>
                    <a:lstStyle/>
                    <a:p>
                      <a:r>
                        <a:rPr lang="en-US" sz="1600" dirty="0" smtClean="0"/>
                        <a:t>New Orleans</a:t>
                      </a:r>
                      <a:endParaRPr lang="en-US" sz="1600" dirty="0"/>
                    </a:p>
                  </a:txBody>
                  <a:tcPr marL="91438" marR="91438" marT="45713" marB="45713"/>
                </a:tc>
                <a:tc>
                  <a:txBody>
                    <a:bodyPr/>
                    <a:lstStyle/>
                    <a:p>
                      <a:r>
                        <a:rPr lang="en-US" sz="1600" dirty="0" smtClean="0"/>
                        <a:t>Hurricane</a:t>
                      </a:r>
                      <a:r>
                        <a:rPr lang="en-US" sz="1600" baseline="0" dirty="0" smtClean="0"/>
                        <a:t> Katrina</a:t>
                      </a:r>
                      <a:endParaRPr lang="en-US" sz="1600" dirty="0"/>
                    </a:p>
                  </a:txBody>
                  <a:tcPr marL="91438" marR="91438" marT="45713" marB="45713"/>
                </a:tc>
                <a:tc>
                  <a:txBody>
                    <a:bodyPr/>
                    <a:lstStyle/>
                    <a:p>
                      <a:r>
                        <a:rPr lang="en-US" sz="1600" dirty="0" smtClean="0"/>
                        <a:t>Ext,</a:t>
                      </a:r>
                    </a:p>
                    <a:p>
                      <a:r>
                        <a:rPr lang="en-US" sz="1600" dirty="0" smtClean="0"/>
                        <a:t>Not</a:t>
                      </a:r>
                      <a:r>
                        <a:rPr lang="en-US" sz="1600" baseline="0" dirty="0" smtClean="0"/>
                        <a:t> Foreseen</a:t>
                      </a:r>
                      <a:endParaRPr lang="en-US" sz="1600" dirty="0"/>
                    </a:p>
                  </a:txBody>
                  <a:tcPr marL="91438" marR="91438" marT="45713" marB="45713"/>
                </a:tc>
                <a:tc>
                  <a:txBody>
                    <a:bodyPr/>
                    <a:lstStyle/>
                    <a:p>
                      <a:r>
                        <a:rPr lang="en-US" sz="1600" dirty="0" smtClean="0"/>
                        <a:t>Large </a:t>
                      </a:r>
                      <a:r>
                        <a:rPr lang="en-US" sz="1600" dirty="0" err="1" smtClean="0"/>
                        <a:t>Neg</a:t>
                      </a:r>
                      <a:endParaRPr lang="en-US" sz="1600" dirty="0"/>
                    </a:p>
                  </a:txBody>
                  <a:tcPr marL="91438" marR="91438" marT="45713" marB="45713"/>
                </a:tc>
                <a:tc>
                  <a:txBody>
                    <a:bodyPr/>
                    <a:lstStyle/>
                    <a:p>
                      <a:r>
                        <a:rPr lang="en-US" sz="1600" dirty="0" smtClean="0"/>
                        <a:t>Short Lead,</a:t>
                      </a:r>
                    </a:p>
                    <a:p>
                      <a:r>
                        <a:rPr lang="en-US" sz="1600" dirty="0" smtClean="0"/>
                        <a:t>Precise</a:t>
                      </a:r>
                      <a:endParaRPr lang="en-US" sz="1600" dirty="0"/>
                    </a:p>
                  </a:txBody>
                  <a:tcPr marL="91438" marR="91438" marT="45713" marB="45713"/>
                </a:tc>
                <a:tc>
                  <a:txBody>
                    <a:bodyPr/>
                    <a:lstStyle/>
                    <a:p>
                      <a:r>
                        <a:rPr lang="en-US" sz="1600" dirty="0" smtClean="0"/>
                        <a:t>Yes/Yes</a:t>
                      </a:r>
                      <a:endParaRPr lang="en-US" sz="1600" dirty="0"/>
                    </a:p>
                  </a:txBody>
                  <a:tcPr marL="91438" marR="91438" marT="45713" marB="45713"/>
                </a:tc>
                <a:tc>
                  <a:txBody>
                    <a:bodyPr/>
                    <a:lstStyle/>
                    <a:p>
                      <a:r>
                        <a:rPr lang="en-US" sz="1600" dirty="0" smtClean="0"/>
                        <a:t>OK</a:t>
                      </a:r>
                      <a:endParaRPr lang="en-US" sz="1600" dirty="0"/>
                    </a:p>
                  </a:txBody>
                  <a:tcPr marL="91438" marR="91438" marT="45713" marB="45713"/>
                </a:tc>
              </a:tr>
              <a:tr h="579105">
                <a:tc>
                  <a:txBody>
                    <a:bodyPr/>
                    <a:lstStyle/>
                    <a:p>
                      <a:r>
                        <a:rPr lang="en-US" sz="1600" dirty="0" smtClean="0"/>
                        <a:t>Indian Ocean Rim</a:t>
                      </a:r>
                      <a:endParaRPr lang="en-US" sz="1600" dirty="0"/>
                    </a:p>
                  </a:txBody>
                  <a:tcPr marL="91438" marR="91438" marT="45713" marB="45713"/>
                </a:tc>
                <a:tc>
                  <a:txBody>
                    <a:bodyPr/>
                    <a:lstStyle/>
                    <a:p>
                      <a:r>
                        <a:rPr lang="en-US" sz="1600" dirty="0" smtClean="0"/>
                        <a:t>Tsunami</a:t>
                      </a:r>
                      <a:endParaRPr lang="en-US" sz="1600" dirty="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Long Lead, Imprecise</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Yes/yes</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OK</a:t>
                      </a:r>
                    </a:p>
                  </a:txBody>
                  <a:tcPr marL="91438" marR="91438" marT="45713" marB="45713"/>
                </a:tc>
              </a:tr>
              <a:tr h="579105">
                <a:tc>
                  <a:txBody>
                    <a:bodyPr/>
                    <a:lstStyle/>
                    <a:p>
                      <a:r>
                        <a:rPr lang="en-US" sz="1600" dirty="0" smtClean="0"/>
                        <a:t>Central</a:t>
                      </a:r>
                      <a:r>
                        <a:rPr lang="en-US" sz="1600" baseline="0" dirty="0" smtClean="0"/>
                        <a:t> Victoria Bush Fires</a:t>
                      </a:r>
                      <a:endParaRPr lang="en-US" sz="1600" dirty="0"/>
                    </a:p>
                  </a:txBody>
                  <a:tcPr marL="91438" marR="91438" marT="45713" marB="45713"/>
                </a:tc>
                <a:tc>
                  <a:txBody>
                    <a:bodyPr/>
                    <a:lstStyle/>
                    <a:p>
                      <a:r>
                        <a:rPr lang="en-US" sz="1600" dirty="0" smtClean="0"/>
                        <a:t>Black Saturday</a:t>
                      </a:r>
                      <a:endParaRPr lang="en-US" sz="1600" dirty="0"/>
                    </a:p>
                  </a:txBody>
                  <a:tcPr marL="91438" marR="91438" marT="45713" marB="45713"/>
                </a:tc>
                <a:tc>
                  <a:txBody>
                    <a:bodyPr/>
                    <a:lstStyle/>
                    <a:p>
                      <a:r>
                        <a:rPr lang="en-US" sz="1600" dirty="0" smtClean="0"/>
                        <a:t>Ext,</a:t>
                      </a:r>
                    </a:p>
                    <a:p>
                      <a:r>
                        <a:rPr lang="en-US" sz="1600" dirty="0" smtClean="0"/>
                        <a:t>Foreseen</a:t>
                      </a:r>
                      <a:endParaRPr lang="en-US" sz="1600" dirty="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p>
                      <a:endParaRPr lang="en-US" sz="1600" dirty="0"/>
                    </a:p>
                  </a:txBody>
                  <a:tcPr marL="91438" marR="91438" marT="45713" marB="45713"/>
                </a:tc>
                <a:tc>
                  <a:txBody>
                    <a:bodyPr/>
                    <a:lstStyle/>
                    <a:p>
                      <a:r>
                        <a:rPr lang="en-US" sz="1600" dirty="0" smtClean="0"/>
                        <a:t>Long Lead, Imprecise</a:t>
                      </a:r>
                      <a:endParaRPr lang="en-US" sz="1600" dirty="0"/>
                    </a:p>
                  </a:txBody>
                  <a:tcPr marL="91438" marR="91438" marT="45713" marB="45713"/>
                </a:tc>
                <a:tc>
                  <a:txBody>
                    <a:bodyPr/>
                    <a:lstStyle/>
                    <a:p>
                      <a:r>
                        <a:rPr lang="en-US" sz="1600" dirty="0" smtClean="0"/>
                        <a:t>Yes/Yes</a:t>
                      </a:r>
                      <a:endParaRPr lang="en-US" sz="1600" dirty="0"/>
                    </a:p>
                  </a:txBody>
                  <a:tcPr marL="91438" marR="91438" marT="45713" marB="45713"/>
                </a:tc>
                <a:tc>
                  <a:txBody>
                    <a:bodyPr/>
                    <a:lstStyle/>
                    <a:p>
                      <a:r>
                        <a:rPr lang="en-US" sz="1600" dirty="0" smtClean="0"/>
                        <a:t>OK</a:t>
                      </a:r>
                      <a:endParaRPr lang="en-US" sz="1600" dirty="0"/>
                    </a:p>
                  </a:txBody>
                  <a:tcPr marL="91438" marR="91438" marT="45713" marB="45713"/>
                </a:tc>
              </a:tr>
              <a:tr h="579105">
                <a:tc>
                  <a:txBody>
                    <a:bodyPr/>
                    <a:lstStyle/>
                    <a:p>
                      <a:r>
                        <a:rPr lang="en-US" sz="1600" dirty="0" smtClean="0"/>
                        <a:t>Titanic</a:t>
                      </a:r>
                      <a:endParaRPr lang="en-US" sz="1600" dirty="0"/>
                    </a:p>
                  </a:txBody>
                  <a:tcPr marL="91438" marR="91438" marT="45713" marB="45713"/>
                </a:tc>
                <a:tc>
                  <a:txBody>
                    <a:bodyPr/>
                    <a:lstStyle/>
                    <a:p>
                      <a:r>
                        <a:rPr lang="en-US" sz="1600" dirty="0" smtClean="0"/>
                        <a:t>Iceberg</a:t>
                      </a:r>
                      <a:endParaRPr lang="en-US" sz="1600" dirty="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OK</a:t>
                      </a:r>
                    </a:p>
                  </a:txBody>
                  <a:tcPr marL="91438" marR="91438" marT="45713" marB="45713"/>
                </a:tc>
              </a:tr>
              <a:tr h="579105">
                <a:tc>
                  <a:txBody>
                    <a:bodyPr/>
                    <a:lstStyle/>
                    <a:p>
                      <a:r>
                        <a:rPr lang="en-US" sz="1600" dirty="0" err="1" smtClean="0"/>
                        <a:t>Fukishima</a:t>
                      </a:r>
                      <a:r>
                        <a:rPr lang="en-US" sz="1600" baseline="0" dirty="0" smtClean="0"/>
                        <a:t> Nuclear</a:t>
                      </a:r>
                      <a:endParaRPr lang="en-US" sz="1600" dirty="0"/>
                    </a:p>
                  </a:txBody>
                  <a:tcPr marL="91438" marR="91438" marT="45713" marB="45713"/>
                </a:tc>
                <a:tc>
                  <a:txBody>
                    <a:bodyPr/>
                    <a:lstStyle/>
                    <a:p>
                      <a:r>
                        <a:rPr lang="en-US" sz="1600" dirty="0" smtClean="0"/>
                        <a:t>Tsunami </a:t>
                      </a:r>
                      <a:endParaRPr lang="en-US" sz="1600" dirty="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Short</a:t>
                      </a:r>
                      <a:r>
                        <a:rPr lang="en-US" sz="1600" baseline="0" dirty="0" smtClean="0"/>
                        <a:t> Lead</a:t>
                      </a:r>
                      <a:endParaRPr lang="en-US" sz="1600" dirty="0" smtClean="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Yes/No</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OK,</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a:t>
                      </a:r>
                      <a:r>
                        <a:rPr lang="en-US" sz="1600" baseline="0" dirty="0" smtClean="0"/>
                        <a:t> OK</a:t>
                      </a:r>
                      <a:endParaRPr lang="en-US" sz="1600" dirty="0" smtClean="0"/>
                    </a:p>
                  </a:txBody>
                  <a:tcPr marL="91438" marR="91438" marT="45713" marB="45713"/>
                </a:tc>
              </a:tr>
              <a:tr h="579105">
                <a:tc>
                  <a:txBody>
                    <a:bodyPr/>
                    <a:lstStyle/>
                    <a:p>
                      <a:r>
                        <a:rPr lang="en-US" sz="1600" dirty="0" smtClean="0"/>
                        <a:t>Twin Towers</a:t>
                      </a:r>
                      <a:r>
                        <a:rPr lang="en-US" sz="1600" baseline="0" dirty="0" smtClean="0"/>
                        <a:t> NYC</a:t>
                      </a:r>
                      <a:endParaRPr lang="en-US" sz="1600" dirty="0"/>
                    </a:p>
                  </a:txBody>
                  <a:tcPr marL="91438" marR="91438" marT="45713" marB="45713"/>
                </a:tc>
                <a:tc>
                  <a:txBody>
                    <a:bodyPr/>
                    <a:lstStyle/>
                    <a:p>
                      <a:r>
                        <a:rPr lang="en-US" sz="1600" dirty="0" smtClean="0"/>
                        <a:t>9/11</a:t>
                      </a:r>
                      <a:endParaRPr lang="en-US" sz="1600" dirty="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OK</a:t>
                      </a:r>
                    </a:p>
                  </a:txBody>
                  <a:tcPr marL="91438" marR="91438" marT="45713" marB="45713"/>
                </a:tc>
              </a:tr>
              <a:tr h="822793">
                <a:tc>
                  <a:txBody>
                    <a:bodyPr/>
                    <a:lstStyle/>
                    <a:p>
                      <a:r>
                        <a:rPr lang="en-US" sz="1600" dirty="0" smtClean="0"/>
                        <a:t>EU Mediterranean Countries</a:t>
                      </a:r>
                      <a:endParaRPr lang="en-US" sz="1600" dirty="0"/>
                    </a:p>
                  </a:txBody>
                  <a:tcPr marL="91438" marR="91438" marT="45713" marB="45713"/>
                </a:tc>
                <a:tc>
                  <a:txBody>
                    <a:bodyPr/>
                    <a:lstStyle/>
                    <a:p>
                      <a:r>
                        <a:rPr lang="en-US" sz="1600" dirty="0" smtClean="0"/>
                        <a:t>Refugee Flood</a:t>
                      </a:r>
                      <a:endParaRPr lang="en-US" sz="1600" dirty="0"/>
                    </a:p>
                  </a:txBody>
                  <a:tcPr marL="91438" marR="91438" marT="45713" marB="45713"/>
                </a:tc>
                <a:tc>
                  <a:txBody>
                    <a:bodyPr/>
                    <a:lstStyle/>
                    <a:p>
                      <a:r>
                        <a:rPr lang="en-US" sz="1600" dirty="0" smtClean="0"/>
                        <a:t>Ext,</a:t>
                      </a:r>
                    </a:p>
                    <a:p>
                      <a:r>
                        <a:rPr lang="en-US" sz="1600" dirty="0" smtClean="0"/>
                        <a:t>Foreseen</a:t>
                      </a:r>
                      <a:endParaRPr lang="en-US" sz="1600" dirty="0"/>
                    </a:p>
                  </a:txBody>
                  <a:tcPr marL="91438" marR="91438" marT="45713" marB="45713"/>
                </a:tc>
                <a:tc>
                  <a:txBody>
                    <a:bodyPr/>
                    <a:lstStyle/>
                    <a:p>
                      <a:r>
                        <a:rPr lang="en-US" sz="1600" dirty="0" err="1" smtClean="0"/>
                        <a:t>Neg</a:t>
                      </a:r>
                      <a:endParaRPr lang="en-US" sz="1600" dirty="0"/>
                    </a:p>
                  </a:txBody>
                  <a:tcPr marL="91438" marR="91438" marT="45713" marB="45713"/>
                </a:tc>
                <a:tc>
                  <a:txBody>
                    <a:bodyPr/>
                    <a:lstStyle/>
                    <a:p>
                      <a:r>
                        <a:rPr lang="en-US" sz="1600" dirty="0" smtClean="0"/>
                        <a:t>Long Lead, Expected</a:t>
                      </a:r>
                      <a:endParaRPr lang="en-US" sz="1600" dirty="0"/>
                    </a:p>
                  </a:txBody>
                  <a:tcPr marL="91438" marR="91438" marT="45713" marB="45713"/>
                </a:tc>
                <a:tc>
                  <a:txBody>
                    <a:bodyPr/>
                    <a:lstStyle/>
                    <a:p>
                      <a:r>
                        <a:rPr lang="en-US" sz="1600" dirty="0" smtClean="0"/>
                        <a:t>Yes/Yes</a:t>
                      </a:r>
                      <a:endParaRPr lang="en-US" sz="1600" dirty="0"/>
                    </a:p>
                  </a:txBody>
                  <a:tcPr marL="91438" marR="91438" marT="45713" marB="45713"/>
                </a:tc>
                <a:tc>
                  <a:txBody>
                    <a:bodyPr/>
                    <a:lstStyle/>
                    <a:p>
                      <a:r>
                        <a:rPr lang="en-US" sz="1600" dirty="0" smtClean="0"/>
                        <a:t>?</a:t>
                      </a:r>
                      <a:endParaRPr lang="en-US" sz="1600" dirty="0"/>
                    </a:p>
                  </a:txBody>
                  <a:tcPr marL="91438" marR="91438" marT="45713" marB="45713"/>
                </a:tc>
              </a:tr>
              <a:tr h="579105">
                <a:tc>
                  <a:txBody>
                    <a:bodyPr/>
                    <a:lstStyle/>
                    <a:p>
                      <a:r>
                        <a:rPr lang="en-US" sz="1600" dirty="0" smtClean="0"/>
                        <a:t>Nepal Earthquake</a:t>
                      </a:r>
                      <a:endParaRPr lang="en-US" sz="1600" dirty="0"/>
                    </a:p>
                  </a:txBody>
                  <a:tcPr marL="91438" marR="91438" marT="45713" marB="45713"/>
                </a:tc>
                <a:tc>
                  <a:txBody>
                    <a:bodyPr/>
                    <a:lstStyle/>
                    <a:p>
                      <a:r>
                        <a:rPr lang="en-US" sz="1600" dirty="0" smtClean="0"/>
                        <a:t>Earthquake</a:t>
                      </a:r>
                      <a:endParaRPr lang="en-US" sz="1600" dirty="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Long Lead, ?</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Yes/No</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a:t>
                      </a:r>
                    </a:p>
                  </a:txBody>
                  <a:tcPr marL="91438" marR="91438" marT="45713" marB="45713"/>
                </a:tc>
              </a:tr>
              <a:tr h="579105">
                <a:tc>
                  <a:txBody>
                    <a:bodyPr/>
                    <a:lstStyle/>
                    <a:p>
                      <a:r>
                        <a:rPr lang="en-US" sz="1600" dirty="0" smtClean="0"/>
                        <a:t>Five Eyes Disruption</a:t>
                      </a:r>
                      <a:endParaRPr lang="en-US" sz="1600" dirty="0"/>
                    </a:p>
                  </a:txBody>
                  <a:tcPr marL="91438" marR="91438" marT="45713" marB="45713"/>
                </a:tc>
                <a:tc>
                  <a:txBody>
                    <a:bodyPr/>
                    <a:lstStyle/>
                    <a:p>
                      <a:r>
                        <a:rPr lang="en-US" sz="1600" dirty="0" smtClean="0"/>
                        <a:t>Snowden Revelations</a:t>
                      </a:r>
                      <a:endParaRPr lang="en-US" sz="1600" dirty="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Int</a:t>
                      </a:r>
                      <a:r>
                        <a:rPr lang="en-US" sz="160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Not Foreseen</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Large </a:t>
                      </a:r>
                      <a:r>
                        <a:rPr lang="en-US" sz="1600" dirty="0" err="1" smtClean="0"/>
                        <a:t>Neg</a:t>
                      </a:r>
                      <a:endParaRPr lang="en-US" sz="1600" dirty="0" smtClean="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Short Lead, ?</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Yes/No</a:t>
                      </a:r>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a:t>
                      </a:r>
                    </a:p>
                  </a:txBody>
                  <a:tcPr marL="91438" marR="91438" marT="45713" marB="45713"/>
                </a:tc>
              </a:tr>
              <a:tr h="579105">
                <a:tc>
                  <a:txBody>
                    <a:bodyPr/>
                    <a:lstStyle/>
                    <a:p>
                      <a:r>
                        <a:rPr lang="en-US" sz="1600" dirty="0" smtClean="0"/>
                        <a:t>US Health</a:t>
                      </a:r>
                      <a:r>
                        <a:rPr lang="en-US" sz="1600" baseline="0" dirty="0" smtClean="0"/>
                        <a:t> Care</a:t>
                      </a:r>
                      <a:endParaRPr lang="en-US" sz="1600" dirty="0"/>
                    </a:p>
                  </a:txBody>
                  <a:tcPr marL="91438" marR="91438" marT="45713" marB="45713"/>
                </a:tc>
                <a:tc>
                  <a:txBody>
                    <a:bodyPr/>
                    <a:lstStyle/>
                    <a:p>
                      <a:r>
                        <a:rPr lang="en-US" sz="1600" dirty="0" smtClean="0"/>
                        <a:t>Obama Care</a:t>
                      </a:r>
                      <a:endParaRPr lang="en-US" sz="1600" dirty="0"/>
                    </a:p>
                  </a:txBody>
                  <a:tcPr marL="91438" marR="91438" marT="45713" marB="45713"/>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Ext,</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Foreseen</a:t>
                      </a:r>
                    </a:p>
                  </a:txBody>
                  <a:tcPr marL="91438" marR="91438" marT="45713" marB="45713"/>
                </a:tc>
                <a:tc>
                  <a:txBody>
                    <a:bodyPr/>
                    <a:lstStyle/>
                    <a:p>
                      <a:r>
                        <a:rPr lang="en-US" sz="1600" dirty="0" err="1" smtClean="0"/>
                        <a:t>Neg</a:t>
                      </a:r>
                      <a:endParaRPr lang="en-US" sz="1600" dirty="0"/>
                    </a:p>
                  </a:txBody>
                  <a:tcPr marL="91438" marR="91438" marT="45713" marB="45713"/>
                </a:tc>
                <a:tc>
                  <a:txBody>
                    <a:bodyPr/>
                    <a:lstStyle/>
                    <a:p>
                      <a:r>
                        <a:rPr lang="en-US" sz="1600" dirty="0" smtClean="0"/>
                        <a:t>Long Lead, ?</a:t>
                      </a:r>
                      <a:endParaRPr lang="en-US" sz="1600" dirty="0"/>
                    </a:p>
                  </a:txBody>
                  <a:tcPr marL="91438" marR="91438" marT="45713" marB="45713"/>
                </a:tc>
                <a:tc>
                  <a:txBody>
                    <a:bodyPr/>
                    <a:lstStyle/>
                    <a:p>
                      <a:r>
                        <a:rPr lang="en-US" sz="1600" dirty="0" smtClean="0"/>
                        <a:t>Yes/Yes</a:t>
                      </a:r>
                      <a:endParaRPr lang="en-US" sz="1600" dirty="0"/>
                    </a:p>
                  </a:txBody>
                  <a:tcPr marL="91438" marR="91438" marT="45713" marB="45713"/>
                </a:tc>
                <a:tc>
                  <a:txBody>
                    <a:bodyPr/>
                    <a:lstStyle/>
                    <a:p>
                      <a:r>
                        <a:rPr lang="en-US" sz="1600" dirty="0" smtClean="0"/>
                        <a:t>OK</a:t>
                      </a:r>
                      <a:endParaRPr lang="en-US" sz="1600" dirty="0"/>
                    </a:p>
                  </a:txBody>
                  <a:tcPr marL="91438" marR="91438" marT="45713" marB="45713"/>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solidFill>
                  <a:schemeClr val="tx2">
                    <a:lumMod val="20000"/>
                    <a:lumOff val="80000"/>
                  </a:schemeClr>
                </a:solidFill>
                <a:latin typeface="Times" charset="0"/>
              </a:rPr>
              <a:t>Resilience Case Studies</a:t>
            </a:r>
            <a:endParaRPr lang="en-GB" sz="5400" dirty="0">
              <a:solidFill>
                <a:schemeClr val="tx2">
                  <a:lumMod val="20000"/>
                  <a:lumOff val="80000"/>
                </a:schemeClr>
              </a:solidFill>
              <a:latin typeface="Times" charset="0"/>
            </a:endParaRPr>
          </a:p>
        </p:txBody>
      </p:sp>
      <p:sp>
        <p:nvSpPr>
          <p:cNvPr id="24578"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2" name="TextBox 1"/>
          <p:cNvSpPr txBox="1"/>
          <p:nvPr/>
        </p:nvSpPr>
        <p:spPr>
          <a:xfrm>
            <a:off x="1281113" y="908050"/>
            <a:ext cx="7920037" cy="2308225"/>
          </a:xfrm>
          <a:prstGeom prst="rect">
            <a:avLst/>
          </a:prstGeom>
          <a:noFill/>
        </p:spPr>
        <p:txBody>
          <a:bodyPr>
            <a:spAutoFit/>
          </a:bodyPr>
          <a:lstStyle/>
          <a:p>
            <a:pPr>
              <a:defRPr/>
            </a:pPr>
            <a:r>
              <a:rPr lang="en-US" dirty="0">
                <a:solidFill>
                  <a:schemeClr val="tx2">
                    <a:lumMod val="20000"/>
                    <a:lumOff val="80000"/>
                  </a:schemeClr>
                </a:solidFill>
                <a:latin typeface="+mn-lt"/>
              </a:rPr>
              <a:t>Were these “events” predictable/foreseeable?</a:t>
            </a:r>
            <a:r>
              <a:rPr lang="en-US" dirty="0">
                <a:solidFill>
                  <a:schemeClr val="tx2">
                    <a:lumMod val="20000"/>
                    <a:lumOff val="80000"/>
                  </a:schemeClr>
                </a:solidFill>
              </a:rPr>
              <a:t> </a:t>
            </a:r>
          </a:p>
          <a:p>
            <a:pPr>
              <a:defRPr/>
            </a:pPr>
            <a:endParaRPr lang="en-US" dirty="0">
              <a:solidFill>
                <a:schemeClr val="tx2">
                  <a:lumMod val="20000"/>
                  <a:lumOff val="80000"/>
                </a:schemeClr>
              </a:solidFill>
            </a:endParaRPr>
          </a:p>
          <a:p>
            <a:pPr>
              <a:defRPr/>
            </a:pPr>
            <a:r>
              <a:rPr lang="en-US" u="sng" dirty="0">
                <a:solidFill>
                  <a:schemeClr val="tx2">
                    <a:lumMod val="20000"/>
                    <a:lumOff val="80000"/>
                  </a:schemeClr>
                </a:solidFill>
              </a:rPr>
              <a:t>Predictable</a:t>
            </a:r>
            <a:r>
              <a:rPr lang="en-US" dirty="0">
                <a:solidFill>
                  <a:schemeClr val="tx2">
                    <a:lumMod val="20000"/>
                    <a:lumOff val="80000"/>
                  </a:schemeClr>
                </a:solidFill>
              </a:rPr>
              <a:t>.. Is it possible to make a precise statement that something will happen in the future?</a:t>
            </a:r>
          </a:p>
          <a:p>
            <a:pPr>
              <a:defRPr/>
            </a:pPr>
            <a:r>
              <a:rPr lang="en-US" u="sng" dirty="0">
                <a:solidFill>
                  <a:schemeClr val="tx2">
                    <a:lumMod val="20000"/>
                    <a:lumOff val="80000"/>
                  </a:schemeClr>
                </a:solidFill>
              </a:rPr>
              <a:t>Foreseen</a:t>
            </a:r>
            <a:r>
              <a:rPr lang="en-US" dirty="0">
                <a:solidFill>
                  <a:schemeClr val="tx2">
                    <a:lumMod val="20000"/>
                    <a:lumOff val="80000"/>
                  </a:schemeClr>
                </a:solidFill>
              </a:rPr>
              <a:t>.. Do we know that it is likely to happen in the future</a:t>
            </a:r>
          </a:p>
          <a:p>
            <a:pPr>
              <a:defRPr/>
            </a:pPr>
            <a:r>
              <a:rPr lang="en-US" u="sng" dirty="0">
                <a:solidFill>
                  <a:schemeClr val="tx2">
                    <a:lumMod val="20000"/>
                    <a:lumOff val="80000"/>
                  </a:schemeClr>
                </a:solidFill>
              </a:rPr>
              <a:t>Foreseeable..</a:t>
            </a:r>
            <a:r>
              <a:rPr lang="en-US" dirty="0">
                <a:solidFill>
                  <a:schemeClr val="tx2">
                    <a:lumMod val="20000"/>
                    <a:lumOff val="80000"/>
                  </a:schemeClr>
                </a:solidFill>
              </a:rPr>
              <a:t> Should it have been foreseen</a:t>
            </a:r>
          </a:p>
        </p:txBody>
      </p:sp>
      <p:sp>
        <p:nvSpPr>
          <p:cNvPr id="5" name="TextBox 4"/>
          <p:cNvSpPr txBox="1"/>
          <p:nvPr/>
        </p:nvSpPr>
        <p:spPr>
          <a:xfrm>
            <a:off x="776288" y="3213100"/>
            <a:ext cx="8497887" cy="1938338"/>
          </a:xfrm>
          <a:prstGeom prst="rect">
            <a:avLst/>
          </a:prstGeom>
          <a:noFill/>
        </p:spPr>
        <p:txBody>
          <a:bodyPr>
            <a:spAutoFit/>
          </a:bodyPr>
          <a:lstStyle/>
          <a:p>
            <a:pPr>
              <a:defRPr/>
            </a:pPr>
            <a:r>
              <a:rPr lang="en-US" dirty="0">
                <a:solidFill>
                  <a:schemeClr val="tx2">
                    <a:lumMod val="20000"/>
                    <a:lumOff val="80000"/>
                  </a:schemeClr>
                </a:solidFill>
                <a:latin typeface="+mn-lt"/>
              </a:rPr>
              <a:t>Natural disasters such as earthquakes and tsunami’s are foreseeable to the point of broadly predictable in time</a:t>
            </a:r>
            <a:r>
              <a:rPr lang="en-US" baseline="30000" dirty="0">
                <a:solidFill>
                  <a:schemeClr val="tx2">
                    <a:lumMod val="20000"/>
                    <a:lumOff val="80000"/>
                  </a:schemeClr>
                </a:solidFill>
                <a:latin typeface="+mn-lt"/>
              </a:rPr>
              <a:t>1 2</a:t>
            </a:r>
            <a:r>
              <a:rPr lang="en-US" dirty="0">
                <a:solidFill>
                  <a:schemeClr val="tx2">
                    <a:lumMod val="20000"/>
                    <a:lumOff val="80000"/>
                  </a:schemeClr>
                </a:solidFill>
                <a:latin typeface="+mn-lt"/>
              </a:rPr>
              <a:t>.</a:t>
            </a:r>
          </a:p>
          <a:p>
            <a:pPr>
              <a:defRPr/>
            </a:pPr>
            <a:r>
              <a:rPr lang="en-US" dirty="0">
                <a:solidFill>
                  <a:schemeClr val="tx2">
                    <a:lumMod val="20000"/>
                    <a:lumOff val="80000"/>
                  </a:schemeClr>
                </a:solidFill>
                <a:latin typeface="+mn-lt"/>
              </a:rPr>
              <a:t>E.G. Indian Ocean Tsunami was foreseen</a:t>
            </a:r>
            <a:r>
              <a:rPr lang="en-US" baseline="30000" dirty="0">
                <a:solidFill>
                  <a:schemeClr val="tx2">
                    <a:lumMod val="20000"/>
                    <a:lumOff val="80000"/>
                  </a:schemeClr>
                </a:solidFill>
                <a:latin typeface="+mn-lt"/>
              </a:rPr>
              <a:t>3 </a:t>
            </a:r>
            <a:r>
              <a:rPr lang="en-US" dirty="0">
                <a:solidFill>
                  <a:schemeClr val="tx2">
                    <a:lumMod val="20000"/>
                    <a:lumOff val="80000"/>
                  </a:schemeClr>
                </a:solidFill>
                <a:latin typeface="+mn-lt"/>
              </a:rPr>
              <a:t>with suggestions for a Tsunami warning system for the Indian Ocean, and the risk of earthquakes in the Himalayas well quantifed</a:t>
            </a:r>
            <a:r>
              <a:rPr lang="en-US" baseline="30000" dirty="0">
                <a:solidFill>
                  <a:schemeClr val="tx2">
                    <a:lumMod val="20000"/>
                    <a:lumOff val="80000"/>
                  </a:schemeClr>
                </a:solidFill>
                <a:latin typeface="+mn-lt"/>
              </a:rPr>
              <a:t>4</a:t>
            </a:r>
            <a:endParaRPr lang="en-US" dirty="0">
              <a:solidFill>
                <a:schemeClr val="tx2">
                  <a:lumMod val="20000"/>
                  <a:lumOff val="80000"/>
                </a:schemeClr>
              </a:solidFill>
            </a:endParaRPr>
          </a:p>
        </p:txBody>
      </p:sp>
      <p:sp>
        <p:nvSpPr>
          <p:cNvPr id="6" name="TextBox 5"/>
          <p:cNvSpPr txBox="1"/>
          <p:nvPr/>
        </p:nvSpPr>
        <p:spPr>
          <a:xfrm>
            <a:off x="704850" y="5287963"/>
            <a:ext cx="8497888" cy="1570037"/>
          </a:xfrm>
          <a:prstGeom prst="rect">
            <a:avLst/>
          </a:prstGeom>
          <a:noFill/>
        </p:spPr>
        <p:txBody>
          <a:bodyPr>
            <a:spAutoFit/>
          </a:bodyPr>
          <a:lstStyle/>
          <a:p>
            <a:pPr>
              <a:defRPr/>
            </a:pPr>
            <a:r>
              <a:rPr lang="en-US" sz="1600" baseline="30000" dirty="0">
                <a:solidFill>
                  <a:schemeClr val="tx2">
                    <a:lumMod val="20000"/>
                    <a:lumOff val="80000"/>
                  </a:schemeClr>
                </a:solidFill>
                <a:latin typeface="+mn-lt"/>
              </a:rPr>
              <a:t>1</a:t>
            </a:r>
            <a:r>
              <a:rPr lang="en-US" sz="1600" dirty="0">
                <a:solidFill>
                  <a:schemeClr val="tx2">
                    <a:lumMod val="20000"/>
                    <a:lumOff val="80000"/>
                  </a:schemeClr>
                </a:solidFill>
                <a:latin typeface="+mn-lt"/>
              </a:rPr>
              <a:t>Bryant, E(2005)</a:t>
            </a:r>
            <a:r>
              <a:rPr lang="en-US" sz="1600" baseline="30000" dirty="0">
                <a:solidFill>
                  <a:schemeClr val="tx2">
                    <a:lumMod val="20000"/>
                    <a:lumOff val="80000"/>
                  </a:schemeClr>
                </a:solidFill>
                <a:latin typeface="+mn-lt"/>
              </a:rPr>
              <a:t> </a:t>
            </a:r>
            <a:r>
              <a:rPr lang="en-US" sz="1600" i="0" dirty="0">
                <a:solidFill>
                  <a:schemeClr val="tx2">
                    <a:lumMod val="20000"/>
                    <a:lumOff val="80000"/>
                  </a:schemeClr>
                </a:solidFill>
              </a:rPr>
              <a:t>Natural Hazards (2ed)</a:t>
            </a:r>
            <a:r>
              <a:rPr lang="en-US" sz="1600" dirty="0">
                <a:solidFill>
                  <a:schemeClr val="tx2">
                    <a:lumMod val="20000"/>
                    <a:lumOff val="80000"/>
                  </a:schemeClr>
                </a:solidFill>
              </a:rPr>
              <a:t> </a:t>
            </a:r>
            <a:r>
              <a:rPr lang="en-US" sz="1600" i="0" dirty="0">
                <a:solidFill>
                  <a:schemeClr val="tx2">
                    <a:lumMod val="20000"/>
                    <a:lumOff val="80000"/>
                  </a:schemeClr>
                </a:solidFill>
              </a:rPr>
              <a:t>Cambridge University Press</a:t>
            </a:r>
          </a:p>
          <a:p>
            <a:pPr>
              <a:defRPr/>
            </a:pPr>
            <a:r>
              <a:rPr lang="en-US" sz="1600" i="0" baseline="30000" dirty="0">
                <a:solidFill>
                  <a:schemeClr val="tx2">
                    <a:lumMod val="20000"/>
                    <a:lumOff val="80000"/>
                  </a:schemeClr>
                </a:solidFill>
              </a:rPr>
              <a:t>2</a:t>
            </a:r>
            <a:r>
              <a:rPr lang="en-US" sz="1600" b="1" u="sng" dirty="0">
                <a:solidFill>
                  <a:schemeClr val="tx2">
                    <a:lumMod val="20000"/>
                    <a:lumOff val="80000"/>
                  </a:schemeClr>
                </a:solidFill>
              </a:rPr>
              <a:t>The Oregon Resilience Plan – Executive Summary – February 2013</a:t>
            </a:r>
            <a:endParaRPr lang="en-US" sz="1600" i="0" baseline="30000" dirty="0">
              <a:solidFill>
                <a:schemeClr val="tx2">
                  <a:lumMod val="20000"/>
                  <a:lumOff val="80000"/>
                </a:schemeClr>
              </a:solidFill>
            </a:endParaRPr>
          </a:p>
          <a:p>
            <a:pPr>
              <a:defRPr/>
            </a:pPr>
            <a:r>
              <a:rPr lang="en-US" sz="1600" i="0" baseline="30000" dirty="0"/>
              <a:t>3 </a:t>
            </a:r>
            <a:r>
              <a:rPr lang="en-US" sz="1600" i="0" dirty="0">
                <a:solidFill>
                  <a:schemeClr val="tx2">
                    <a:lumMod val="20000"/>
                    <a:lumOff val="80000"/>
                  </a:schemeClr>
                </a:solidFill>
              </a:rPr>
              <a:t>See </a:t>
            </a:r>
            <a:r>
              <a:rPr lang="en-US" sz="1600" dirty="0">
                <a:solidFill>
                  <a:schemeClr val="tx2">
                    <a:lumMod val="20000"/>
                    <a:lumOff val="80000"/>
                  </a:schemeClr>
                </a:solidFill>
              </a:rPr>
              <a:t> http://</a:t>
            </a:r>
            <a:r>
              <a:rPr lang="en-US" sz="1600" dirty="0" err="1">
                <a:solidFill>
                  <a:schemeClr val="tx2">
                    <a:lumMod val="20000"/>
                    <a:lumOff val="80000"/>
                  </a:schemeClr>
                </a:solidFill>
              </a:rPr>
              <a:t>itic.ioc-unesco.org</a:t>
            </a:r>
            <a:r>
              <a:rPr lang="en-US" sz="1600" dirty="0">
                <a:solidFill>
                  <a:schemeClr val="tx2">
                    <a:lumMod val="20000"/>
                    <a:lumOff val="80000"/>
                  </a:schemeClr>
                </a:solidFill>
              </a:rPr>
              <a:t>/images/docs/</a:t>
            </a:r>
            <a:r>
              <a:rPr lang="en-US" sz="1600" dirty="0" err="1">
                <a:solidFill>
                  <a:schemeClr val="tx2">
                    <a:lumMod val="20000"/>
                    <a:lumOff val="80000"/>
                  </a:schemeClr>
                </a:solidFill>
              </a:rPr>
              <a:t>ITSU_Summary_Report</a:t>
            </a:r>
            <a:r>
              <a:rPr lang="en-US" sz="1600" dirty="0">
                <a:solidFill>
                  <a:schemeClr val="tx2">
                    <a:lumMod val="20000"/>
                    <a:lumOff val="80000"/>
                  </a:schemeClr>
                </a:solidFill>
              </a:rPr>
              <a:t>/</a:t>
            </a:r>
            <a:r>
              <a:rPr lang="en-US" sz="1600" dirty="0" err="1">
                <a:solidFill>
                  <a:schemeClr val="tx2">
                    <a:lumMod val="20000"/>
                    <a:lumOff val="80000"/>
                  </a:schemeClr>
                </a:solidFill>
              </a:rPr>
              <a:t>itsuxv.pdf</a:t>
            </a:r>
            <a:endParaRPr lang="en-US" sz="1600" dirty="0">
              <a:solidFill>
                <a:schemeClr val="tx2">
                  <a:lumMod val="20000"/>
                  <a:lumOff val="80000"/>
                </a:schemeClr>
              </a:solidFill>
            </a:endParaRPr>
          </a:p>
          <a:p>
            <a:pPr>
              <a:defRPr/>
            </a:pPr>
            <a:r>
              <a:rPr lang="en-US" sz="1600" i="0" baseline="30000" dirty="0">
                <a:solidFill>
                  <a:schemeClr val="tx2">
                    <a:lumMod val="20000"/>
                    <a:lumOff val="80000"/>
                  </a:schemeClr>
                </a:solidFill>
              </a:rPr>
              <a:t>     </a:t>
            </a:r>
            <a:r>
              <a:rPr lang="en-US" sz="1600" i="0" dirty="0">
                <a:solidFill>
                  <a:schemeClr val="tx2">
                    <a:lumMod val="20000"/>
                    <a:lumOff val="80000"/>
                  </a:schemeClr>
                </a:solidFill>
              </a:rPr>
              <a:t>and </a:t>
            </a:r>
            <a:r>
              <a:rPr lang="en-US" sz="1600" dirty="0">
                <a:solidFill>
                  <a:schemeClr val="tx2">
                    <a:lumMod val="20000"/>
                    <a:lumOff val="80000"/>
                  </a:schemeClr>
                </a:solidFill>
              </a:rPr>
              <a:t>http://</a:t>
            </a:r>
            <a:r>
              <a:rPr lang="en-US" sz="1600" dirty="0" err="1">
                <a:solidFill>
                  <a:schemeClr val="tx2">
                    <a:lumMod val="20000"/>
                    <a:lumOff val="80000"/>
                  </a:schemeClr>
                </a:solidFill>
              </a:rPr>
              <a:t>itic.ioc-unesco.org</a:t>
            </a:r>
            <a:r>
              <a:rPr lang="en-US" sz="1600" dirty="0">
                <a:solidFill>
                  <a:schemeClr val="tx2">
                    <a:lumMod val="20000"/>
                    <a:lumOff val="80000"/>
                  </a:schemeClr>
                </a:solidFill>
              </a:rPr>
              <a:t>/images/docs/gitsu16.pdf</a:t>
            </a:r>
            <a:endParaRPr lang="en-US" sz="1600" baseline="30000" dirty="0">
              <a:solidFill>
                <a:schemeClr val="tx2">
                  <a:lumMod val="20000"/>
                  <a:lumOff val="80000"/>
                </a:schemeClr>
              </a:solidFill>
            </a:endParaRPr>
          </a:p>
          <a:p>
            <a:pPr>
              <a:defRPr/>
            </a:pPr>
            <a:r>
              <a:rPr lang="en-US" sz="1600" i="0" baseline="30000" dirty="0">
                <a:solidFill>
                  <a:schemeClr val="tx2">
                    <a:lumMod val="20000"/>
                    <a:lumOff val="80000"/>
                  </a:schemeClr>
                </a:solidFill>
              </a:rPr>
              <a:t>4</a:t>
            </a:r>
            <a:r>
              <a:rPr lang="en-US" sz="1600" dirty="0">
                <a:solidFill>
                  <a:schemeClr val="tx2">
                    <a:lumMod val="20000"/>
                    <a:lumOff val="80000"/>
                  </a:schemeClr>
                </a:solidFill>
              </a:rPr>
              <a:t>See</a:t>
            </a:r>
            <a:r>
              <a:rPr lang="en-US" sz="1600" i="0" dirty="0">
                <a:solidFill>
                  <a:schemeClr val="tx2">
                    <a:lumMod val="20000"/>
                    <a:lumOff val="80000"/>
                  </a:schemeClr>
                </a:solidFill>
              </a:rPr>
              <a:t> World Agency of Planetary Monitoring and Earthquake Risk Reductio</a:t>
            </a:r>
            <a:r>
              <a:rPr lang="en-US" sz="1600" dirty="0">
                <a:solidFill>
                  <a:schemeClr val="tx2">
                    <a:lumMod val="20000"/>
                    <a:lumOff val="80000"/>
                  </a:schemeClr>
                </a:solidFill>
              </a:rPr>
              <a:t>n http://</a:t>
            </a:r>
            <a:r>
              <a:rPr lang="en-US" sz="1600" dirty="0" err="1">
                <a:solidFill>
                  <a:schemeClr val="tx2">
                    <a:lumMod val="20000"/>
                    <a:lumOff val="80000"/>
                  </a:schemeClr>
                </a:solidFill>
              </a:rPr>
              <a:t>www.wapmerr.org</a:t>
            </a:r>
            <a:r>
              <a:rPr lang="en-US" sz="1600" dirty="0">
                <a:solidFill>
                  <a:schemeClr val="tx2">
                    <a:lumMod val="20000"/>
                    <a:lumOff val="80000"/>
                  </a:schemeClr>
                </a:solidFill>
              </a:rPr>
              <a:t>/</a:t>
            </a:r>
            <a:r>
              <a:rPr lang="en-US" sz="1600" dirty="0" err="1">
                <a:solidFill>
                  <a:schemeClr val="tx2">
                    <a:lumMod val="20000"/>
                    <a:lumOff val="80000"/>
                  </a:schemeClr>
                </a:solidFill>
              </a:rPr>
              <a:t>scenario.asp</a:t>
            </a:r>
            <a:r>
              <a:rPr lang="en-US" sz="1600" dirty="0">
                <a:solidFill>
                  <a:schemeClr val="tx2">
                    <a:lumMod val="20000"/>
                    <a:lumOff val="80000"/>
                  </a:schemeClr>
                </a:solidFill>
              </a:rPr>
              <a:t> for</a:t>
            </a:r>
            <a:r>
              <a:rPr lang="en-US" sz="1600" i="0" dirty="0">
                <a:solidFill>
                  <a:schemeClr val="tx2">
                    <a:lumMod val="20000"/>
                    <a:lumOff val="80000"/>
                  </a:schemeClr>
                </a:solidFill>
              </a:rPr>
              <a:t> </a:t>
            </a:r>
            <a:r>
              <a:rPr lang="en-US" sz="1600" dirty="0">
                <a:solidFill>
                  <a:schemeClr val="tx2">
                    <a:lumMod val="20000"/>
                    <a:lumOff val="80000"/>
                  </a:schemeClr>
                </a:solidFill>
              </a:rPr>
              <a:t>work on earthquake prediction</a:t>
            </a:r>
            <a:r>
              <a:rPr lang="en-US" sz="1600" i="0" dirty="0">
                <a:solidFill>
                  <a:schemeClr val="tx2">
                    <a:lumMod val="20000"/>
                    <a:lumOff val="80000"/>
                  </a:schemeClr>
                </a:solidFill>
              </a:rPr>
              <a:t> </a:t>
            </a:r>
            <a:endParaRPr lang="en-US" sz="1600" i="0" baseline="30000" dirty="0">
              <a:solidFill>
                <a:schemeClr val="tx2">
                  <a:lumMod val="20000"/>
                  <a:lumOff val="8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solidFill>
                  <a:schemeClr val="tx2">
                    <a:lumMod val="20000"/>
                    <a:lumOff val="80000"/>
                  </a:schemeClr>
                </a:solidFill>
                <a:latin typeface="Times" charset="0"/>
              </a:rPr>
              <a:t>	</a:t>
            </a:r>
            <a:r>
              <a:rPr lang="en-US" sz="4000" dirty="0" smtClean="0">
                <a:solidFill>
                  <a:schemeClr val="tx2">
                    <a:lumMod val="20000"/>
                    <a:lumOff val="80000"/>
                  </a:schemeClr>
                </a:solidFill>
                <a:latin typeface="Times" charset="0"/>
              </a:rPr>
              <a:t>Earthquake Predictability</a:t>
            </a:r>
            <a:endParaRPr lang="en-GB" sz="5400" dirty="0">
              <a:solidFill>
                <a:schemeClr val="tx2">
                  <a:lumMod val="20000"/>
                  <a:lumOff val="80000"/>
                </a:schemeClr>
              </a:solidFill>
              <a:latin typeface="Times" charset="0"/>
            </a:endParaRPr>
          </a:p>
        </p:txBody>
      </p:sp>
      <p:sp>
        <p:nvSpPr>
          <p:cNvPr id="25602"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pic>
        <p:nvPicPr>
          <p:cNvPr id="25603" name="Picture 2" descr="wapmeer.no.sites.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2188" y="836613"/>
            <a:ext cx="7527925"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3"/>
          <p:cNvSpPr txBox="1">
            <a:spLocks noChangeArrowheads="1"/>
          </p:cNvSpPr>
          <p:nvPr/>
        </p:nvSpPr>
        <p:spPr bwMode="auto">
          <a:xfrm>
            <a:off x="128588" y="6550025"/>
            <a:ext cx="8135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400" i="0"/>
              <a:t>World Agency of Planetary Monitoring and Earthquake Risk Reductio</a:t>
            </a:r>
            <a:r>
              <a:rPr lang="en-US" sz="1400"/>
              <a:t>n http://www.wapmerr.org/scenario.asp</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solidFill>
                  <a:schemeClr val="tx2">
                    <a:lumMod val="20000"/>
                    <a:lumOff val="80000"/>
                  </a:schemeClr>
                </a:solidFill>
                <a:latin typeface="Times" charset="0"/>
              </a:rPr>
              <a:t>	</a:t>
            </a:r>
            <a:r>
              <a:rPr lang="en-US" sz="4000" dirty="0" smtClean="0">
                <a:solidFill>
                  <a:schemeClr val="tx2">
                    <a:lumMod val="20000"/>
                    <a:lumOff val="80000"/>
                  </a:schemeClr>
                </a:solidFill>
                <a:latin typeface="Times" charset="0"/>
              </a:rPr>
              <a:t>Earthquake Predictability</a:t>
            </a:r>
            <a:endParaRPr lang="en-GB" sz="5400" dirty="0">
              <a:solidFill>
                <a:schemeClr val="tx2">
                  <a:lumMod val="20000"/>
                  <a:lumOff val="80000"/>
                </a:schemeClr>
              </a:solidFill>
              <a:latin typeface="Times" charset="0"/>
            </a:endParaRPr>
          </a:p>
        </p:txBody>
      </p:sp>
      <p:sp>
        <p:nvSpPr>
          <p:cNvPr id="26626"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26627" name="TextBox 3"/>
          <p:cNvSpPr txBox="1">
            <a:spLocks noChangeArrowheads="1"/>
          </p:cNvSpPr>
          <p:nvPr/>
        </p:nvSpPr>
        <p:spPr bwMode="auto">
          <a:xfrm>
            <a:off x="128588" y="6550025"/>
            <a:ext cx="8135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400" i="0" dirty="0"/>
              <a:t>World Agency of Planetary Monitoring and Earthquake Risk Reductio</a:t>
            </a:r>
            <a:r>
              <a:rPr lang="en-US" sz="1400" dirty="0"/>
              <a:t>n http://</a:t>
            </a:r>
            <a:r>
              <a:rPr lang="en-US" sz="1400" dirty="0" err="1"/>
              <a:t>www.wapmerr.org</a:t>
            </a:r>
            <a:r>
              <a:rPr lang="en-US" sz="1400" dirty="0"/>
              <a:t>/</a:t>
            </a:r>
            <a:r>
              <a:rPr lang="en-US" sz="1400" dirty="0" err="1"/>
              <a:t>scenario.asp</a:t>
            </a:r>
            <a:endParaRPr lang="en-US" sz="1400" dirty="0"/>
          </a:p>
        </p:txBody>
      </p:sp>
      <p:pic>
        <p:nvPicPr>
          <p:cNvPr id="26628" name="Picture 1" descr="wapmeer.no.fatalities.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5925" y="1117600"/>
            <a:ext cx="8424863" cy="519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latin typeface="Times" charset="0"/>
              </a:rPr>
              <a:t>What Is Organisational Resilience?</a:t>
            </a:r>
            <a:endParaRPr lang="en-GB" sz="5400" dirty="0">
              <a:latin typeface="Times" charset="0"/>
            </a:endParaRPr>
          </a:p>
        </p:txBody>
      </p:sp>
      <p:sp>
        <p:nvSpPr>
          <p:cNvPr id="264195" name="Rectangle 3"/>
          <p:cNvSpPr>
            <a:spLocks noGrp="1" noChangeArrowheads="1"/>
          </p:cNvSpPr>
          <p:nvPr>
            <p:ph type="body" idx="1"/>
          </p:nvPr>
        </p:nvSpPr>
        <p:spPr bwMode="auto">
          <a:xfrm>
            <a:off x="0" y="609600"/>
            <a:ext cx="9906000" cy="3035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defTabSz="762000">
              <a:lnSpc>
                <a:spcPct val="91000"/>
              </a:lnSpc>
              <a:spcBef>
                <a:spcPct val="45000"/>
              </a:spcBef>
              <a:buClr>
                <a:schemeClr val="tx1"/>
              </a:buClr>
              <a:buFontTx/>
              <a:buNone/>
              <a:defRPr/>
            </a:pPr>
            <a:r>
              <a:rPr lang="en-AU" sz="2000" i="1" dirty="0" smtClean="0">
                <a:latin typeface="Helvetica" charset="0"/>
              </a:rPr>
              <a:t>Common, Simplistic Idea </a:t>
            </a:r>
          </a:p>
          <a:p>
            <a:pPr marL="0" indent="0" defTabSz="762000">
              <a:lnSpc>
                <a:spcPct val="91000"/>
              </a:lnSpc>
              <a:spcBef>
                <a:spcPct val="45000"/>
              </a:spcBef>
              <a:buClr>
                <a:schemeClr val="tx1"/>
              </a:buClr>
              <a:buFontTx/>
              <a:buNone/>
              <a:defRPr/>
            </a:pPr>
            <a:r>
              <a:rPr lang="en-AU" sz="2000" i="1" dirty="0" smtClean="0">
                <a:latin typeface="Helvetica" charset="0"/>
              </a:rPr>
              <a:t>What happens to a system when some event occurs which might damage it?</a:t>
            </a:r>
          </a:p>
          <a:p>
            <a:pPr marL="0" indent="0" defTabSz="762000">
              <a:lnSpc>
                <a:spcPct val="91000"/>
              </a:lnSpc>
              <a:spcBef>
                <a:spcPct val="45000"/>
              </a:spcBef>
              <a:buClr>
                <a:schemeClr val="tx1"/>
              </a:buClr>
              <a:buFontTx/>
              <a:buNone/>
              <a:defRPr/>
            </a:pPr>
            <a:r>
              <a:rPr lang="en-AU" sz="2000" i="1" dirty="0" smtClean="0">
                <a:latin typeface="Helvetica" charset="0"/>
              </a:rPr>
              <a:t>Does it …</a:t>
            </a:r>
            <a:endParaRPr lang="en-AU" sz="2000" i="1" dirty="0">
              <a:latin typeface="Helvetica" charset="0"/>
            </a:endParaRPr>
          </a:p>
          <a:p>
            <a:pPr defTabSz="762000">
              <a:lnSpc>
                <a:spcPct val="91000"/>
              </a:lnSpc>
              <a:spcBef>
                <a:spcPct val="45000"/>
              </a:spcBef>
              <a:buClr>
                <a:schemeClr val="tx1"/>
              </a:buClr>
              <a:buFontTx/>
              <a:buAutoNum type="alphaLcPeriod"/>
              <a:defRPr/>
            </a:pPr>
            <a:r>
              <a:rPr lang="en-AU" sz="2000" i="1" dirty="0" smtClean="0">
                <a:latin typeface="Helvetica" charset="0"/>
              </a:rPr>
              <a:t>collapse?</a:t>
            </a:r>
          </a:p>
          <a:p>
            <a:pPr defTabSz="762000">
              <a:lnSpc>
                <a:spcPct val="91000"/>
              </a:lnSpc>
              <a:spcBef>
                <a:spcPct val="45000"/>
              </a:spcBef>
              <a:buClr>
                <a:schemeClr val="tx1"/>
              </a:buClr>
              <a:buFontTx/>
              <a:buAutoNum type="alphaLcPeriod"/>
              <a:defRPr/>
            </a:pPr>
            <a:r>
              <a:rPr lang="en-AU" sz="2000" i="1" dirty="0">
                <a:latin typeface="Helvetica" charset="0"/>
              </a:rPr>
              <a:t>l</a:t>
            </a:r>
            <a:r>
              <a:rPr lang="en-AU" sz="2000" i="1" dirty="0" smtClean="0">
                <a:latin typeface="Helvetica" charset="0"/>
              </a:rPr>
              <a:t>oose some capability?</a:t>
            </a:r>
          </a:p>
          <a:p>
            <a:pPr defTabSz="762000">
              <a:lnSpc>
                <a:spcPct val="91000"/>
              </a:lnSpc>
              <a:spcBef>
                <a:spcPct val="45000"/>
              </a:spcBef>
              <a:buClr>
                <a:schemeClr val="tx1"/>
              </a:buClr>
              <a:buFontTx/>
              <a:buAutoNum type="alphaLcPeriod"/>
              <a:defRPr/>
            </a:pPr>
            <a:r>
              <a:rPr lang="en-AU" sz="2000" i="1" dirty="0">
                <a:latin typeface="Helvetica" charset="0"/>
              </a:rPr>
              <a:t>s</a:t>
            </a:r>
            <a:r>
              <a:rPr lang="en-AU" sz="2000" i="1" dirty="0" smtClean="0">
                <a:latin typeface="Helvetica" charset="0"/>
              </a:rPr>
              <a:t>uffer a loss over short period and recover?</a:t>
            </a:r>
          </a:p>
          <a:p>
            <a:pPr defTabSz="762000">
              <a:lnSpc>
                <a:spcPct val="91000"/>
              </a:lnSpc>
              <a:spcBef>
                <a:spcPct val="45000"/>
              </a:spcBef>
              <a:buClr>
                <a:schemeClr val="tx1"/>
              </a:buClr>
              <a:buFontTx/>
              <a:buAutoNum type="alphaLcPeriod"/>
              <a:defRPr/>
            </a:pPr>
            <a:r>
              <a:rPr lang="en-AU" sz="2000" i="1" dirty="0">
                <a:latin typeface="Helvetica" charset="0"/>
              </a:rPr>
              <a:t>s</a:t>
            </a:r>
            <a:r>
              <a:rPr lang="en-AU" sz="2000" i="1" dirty="0" smtClean="0">
                <a:latin typeface="Helvetica" charset="0"/>
              </a:rPr>
              <a:t>imply behave as if nothing happened?</a:t>
            </a:r>
          </a:p>
          <a:p>
            <a:pPr defTabSz="762000">
              <a:lnSpc>
                <a:spcPct val="91000"/>
              </a:lnSpc>
              <a:spcBef>
                <a:spcPct val="45000"/>
              </a:spcBef>
              <a:buClr>
                <a:schemeClr val="tx1"/>
              </a:buClr>
              <a:buFontTx/>
              <a:buAutoNum type="alphaLcPeriod"/>
              <a:defRPr/>
            </a:pPr>
            <a:endParaRPr lang="en-AU" sz="2400" i="1" dirty="0" smtClean="0">
              <a:latin typeface="Helvetica" charset="0"/>
            </a:endParaRPr>
          </a:p>
        </p:txBody>
      </p:sp>
      <p:sp>
        <p:nvSpPr>
          <p:cNvPr id="5" name="Rectangle 3"/>
          <p:cNvSpPr txBox="1">
            <a:spLocks noChangeArrowheads="1"/>
          </p:cNvSpPr>
          <p:nvPr/>
        </p:nvSpPr>
        <p:spPr bwMode="auto">
          <a:xfrm>
            <a:off x="0" y="3573463"/>
            <a:ext cx="9906000" cy="3035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tx2"/>
              </a:buClr>
              <a:buSzPct val="75000"/>
              <a:buChar char="2"/>
              <a:defRPr sz="4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lr>
                <a:schemeClr val="tx1"/>
              </a:buClr>
              <a:buSzPct val="75000"/>
              <a:buChar char="("/>
              <a:defRPr sz="36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tx2"/>
              </a:buClr>
              <a:buSzPct val="63000"/>
              <a:buChar char="4"/>
              <a:defRPr sz="28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tx1"/>
              </a:buClr>
              <a:buSzPct val="63000"/>
              <a:buChar char="Ô"/>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63000"/>
              <a:buChar char="_"/>
              <a:defRPr sz="1600">
                <a:solidFill>
                  <a:schemeClr val="tx1"/>
                </a:solidFill>
                <a:latin typeface="+mn-lt"/>
                <a:ea typeface="ＭＳ Ｐゴシック" charset="-128"/>
              </a:defRPr>
            </a:lvl5pPr>
            <a:lvl6pPr marL="2514600" indent="-228600" algn="l" rtl="0" eaLnBrk="0" fontAlgn="base" hangingPunct="0">
              <a:spcBef>
                <a:spcPct val="20000"/>
              </a:spcBef>
              <a:spcAft>
                <a:spcPct val="0"/>
              </a:spcAft>
              <a:buClr>
                <a:schemeClr val="tx2"/>
              </a:buClr>
              <a:buSzPct val="63000"/>
              <a:buChar char="_"/>
              <a:defRPr sz="1600">
                <a:solidFill>
                  <a:schemeClr val="tx1"/>
                </a:solidFill>
                <a:latin typeface="+mn-lt"/>
                <a:ea typeface="ＭＳ Ｐゴシック" charset="-128"/>
              </a:defRPr>
            </a:lvl6pPr>
            <a:lvl7pPr marL="2971800" indent="-228600" algn="l" rtl="0" eaLnBrk="0" fontAlgn="base" hangingPunct="0">
              <a:spcBef>
                <a:spcPct val="20000"/>
              </a:spcBef>
              <a:spcAft>
                <a:spcPct val="0"/>
              </a:spcAft>
              <a:buClr>
                <a:schemeClr val="tx2"/>
              </a:buClr>
              <a:buSzPct val="63000"/>
              <a:buChar char="_"/>
              <a:defRPr sz="1600">
                <a:solidFill>
                  <a:schemeClr val="tx1"/>
                </a:solidFill>
                <a:latin typeface="+mn-lt"/>
                <a:ea typeface="ＭＳ Ｐゴシック" charset="-128"/>
              </a:defRPr>
            </a:lvl7pPr>
            <a:lvl8pPr marL="3429000" indent="-228600" algn="l" rtl="0" eaLnBrk="0" fontAlgn="base" hangingPunct="0">
              <a:spcBef>
                <a:spcPct val="20000"/>
              </a:spcBef>
              <a:spcAft>
                <a:spcPct val="0"/>
              </a:spcAft>
              <a:buClr>
                <a:schemeClr val="tx2"/>
              </a:buClr>
              <a:buSzPct val="63000"/>
              <a:buChar char="_"/>
              <a:defRPr sz="1600">
                <a:solidFill>
                  <a:schemeClr val="tx1"/>
                </a:solidFill>
                <a:latin typeface="+mn-lt"/>
                <a:ea typeface="ＭＳ Ｐゴシック" charset="-128"/>
              </a:defRPr>
            </a:lvl8pPr>
            <a:lvl9pPr marL="3886200" indent="-228600" algn="l" rtl="0" eaLnBrk="0" fontAlgn="base" hangingPunct="0">
              <a:spcBef>
                <a:spcPct val="20000"/>
              </a:spcBef>
              <a:spcAft>
                <a:spcPct val="0"/>
              </a:spcAft>
              <a:buClr>
                <a:schemeClr val="tx2"/>
              </a:buClr>
              <a:buSzPct val="63000"/>
              <a:buChar char="_"/>
              <a:defRPr sz="1600">
                <a:solidFill>
                  <a:schemeClr val="tx1"/>
                </a:solidFill>
                <a:latin typeface="+mn-lt"/>
                <a:ea typeface="ＭＳ Ｐゴシック" charset="-128"/>
              </a:defRPr>
            </a:lvl9pPr>
          </a:lstStyle>
          <a:p>
            <a:pPr marL="0" indent="0" defTabSz="762000">
              <a:lnSpc>
                <a:spcPct val="91000"/>
              </a:lnSpc>
              <a:spcBef>
                <a:spcPct val="45000"/>
              </a:spcBef>
              <a:buClr>
                <a:schemeClr val="tx1"/>
              </a:buClr>
              <a:buFontTx/>
              <a:buNone/>
              <a:defRPr/>
            </a:pPr>
            <a:r>
              <a:rPr lang="en-AU" sz="2000" dirty="0" smtClean="0">
                <a:latin typeface="Helvetica" charset="0"/>
              </a:rPr>
              <a:t>Should we talk about “events which could cause change?”, </a:t>
            </a:r>
          </a:p>
          <a:p>
            <a:pPr marL="0" indent="0" defTabSz="762000">
              <a:lnSpc>
                <a:spcPct val="91000"/>
              </a:lnSpc>
              <a:spcBef>
                <a:spcPct val="45000"/>
              </a:spcBef>
              <a:buClr>
                <a:schemeClr val="tx1"/>
              </a:buClr>
              <a:buFontTx/>
              <a:buNone/>
              <a:defRPr/>
            </a:pPr>
            <a:endParaRPr lang="en-AU" sz="2000" dirty="0">
              <a:latin typeface="Helvetica" charset="0"/>
            </a:endParaRPr>
          </a:p>
          <a:p>
            <a:pPr marL="0" indent="0" defTabSz="762000">
              <a:lnSpc>
                <a:spcPct val="91000"/>
              </a:lnSpc>
              <a:spcBef>
                <a:spcPct val="45000"/>
              </a:spcBef>
              <a:buClr>
                <a:schemeClr val="tx1"/>
              </a:buClr>
              <a:buFontTx/>
              <a:buNone/>
              <a:defRPr/>
            </a:pPr>
            <a:r>
              <a:rPr lang="en-AU" sz="2000" dirty="0" smtClean="0">
                <a:latin typeface="Helvetica" charset="0"/>
              </a:rPr>
              <a:t>And, do we consider only “unexpected change” or “unintended change”</a:t>
            </a:r>
          </a:p>
          <a:p>
            <a:pPr marL="0" indent="0" defTabSz="762000">
              <a:lnSpc>
                <a:spcPct val="91000"/>
              </a:lnSpc>
              <a:spcBef>
                <a:spcPct val="45000"/>
              </a:spcBef>
              <a:buClr>
                <a:schemeClr val="tx1"/>
              </a:buClr>
              <a:buFontTx/>
              <a:buNone/>
              <a:defRPr/>
            </a:pPr>
            <a:r>
              <a:rPr lang="en-AU" sz="2000" dirty="0" smtClean="0">
                <a:latin typeface="Helvetica" charset="0"/>
              </a:rPr>
              <a:t>And, only external change?</a:t>
            </a:r>
          </a:p>
          <a:p>
            <a:pPr marL="0" indent="0" defTabSz="762000">
              <a:lnSpc>
                <a:spcPct val="91000"/>
              </a:lnSpc>
              <a:spcBef>
                <a:spcPct val="45000"/>
              </a:spcBef>
              <a:buClr>
                <a:schemeClr val="tx1"/>
              </a:buClr>
              <a:buFontTx/>
              <a:buNone/>
              <a:defRPr/>
            </a:pPr>
            <a:r>
              <a:rPr lang="en-AU" sz="2000" dirty="0" smtClean="0">
                <a:latin typeface="Helvetica" charset="0"/>
              </a:rPr>
              <a:t>And, are the only outcomes we are concerned about negative?</a:t>
            </a:r>
          </a:p>
          <a:p>
            <a:pPr marL="0" indent="0" defTabSz="762000">
              <a:lnSpc>
                <a:spcPct val="91000"/>
              </a:lnSpc>
              <a:spcBef>
                <a:spcPct val="45000"/>
              </a:spcBef>
              <a:buClr>
                <a:schemeClr val="tx1"/>
              </a:buClr>
              <a:buFontTx/>
              <a:buNone/>
              <a:defRPr/>
            </a:pPr>
            <a:r>
              <a:rPr lang="en-AU" sz="2000" dirty="0" smtClean="0">
                <a:latin typeface="Helvetica" charset="0"/>
              </a:rPr>
              <a:t>Should we consider ANY change in terms of Organisational Resilience?</a:t>
            </a:r>
          </a:p>
          <a:p>
            <a:pPr marL="0" indent="0" defTabSz="762000">
              <a:lnSpc>
                <a:spcPct val="91000"/>
              </a:lnSpc>
              <a:spcBef>
                <a:spcPct val="45000"/>
              </a:spcBef>
              <a:buClr>
                <a:schemeClr val="tx1"/>
              </a:buClr>
              <a:buFontTx/>
              <a:buNone/>
              <a:defRPr/>
            </a:pPr>
            <a:endParaRPr lang="en-AU" sz="1600" b="1" dirty="0" smtClean="0">
              <a:latin typeface="Helvetica" charset="0"/>
            </a:endParaRPr>
          </a:p>
          <a:p>
            <a:pPr defTabSz="762000">
              <a:lnSpc>
                <a:spcPct val="91000"/>
              </a:lnSpc>
              <a:spcBef>
                <a:spcPct val="45000"/>
              </a:spcBef>
              <a:buClr>
                <a:schemeClr val="tx1"/>
              </a:buClr>
              <a:buFontTx/>
              <a:buAutoNum type="alphaLcPeriod"/>
              <a:defRPr/>
            </a:pPr>
            <a:endParaRPr lang="en-AU" sz="1600" b="1" dirty="0" smtClean="0">
              <a:latin typeface="Helvetica"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solidFill>
                  <a:schemeClr val="tx2">
                    <a:lumMod val="20000"/>
                    <a:lumOff val="80000"/>
                  </a:schemeClr>
                </a:solidFill>
                <a:latin typeface="Times" charset="0"/>
              </a:rPr>
              <a:t>	</a:t>
            </a:r>
            <a:r>
              <a:rPr lang="en-US" sz="4000" dirty="0" smtClean="0">
                <a:solidFill>
                  <a:schemeClr val="tx2">
                    <a:lumMod val="20000"/>
                    <a:lumOff val="80000"/>
                  </a:schemeClr>
                </a:solidFill>
                <a:latin typeface="Times" charset="0"/>
              </a:rPr>
              <a:t>Resilience Organisation/Event Issues</a:t>
            </a:r>
            <a:endParaRPr lang="en-GB" sz="5400" dirty="0">
              <a:solidFill>
                <a:schemeClr val="tx2">
                  <a:lumMod val="20000"/>
                  <a:lumOff val="80000"/>
                </a:schemeClr>
              </a:solidFill>
              <a:latin typeface="Times" charset="0"/>
            </a:endParaRPr>
          </a:p>
        </p:txBody>
      </p:sp>
      <p:sp>
        <p:nvSpPr>
          <p:cNvPr id="27650"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25603" name="TextBox 1"/>
          <p:cNvSpPr txBox="1">
            <a:spLocks noChangeArrowheads="1"/>
          </p:cNvSpPr>
          <p:nvPr/>
        </p:nvSpPr>
        <p:spPr bwMode="auto">
          <a:xfrm>
            <a:off x="273050" y="908050"/>
            <a:ext cx="89281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a:defRPr/>
            </a:pPr>
            <a:r>
              <a:rPr lang="en-US" dirty="0" smtClean="0">
                <a:solidFill>
                  <a:schemeClr val="tx2">
                    <a:lumMod val="20000"/>
                    <a:lumOff val="80000"/>
                  </a:schemeClr>
                </a:solidFill>
              </a:rPr>
              <a:t>Why stress predictability/foresee-ability?</a:t>
            </a:r>
          </a:p>
          <a:p>
            <a:pPr>
              <a:defRPr/>
            </a:pPr>
            <a:endParaRPr lang="en-US" dirty="0" smtClean="0">
              <a:solidFill>
                <a:schemeClr val="tx2">
                  <a:lumMod val="20000"/>
                  <a:lumOff val="80000"/>
                </a:schemeClr>
              </a:solidFill>
            </a:endParaRPr>
          </a:p>
          <a:p>
            <a:pPr>
              <a:defRPr/>
            </a:pPr>
            <a:r>
              <a:rPr lang="en-US" dirty="0" smtClean="0">
                <a:solidFill>
                  <a:schemeClr val="tx2">
                    <a:lumMod val="20000"/>
                    <a:lumOff val="80000"/>
                  </a:schemeClr>
                </a:solidFill>
              </a:rPr>
              <a:t>Knowing the types of likely events and their likelihood helps determine the kind of </a:t>
            </a:r>
            <a:r>
              <a:rPr lang="en-US" dirty="0" err="1" smtClean="0">
                <a:solidFill>
                  <a:schemeClr val="tx2">
                    <a:lumMod val="20000"/>
                    <a:lumOff val="80000"/>
                  </a:schemeClr>
                </a:solidFill>
              </a:rPr>
              <a:t>organisation</a:t>
            </a:r>
            <a:r>
              <a:rPr lang="en-US" dirty="0" smtClean="0">
                <a:solidFill>
                  <a:schemeClr val="tx2">
                    <a:lumMod val="20000"/>
                    <a:lumOff val="80000"/>
                  </a:schemeClr>
                </a:solidFill>
              </a:rPr>
              <a:t> </a:t>
            </a:r>
            <a:r>
              <a:rPr lang="en-US" dirty="0" smtClean="0">
                <a:solidFill>
                  <a:schemeClr val="tx2">
                    <a:lumMod val="20000"/>
                    <a:lumOff val="80000"/>
                  </a:schemeClr>
                </a:solidFill>
              </a:rPr>
              <a:t>we need to achieve resilience..</a:t>
            </a:r>
          </a:p>
          <a:p>
            <a:pPr>
              <a:defRPr/>
            </a:pPr>
            <a:endParaRPr lang="en-US" dirty="0" smtClean="0">
              <a:solidFill>
                <a:schemeClr val="tx2">
                  <a:lumMod val="20000"/>
                  <a:lumOff val="80000"/>
                </a:schemeClr>
              </a:solidFill>
            </a:endParaRPr>
          </a:p>
          <a:p>
            <a:pPr>
              <a:defRPr/>
            </a:pPr>
            <a:r>
              <a:rPr lang="en-US" dirty="0" smtClean="0">
                <a:solidFill>
                  <a:schemeClr val="tx2">
                    <a:lumMod val="20000"/>
                    <a:lumOff val="80000"/>
                  </a:schemeClr>
                </a:solidFill>
              </a:rPr>
              <a:t>It also assists economic decisions – how much are we prepared to pay for resilience, what is the ROI?</a:t>
            </a:r>
          </a:p>
          <a:p>
            <a:pPr>
              <a:defRPr/>
            </a:pPr>
            <a:endParaRPr lang="en-US" dirty="0" smtClean="0">
              <a:solidFill>
                <a:schemeClr val="tx2">
                  <a:lumMod val="20000"/>
                  <a:lumOff val="80000"/>
                </a:schemeClr>
              </a:solidFill>
            </a:endParaRPr>
          </a:p>
          <a:p>
            <a:pPr>
              <a:defRPr/>
            </a:pPr>
            <a:r>
              <a:rPr lang="en-US" dirty="0" smtClean="0">
                <a:solidFill>
                  <a:schemeClr val="tx2">
                    <a:lumMod val="20000"/>
                    <a:lumOff val="80000"/>
                  </a:schemeClr>
                </a:solidFill>
              </a:rPr>
              <a:t>Can we identify </a:t>
            </a:r>
            <a:r>
              <a:rPr lang="en-US" dirty="0" err="1" smtClean="0">
                <a:solidFill>
                  <a:schemeClr val="tx2">
                    <a:lumMod val="20000"/>
                    <a:lumOff val="80000"/>
                  </a:schemeClr>
                </a:solidFill>
              </a:rPr>
              <a:t>organisation</a:t>
            </a:r>
            <a:r>
              <a:rPr lang="en-US" dirty="0" smtClean="0">
                <a:solidFill>
                  <a:schemeClr val="tx2">
                    <a:lumMod val="20000"/>
                    <a:lumOff val="80000"/>
                  </a:schemeClr>
                </a:solidFill>
              </a:rPr>
              <a:t>/event space agnostic properties that contribute to organisational resilience irrespective of event?</a:t>
            </a:r>
          </a:p>
          <a:p>
            <a:pPr>
              <a:defRPr/>
            </a:pPr>
            <a:endParaRPr lang="en-US" dirty="0" smtClean="0">
              <a:solidFill>
                <a:schemeClr val="tx2">
                  <a:lumMod val="20000"/>
                  <a:lumOff val="80000"/>
                </a:schemeClr>
              </a:solidFill>
            </a:endParaRPr>
          </a:p>
          <a:p>
            <a:pPr>
              <a:defRPr/>
            </a:pPr>
            <a:r>
              <a:rPr lang="en-US" dirty="0" smtClean="0">
                <a:solidFill>
                  <a:schemeClr val="tx2">
                    <a:lumMod val="20000"/>
                    <a:lumOff val="80000"/>
                  </a:schemeClr>
                </a:solidFill>
              </a:rPr>
              <a:t>How does resilience relate to Business Process Engineering?</a:t>
            </a:r>
          </a:p>
          <a:p>
            <a:pPr>
              <a:defRPr/>
            </a:pPr>
            <a:endParaRPr lang="en-US" dirty="0" smtClean="0">
              <a:solidFill>
                <a:schemeClr val="tx2">
                  <a:lumMod val="20000"/>
                  <a:lumOff val="8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solidFill>
                  <a:schemeClr val="tx2">
                    <a:lumMod val="20000"/>
                    <a:lumOff val="80000"/>
                  </a:schemeClr>
                </a:solidFill>
                <a:latin typeface="Times" charset="0"/>
              </a:rPr>
              <a:t>Origins of Resilience as a Concept</a:t>
            </a:r>
            <a:endParaRPr lang="en-GB" sz="5400" dirty="0">
              <a:solidFill>
                <a:schemeClr val="tx2">
                  <a:lumMod val="20000"/>
                  <a:lumOff val="80000"/>
                </a:schemeClr>
              </a:solidFill>
              <a:latin typeface="Times" charset="0"/>
            </a:endParaRPr>
          </a:p>
        </p:txBody>
      </p:sp>
      <p:sp>
        <p:nvSpPr>
          <p:cNvPr id="28674"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28675" name="TextBox 1"/>
          <p:cNvSpPr txBox="1">
            <a:spLocks noChangeArrowheads="1"/>
          </p:cNvSpPr>
          <p:nvPr/>
        </p:nvSpPr>
        <p:spPr bwMode="auto">
          <a:xfrm>
            <a:off x="273050" y="908050"/>
            <a:ext cx="8928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a:p>
            <a:endParaRPr lang="en-US"/>
          </a:p>
        </p:txBody>
      </p:sp>
      <p:sp>
        <p:nvSpPr>
          <p:cNvPr id="28676"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1412875"/>
            <a:ext cx="9577388"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dirty="0">
                <a:solidFill>
                  <a:schemeClr val="tx2">
                    <a:lumMod val="20000"/>
                    <a:lumOff val="80000"/>
                  </a:schemeClr>
                </a:solidFill>
              </a:rPr>
              <a:t>Historically, the ideas of resilience have been elaborated in the following</a:t>
            </a:r>
            <a:r>
              <a:rPr lang="en-AU" baseline="30000" dirty="0">
                <a:solidFill>
                  <a:schemeClr val="tx2">
                    <a:lumMod val="20000"/>
                    <a:lumOff val="80000"/>
                  </a:schemeClr>
                </a:solidFill>
              </a:rPr>
              <a:t>1</a:t>
            </a:r>
            <a:r>
              <a:rPr lang="en-AU" dirty="0">
                <a:solidFill>
                  <a:schemeClr val="tx2">
                    <a:lumMod val="20000"/>
                    <a:lumOff val="80000"/>
                  </a:schemeClr>
                </a:solidFill>
              </a:rPr>
              <a:t>:</a:t>
            </a:r>
          </a:p>
          <a:p>
            <a:pPr>
              <a:defRPr/>
            </a:pPr>
            <a:endParaRPr lang="en-AU" dirty="0">
              <a:solidFill>
                <a:schemeClr val="tx2">
                  <a:lumMod val="20000"/>
                  <a:lumOff val="80000"/>
                </a:schemeClr>
              </a:solidFill>
            </a:endParaRPr>
          </a:p>
          <a:p>
            <a:pPr marL="285750" indent="-285750">
              <a:buFont typeface="Arial"/>
              <a:buChar char="•"/>
              <a:defRPr/>
            </a:pPr>
            <a:r>
              <a:rPr lang="en-AU" dirty="0">
                <a:solidFill>
                  <a:schemeClr val="tx2">
                    <a:lumMod val="20000"/>
                    <a:lumOff val="80000"/>
                  </a:schemeClr>
                </a:solidFill>
              </a:rPr>
              <a:t>Child psychology and psychiatry - living and developing successfully when facing adversity (Eagle et al., 1996); </a:t>
            </a:r>
          </a:p>
          <a:p>
            <a:pPr marL="285750" indent="-285750">
              <a:buFont typeface="Arial"/>
              <a:buChar char="•"/>
              <a:defRPr/>
            </a:pPr>
            <a:r>
              <a:rPr lang="en-AU" dirty="0">
                <a:solidFill>
                  <a:schemeClr val="tx2">
                    <a:lumMod val="20000"/>
                    <a:lumOff val="80000"/>
                  </a:schemeClr>
                </a:solidFill>
              </a:rPr>
              <a:t>Social psychology  - is about elasticity, spirit, resource and good mood ;</a:t>
            </a:r>
          </a:p>
          <a:p>
            <a:pPr marL="285750" indent="-285750">
              <a:buFont typeface="Arial"/>
              <a:buChar char="•"/>
              <a:defRPr/>
            </a:pPr>
            <a:r>
              <a:rPr lang="en-AU" dirty="0">
                <a:solidFill>
                  <a:schemeClr val="tx2">
                    <a:lumMod val="20000"/>
                    <a:lumOff val="80000"/>
                  </a:schemeClr>
                </a:solidFill>
              </a:rPr>
              <a:t>Ecology - moving from a stability domain to another one under the influence of disturbances (</a:t>
            </a:r>
            <a:r>
              <a:rPr lang="en-AU" dirty="0" err="1">
                <a:solidFill>
                  <a:schemeClr val="tx2">
                    <a:lumMod val="20000"/>
                    <a:lumOff val="80000"/>
                  </a:schemeClr>
                </a:solidFill>
              </a:rPr>
              <a:t>Holling</a:t>
            </a:r>
            <a:r>
              <a:rPr lang="en-AU" dirty="0">
                <a:solidFill>
                  <a:schemeClr val="tx2">
                    <a:lumMod val="20000"/>
                    <a:lumOff val="80000"/>
                  </a:schemeClr>
                </a:solidFill>
              </a:rPr>
              <a:t>, 1973); </a:t>
            </a:r>
          </a:p>
          <a:p>
            <a:pPr marL="285750" indent="-285750">
              <a:buFont typeface="Arial"/>
              <a:buChar char="•"/>
              <a:defRPr/>
            </a:pPr>
            <a:r>
              <a:rPr lang="en-AU" dirty="0">
                <a:solidFill>
                  <a:schemeClr val="tx2">
                    <a:lumMod val="20000"/>
                    <a:lumOff val="80000"/>
                  </a:schemeClr>
                </a:solidFill>
              </a:rPr>
              <a:t>Material science - is about robustness and elasticity (</a:t>
            </a:r>
            <a:r>
              <a:rPr lang="en-AU" dirty="0" err="1">
                <a:solidFill>
                  <a:schemeClr val="tx2">
                    <a:lumMod val="20000"/>
                    <a:lumOff val="80000"/>
                  </a:schemeClr>
                </a:solidFill>
              </a:rPr>
              <a:t>Holling</a:t>
            </a:r>
            <a:r>
              <a:rPr lang="en-AU" dirty="0">
                <a:solidFill>
                  <a:schemeClr val="tx2">
                    <a:lumMod val="20000"/>
                    <a:lumOff val="80000"/>
                  </a:schemeClr>
                </a:solidFill>
              </a:rPr>
              <a:t>, 1996);</a:t>
            </a:r>
          </a:p>
          <a:p>
            <a:pPr marL="285750" indent="-285750">
              <a:buFont typeface="Arial"/>
              <a:buChar char="•"/>
              <a:defRPr/>
            </a:pPr>
            <a:r>
              <a:rPr lang="en-AU" dirty="0">
                <a:solidFill>
                  <a:schemeClr val="tx2">
                    <a:lumMod val="20000"/>
                    <a:lumOff val="80000"/>
                  </a:schemeClr>
                </a:solidFill>
              </a:rPr>
              <a:t>Business - the capacity to reinvent a business model before the circumstances force change (Hamel and </a:t>
            </a:r>
            <a:r>
              <a:rPr lang="en-AU" dirty="0" err="1">
                <a:solidFill>
                  <a:schemeClr val="tx2">
                    <a:lumMod val="20000"/>
                    <a:lumOff val="80000"/>
                  </a:schemeClr>
                </a:solidFill>
              </a:rPr>
              <a:t>Välikangas</a:t>
            </a:r>
            <a:r>
              <a:rPr lang="en-AU" dirty="0">
                <a:solidFill>
                  <a:schemeClr val="tx2">
                    <a:lumMod val="20000"/>
                    <a:lumOff val="80000"/>
                  </a:schemeClr>
                </a:solidFill>
              </a:rPr>
              <a:t>, 2003); </a:t>
            </a:r>
          </a:p>
          <a:p>
            <a:pPr marL="285750" indent="-285750">
              <a:buFont typeface="Arial"/>
              <a:buChar char="•"/>
              <a:defRPr/>
            </a:pPr>
            <a:r>
              <a:rPr lang="en-AU" dirty="0">
                <a:solidFill>
                  <a:schemeClr val="tx2">
                    <a:lumMod val="20000"/>
                    <a:lumOff val="80000"/>
                  </a:schemeClr>
                </a:solidFill>
              </a:rPr>
              <a:t>Industrial safety - anticipating risk changes before damage occurrence (</a:t>
            </a:r>
            <a:r>
              <a:rPr lang="en-AU" dirty="0" err="1">
                <a:solidFill>
                  <a:schemeClr val="tx2">
                    <a:lumMod val="20000"/>
                    <a:lumOff val="80000"/>
                  </a:schemeClr>
                </a:solidFill>
              </a:rPr>
              <a:t>Hollnagel</a:t>
            </a:r>
            <a:r>
              <a:rPr lang="en-AU" dirty="0">
                <a:solidFill>
                  <a:schemeClr val="tx2">
                    <a:lumMod val="20000"/>
                    <a:lumOff val="80000"/>
                  </a:schemeClr>
                </a:solidFill>
              </a:rPr>
              <a:t> et al., 2006).</a:t>
            </a:r>
          </a:p>
          <a:p>
            <a:pPr marL="285750" indent="-285750">
              <a:buFont typeface="Arial"/>
              <a:buChar char="•"/>
              <a:defRPr/>
            </a:pPr>
            <a:endParaRPr lang="en-AU" sz="2000" dirty="0">
              <a:solidFill>
                <a:schemeClr val="tx2">
                  <a:lumMod val="20000"/>
                  <a:lumOff val="80000"/>
                </a:schemeClr>
              </a:solidFill>
            </a:endParaRPr>
          </a:p>
        </p:txBody>
      </p:sp>
      <p:sp>
        <p:nvSpPr>
          <p:cNvPr id="2" name="TextBox 1"/>
          <p:cNvSpPr txBox="1"/>
          <p:nvPr/>
        </p:nvSpPr>
        <p:spPr>
          <a:xfrm>
            <a:off x="849313" y="6381750"/>
            <a:ext cx="1427162" cy="338138"/>
          </a:xfrm>
          <a:prstGeom prst="rect">
            <a:avLst/>
          </a:prstGeom>
          <a:noFill/>
        </p:spPr>
        <p:txBody>
          <a:bodyPr wrap="none">
            <a:spAutoFit/>
          </a:bodyPr>
          <a:lstStyle/>
          <a:p>
            <a:pPr>
              <a:defRPr/>
            </a:pPr>
            <a:r>
              <a:rPr lang="en-US" sz="1600" baseline="30000" dirty="0">
                <a:solidFill>
                  <a:schemeClr val="tx2">
                    <a:lumMod val="20000"/>
                    <a:lumOff val="80000"/>
                  </a:schemeClr>
                </a:solidFill>
              </a:rPr>
              <a:t>1</a:t>
            </a:r>
            <a:r>
              <a:rPr lang="en-US" sz="1600" dirty="0">
                <a:solidFill>
                  <a:schemeClr val="tx2">
                    <a:lumMod val="20000"/>
                    <a:lumOff val="80000"/>
                  </a:schemeClr>
                </a:solidFill>
              </a:rPr>
              <a:t>Ismail (2012</a:t>
            </a:r>
            <a:r>
              <a:rPr lang="en-US" sz="1600" dirty="0"/>
              <a: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solidFill>
                  <a:schemeClr val="tx2">
                    <a:lumMod val="20000"/>
                    <a:lumOff val="80000"/>
                  </a:schemeClr>
                </a:solidFill>
                <a:latin typeface="Times" charset="0"/>
              </a:rPr>
              <a:t>Origins of Resilience as a Concept</a:t>
            </a:r>
            <a:endParaRPr lang="en-GB" sz="5400" dirty="0">
              <a:solidFill>
                <a:schemeClr val="tx2">
                  <a:lumMod val="20000"/>
                  <a:lumOff val="80000"/>
                </a:schemeClr>
              </a:solidFill>
              <a:latin typeface="Times" charset="0"/>
            </a:endParaRPr>
          </a:p>
        </p:txBody>
      </p:sp>
      <p:sp>
        <p:nvSpPr>
          <p:cNvPr id="29698"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29699" name="TextBox 1"/>
          <p:cNvSpPr txBox="1">
            <a:spLocks noChangeArrowheads="1"/>
          </p:cNvSpPr>
          <p:nvPr/>
        </p:nvSpPr>
        <p:spPr bwMode="auto">
          <a:xfrm>
            <a:off x="273050" y="692150"/>
            <a:ext cx="8928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a:p>
            <a:endParaRPr lang="en-US"/>
          </a:p>
        </p:txBody>
      </p:sp>
      <p:sp>
        <p:nvSpPr>
          <p:cNvPr id="29700"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1052513"/>
            <a:ext cx="9577388" cy="55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dirty="0">
                <a:solidFill>
                  <a:schemeClr val="tx2">
                    <a:lumMod val="20000"/>
                    <a:lumOff val="80000"/>
                  </a:schemeClr>
                </a:solidFill>
              </a:rPr>
              <a:t>Three </a:t>
            </a:r>
            <a:r>
              <a:rPr lang="en-AU" dirty="0"/>
              <a:t>(3) dimensions of resilience in the aftermath to disaster events have been suggested</a:t>
            </a:r>
            <a:r>
              <a:rPr lang="en-AU" baseline="30000" dirty="0"/>
              <a:t>2</a:t>
            </a:r>
            <a:r>
              <a:rPr lang="en-AU" dirty="0"/>
              <a:t>.. </a:t>
            </a:r>
          </a:p>
          <a:p>
            <a:pPr>
              <a:defRPr/>
            </a:pPr>
            <a:endParaRPr lang="en-AU" dirty="0">
              <a:solidFill>
                <a:schemeClr val="tx2">
                  <a:lumMod val="20000"/>
                  <a:lumOff val="80000"/>
                </a:schemeClr>
              </a:solidFill>
            </a:endParaRPr>
          </a:p>
          <a:p>
            <a:pPr>
              <a:defRPr/>
            </a:pPr>
            <a:r>
              <a:rPr lang="en-AU" dirty="0"/>
              <a:t>-</a:t>
            </a:r>
            <a:r>
              <a:rPr lang="en-AU" u="sng" dirty="0"/>
              <a:t>Physical resilience </a:t>
            </a:r>
            <a:r>
              <a:rPr lang="en-AU" dirty="0"/>
              <a:t>- the ability of the people or organisations to build its physical structure including the approach, people and the politics involved in rebuilding process.</a:t>
            </a:r>
          </a:p>
          <a:p>
            <a:pPr>
              <a:defRPr/>
            </a:pPr>
            <a:endParaRPr lang="en-AU" dirty="0"/>
          </a:p>
          <a:p>
            <a:pPr>
              <a:defRPr/>
            </a:pPr>
            <a:r>
              <a:rPr lang="en-AU" dirty="0"/>
              <a:t>-</a:t>
            </a:r>
            <a:r>
              <a:rPr lang="en-AU" u="sng" dirty="0"/>
              <a:t>Emotional resilience </a:t>
            </a:r>
            <a:r>
              <a:rPr lang="en-AU" dirty="0"/>
              <a:t>- the ability of individual, families and communities to cope and heal from trauma including the public and private efforts to grieve, commemorate and memorialize the event.</a:t>
            </a:r>
          </a:p>
          <a:p>
            <a:pPr>
              <a:defRPr/>
            </a:pPr>
            <a:endParaRPr lang="en-AU" dirty="0"/>
          </a:p>
          <a:p>
            <a:pPr>
              <a:defRPr/>
            </a:pPr>
            <a:r>
              <a:rPr lang="en-AU" dirty="0"/>
              <a:t>-</a:t>
            </a:r>
            <a:r>
              <a:rPr lang="en-AU" u="sng" dirty="0"/>
              <a:t>Cultural resilience </a:t>
            </a:r>
            <a:r>
              <a:rPr lang="en-AU" dirty="0"/>
              <a:t>- the perseverance of cultural practices and norms through the events of great cultural trauma include the ability of customs, traditions, languages, or religions to survive and evolve.</a:t>
            </a:r>
          </a:p>
          <a:p>
            <a:pPr marL="285750" indent="-285750">
              <a:buFont typeface="Arial"/>
              <a:buChar char="•"/>
              <a:defRPr/>
            </a:pPr>
            <a:endParaRPr lang="en-AU" sz="2000" dirty="0">
              <a:solidFill>
                <a:schemeClr val="tx2">
                  <a:lumMod val="20000"/>
                  <a:lumOff val="80000"/>
                </a:schemeClr>
              </a:solidFill>
            </a:endParaRPr>
          </a:p>
        </p:txBody>
      </p:sp>
      <p:sp>
        <p:nvSpPr>
          <p:cNvPr id="29702" name="TextBox 1"/>
          <p:cNvSpPr txBox="1">
            <a:spLocks noChangeArrowheads="1"/>
          </p:cNvSpPr>
          <p:nvPr/>
        </p:nvSpPr>
        <p:spPr bwMode="auto">
          <a:xfrm>
            <a:off x="1208088" y="6257925"/>
            <a:ext cx="312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600" baseline="30000" dirty="0"/>
              <a:t>1</a:t>
            </a:r>
            <a:r>
              <a:rPr lang="en-US" sz="1600" dirty="0"/>
              <a:t>Ismail (2012) </a:t>
            </a:r>
          </a:p>
          <a:p>
            <a:r>
              <a:rPr lang="en-AU" sz="1600" baseline="30000" dirty="0"/>
              <a:t>2</a:t>
            </a:r>
            <a:r>
              <a:rPr lang="en-AU" sz="1600" dirty="0"/>
              <a:t>(</a:t>
            </a:r>
            <a:r>
              <a:rPr lang="en-AU" sz="1600" dirty="0" err="1"/>
              <a:t>Kirschbaum</a:t>
            </a:r>
            <a:r>
              <a:rPr lang="en-AU" sz="1600" dirty="0"/>
              <a:t> and </a:t>
            </a:r>
            <a:r>
              <a:rPr lang="en-AU" sz="1600" dirty="0" err="1"/>
              <a:t>Sideroff</a:t>
            </a:r>
            <a:r>
              <a:rPr lang="en-AU" sz="1600" dirty="0"/>
              <a:t>, 2005b) </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solidFill>
                  <a:schemeClr val="tx2">
                    <a:lumMod val="20000"/>
                    <a:lumOff val="80000"/>
                  </a:schemeClr>
                </a:solidFill>
                <a:latin typeface="Times" charset="0"/>
              </a:rPr>
              <a:t>Origins of Resilience as a Concept</a:t>
            </a:r>
            <a:endParaRPr lang="en-GB" sz="5400" dirty="0">
              <a:solidFill>
                <a:schemeClr val="tx2">
                  <a:lumMod val="20000"/>
                  <a:lumOff val="80000"/>
                </a:schemeClr>
              </a:solidFill>
              <a:latin typeface="Times" charset="0"/>
            </a:endParaRPr>
          </a:p>
        </p:txBody>
      </p:sp>
      <p:sp>
        <p:nvSpPr>
          <p:cNvPr id="30722"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30723" name="TextBox 1"/>
          <p:cNvSpPr txBox="1">
            <a:spLocks noChangeArrowheads="1"/>
          </p:cNvSpPr>
          <p:nvPr/>
        </p:nvSpPr>
        <p:spPr bwMode="auto">
          <a:xfrm>
            <a:off x="273050" y="692150"/>
            <a:ext cx="8928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a:p>
            <a:endParaRPr lang="en-US"/>
          </a:p>
        </p:txBody>
      </p:sp>
      <p:sp>
        <p:nvSpPr>
          <p:cNvPr id="30724"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1052513"/>
            <a:ext cx="9577388" cy="520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dirty="0">
                <a:solidFill>
                  <a:schemeClr val="tx2">
                    <a:lumMod val="20000"/>
                    <a:lumOff val="80000"/>
                  </a:schemeClr>
                </a:solidFill>
              </a:rPr>
              <a:t>Brenner(2005) combined ideas from </a:t>
            </a:r>
            <a:r>
              <a:rPr lang="en-AU" dirty="0" err="1">
                <a:solidFill>
                  <a:schemeClr val="tx2">
                    <a:lumMod val="20000"/>
                    <a:lumOff val="80000"/>
                  </a:schemeClr>
                </a:solidFill>
              </a:rPr>
              <a:t>Holling</a:t>
            </a:r>
            <a:r>
              <a:rPr lang="en-AU" dirty="0">
                <a:solidFill>
                  <a:schemeClr val="tx2">
                    <a:lumMod val="20000"/>
                    <a:lumOff val="80000"/>
                  </a:schemeClr>
                </a:solidFill>
              </a:rPr>
              <a:t>(1973) and </a:t>
            </a:r>
            <a:r>
              <a:rPr lang="en-AU" dirty="0" err="1">
                <a:solidFill>
                  <a:schemeClr val="tx2">
                    <a:lumMod val="20000"/>
                    <a:lumOff val="80000"/>
                  </a:schemeClr>
                </a:solidFill>
              </a:rPr>
              <a:t>Adger</a:t>
            </a:r>
            <a:r>
              <a:rPr lang="en-AU" dirty="0">
                <a:solidFill>
                  <a:schemeClr val="tx2">
                    <a:lumMod val="20000"/>
                    <a:lumOff val="80000"/>
                  </a:schemeClr>
                </a:solidFill>
              </a:rPr>
              <a:t> (2000) and concluded that the resilience of ecologies and integrated systems of people and the environment was related to..</a:t>
            </a:r>
            <a:endParaRPr lang="en-AU" dirty="0"/>
          </a:p>
          <a:p>
            <a:pPr>
              <a:defRPr/>
            </a:pPr>
            <a:endParaRPr lang="en-AU" dirty="0">
              <a:solidFill>
                <a:schemeClr val="tx2">
                  <a:lumMod val="20000"/>
                  <a:lumOff val="80000"/>
                </a:schemeClr>
              </a:solidFill>
            </a:endParaRPr>
          </a:p>
          <a:p>
            <a:pPr marL="342900" indent="-342900">
              <a:buFontTx/>
              <a:buChar char="-"/>
              <a:defRPr/>
            </a:pPr>
            <a:r>
              <a:rPr lang="en-AU" dirty="0"/>
              <a:t>The amount of change the system can support, undergo and still retain the same controls on function and structure before it moves from its stable domain;</a:t>
            </a:r>
          </a:p>
          <a:p>
            <a:pPr marL="342900" indent="-342900">
              <a:buFontTx/>
              <a:buChar char="-"/>
              <a:defRPr/>
            </a:pPr>
            <a:endParaRPr lang="en-AU" dirty="0"/>
          </a:p>
          <a:p>
            <a:pPr marL="342900" indent="-342900">
              <a:buFontTx/>
              <a:buChar char="-"/>
              <a:defRPr/>
            </a:pPr>
            <a:r>
              <a:rPr lang="en-AU" dirty="0"/>
              <a:t>The degree of the system’s components - based on its structure and process to which the system is capable of self-organisation;</a:t>
            </a:r>
          </a:p>
          <a:p>
            <a:pPr marL="342900" indent="-342900">
              <a:buFontTx/>
              <a:buChar char="-"/>
              <a:defRPr/>
            </a:pPr>
            <a:endParaRPr lang="en-AU" dirty="0"/>
          </a:p>
          <a:p>
            <a:pPr marL="342900" indent="-342900">
              <a:buFontTx/>
              <a:buChar char="-"/>
              <a:defRPr/>
            </a:pPr>
            <a:r>
              <a:rPr lang="en-AU" dirty="0"/>
              <a:t>The ability to build and increase the capacity for learning and adaptation to new conditions (and survive).</a:t>
            </a:r>
          </a:p>
          <a:p>
            <a:pPr marL="285750" indent="-285750">
              <a:buFont typeface="Arial"/>
              <a:buChar char="•"/>
              <a:defRPr/>
            </a:pPr>
            <a:endParaRPr lang="en-AU" sz="2000" dirty="0">
              <a:solidFill>
                <a:schemeClr val="tx2">
                  <a:lumMod val="20000"/>
                  <a:lumOff val="80000"/>
                </a:schemeClr>
              </a:solidFill>
            </a:endParaRPr>
          </a:p>
        </p:txBody>
      </p:sp>
      <p:sp>
        <p:nvSpPr>
          <p:cNvPr id="30726" name="TextBox 1"/>
          <p:cNvSpPr txBox="1">
            <a:spLocks noChangeArrowheads="1"/>
          </p:cNvSpPr>
          <p:nvPr/>
        </p:nvSpPr>
        <p:spPr bwMode="auto">
          <a:xfrm>
            <a:off x="1208088" y="6257925"/>
            <a:ext cx="142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600" baseline="30000"/>
              <a:t>1</a:t>
            </a:r>
            <a:r>
              <a:rPr lang="en-US" sz="1600"/>
              <a:t>Ismail (2012) </a:t>
            </a:r>
          </a:p>
          <a:p>
            <a:r>
              <a:rPr lang="en-AU" sz="1600"/>
              <a:t> </a:t>
            </a:r>
            <a:endParaRPr lang="en-US" sz="160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a:solidFill>
                  <a:schemeClr val="tx1"/>
                </a:solidFill>
                <a:latin typeface="Times" charset="0"/>
              </a:rPr>
              <a:t> </a:t>
            </a:r>
            <a:r>
              <a:rPr lang="en-US" sz="4000" dirty="0" smtClean="0">
                <a:solidFill>
                  <a:schemeClr val="tx1"/>
                </a:solidFill>
                <a:latin typeface="Times" charset="0"/>
              </a:rPr>
              <a:t>Organisational Resilience</a:t>
            </a:r>
            <a:endParaRPr lang="en-GB" sz="5400" dirty="0">
              <a:solidFill>
                <a:schemeClr val="tx1"/>
              </a:solidFill>
              <a:latin typeface="Times" charset="0"/>
            </a:endParaRPr>
          </a:p>
        </p:txBody>
      </p:sp>
      <p:sp>
        <p:nvSpPr>
          <p:cNvPr id="31746"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31747" name="TextBox 1"/>
          <p:cNvSpPr txBox="1">
            <a:spLocks noChangeArrowheads="1"/>
          </p:cNvSpPr>
          <p:nvPr/>
        </p:nvSpPr>
        <p:spPr bwMode="auto">
          <a:xfrm>
            <a:off x="273050" y="908050"/>
            <a:ext cx="89281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a:t>As is clear, there are many different definitions and views</a:t>
            </a:r>
            <a:r>
              <a:rPr lang="en-US" baseline="30000"/>
              <a:t>1</a:t>
            </a:r>
            <a:r>
              <a:rPr lang="en-US"/>
              <a:t> ..</a:t>
            </a:r>
          </a:p>
          <a:p>
            <a:endParaRPr lang="en-US"/>
          </a:p>
          <a:p>
            <a:endParaRPr lang="en-US"/>
          </a:p>
          <a:p>
            <a:endParaRPr lang="en-US"/>
          </a:p>
        </p:txBody>
      </p:sp>
      <p:sp>
        <p:nvSpPr>
          <p:cNvPr id="31748"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1773238"/>
            <a:ext cx="9577388"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dirty="0"/>
              <a:t>Standard for Organisational Resilience (ASIS SPC.1-2009) provided by the American National Standards Institute gives the definition of  resilience to be:-</a:t>
            </a:r>
          </a:p>
          <a:p>
            <a:pPr>
              <a:defRPr/>
            </a:pPr>
            <a:endParaRPr lang="en-AU" dirty="0"/>
          </a:p>
          <a:p>
            <a:pPr>
              <a:defRPr/>
            </a:pPr>
            <a:r>
              <a:rPr lang="en-AU" dirty="0"/>
              <a:t> “the capability of a system to maintain its functions and structure in the face of internal and external change and to degrade gracefully when it must”, which implies “the ability of an organisation to resist being affected by an event or the ability to return to an acceptable level of performance in an acceptable period of time after being affected by an event.” (ASIS, 2009) </a:t>
            </a:r>
            <a:endParaRPr lang="en-AU" dirty="0">
              <a:solidFill>
                <a:schemeClr val="tx2">
                  <a:lumMod val="20000"/>
                  <a:lumOff val="80000"/>
                </a:schemeClr>
              </a:solidFill>
            </a:endParaRPr>
          </a:p>
          <a:p>
            <a:pPr>
              <a:defRPr/>
            </a:pPr>
            <a:endParaRPr lang="en-AU" dirty="0">
              <a:solidFill>
                <a:schemeClr val="tx2">
                  <a:lumMod val="20000"/>
                  <a:lumOff val="80000"/>
                </a:schemeClr>
              </a:solidFill>
            </a:endParaRPr>
          </a:p>
        </p:txBody>
      </p:sp>
      <p:sp>
        <p:nvSpPr>
          <p:cNvPr id="31750" name="TextBox 2"/>
          <p:cNvSpPr txBox="1">
            <a:spLocks noChangeArrowheads="1"/>
          </p:cNvSpPr>
          <p:nvPr/>
        </p:nvSpPr>
        <p:spPr bwMode="auto">
          <a:xfrm>
            <a:off x="-6152" y="5157192"/>
            <a:ext cx="96329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dirty="0"/>
              <a:t>None of the existing definitions in our view provided a complete picture, so we developed our own…  </a:t>
            </a:r>
          </a:p>
        </p:txBody>
      </p:sp>
      <p:sp>
        <p:nvSpPr>
          <p:cNvPr id="31751" name="TextBox 1"/>
          <p:cNvSpPr txBox="1">
            <a:spLocks noChangeArrowheads="1"/>
          </p:cNvSpPr>
          <p:nvPr/>
        </p:nvSpPr>
        <p:spPr bwMode="auto">
          <a:xfrm>
            <a:off x="1208088" y="6257925"/>
            <a:ext cx="1427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600" baseline="30000"/>
              <a:t>1</a:t>
            </a:r>
            <a:r>
              <a:rPr lang="en-US" sz="1600"/>
              <a:t>Ismail (2012) </a:t>
            </a:r>
          </a:p>
          <a:p>
            <a:r>
              <a:rPr lang="en-AU" sz="1600"/>
              <a:t> </a:t>
            </a:r>
            <a:endParaRPr lang="en-US" sz="160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a:solidFill>
                  <a:schemeClr val="tx1"/>
                </a:solidFill>
                <a:latin typeface="Times" charset="0"/>
              </a:rPr>
              <a:t> Organisational Resilience</a:t>
            </a:r>
            <a:endParaRPr lang="en-GB" sz="5400" dirty="0">
              <a:solidFill>
                <a:schemeClr val="tx1"/>
              </a:solidFill>
              <a:latin typeface="Times" charset="0"/>
            </a:endParaRPr>
          </a:p>
        </p:txBody>
      </p:sp>
      <p:sp>
        <p:nvSpPr>
          <p:cNvPr id="32770" name="Rectangle 3"/>
          <p:cNvSpPr txBox="1">
            <a:spLocks noChangeArrowheads="1"/>
          </p:cNvSpPr>
          <p:nvPr/>
        </p:nvSpPr>
        <p:spPr bwMode="auto">
          <a:xfrm>
            <a:off x="0" y="1052513"/>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32771"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3175" y="765175"/>
            <a:ext cx="9577388"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sz="2000" dirty="0"/>
              <a:t>(Walker et al., 2004) defined resilience as the capacity of a system to absorb disturbance and reorganize while undergoing change so as to still retain essentially the same function, structure, identity, and feedbacks. They suggested resilience to have four components:-</a:t>
            </a:r>
          </a:p>
          <a:p>
            <a:pPr>
              <a:defRPr/>
            </a:pPr>
            <a:r>
              <a:rPr lang="en-AU" sz="2000" dirty="0"/>
              <a:t>- Latitude: the maximum amount a system can be changed before losing its ability to recover (before crossing a threshold which, if breached, makes recovery difficult or impossible). </a:t>
            </a:r>
          </a:p>
          <a:p>
            <a:pPr marL="342900" indent="-342900">
              <a:buFontTx/>
              <a:buChar char="-"/>
              <a:defRPr/>
            </a:pPr>
            <a:r>
              <a:rPr lang="en-AU" sz="2000" dirty="0"/>
              <a:t>Resistance: the ease or difficulty of changing the system; how “resistant” it is being changed. </a:t>
            </a:r>
          </a:p>
          <a:p>
            <a:pPr marL="342900" indent="-342900">
              <a:buFontTx/>
              <a:buChar char="-"/>
              <a:defRPr/>
            </a:pPr>
            <a:endParaRPr lang="en-AU" sz="2000" dirty="0"/>
          </a:p>
          <a:p>
            <a:pPr marL="342900" indent="-342900">
              <a:buFontTx/>
              <a:buChar char="-"/>
              <a:defRPr/>
            </a:pPr>
            <a:r>
              <a:rPr lang="en-AU" sz="2000" dirty="0"/>
              <a:t>Precariousness: how close the current state of the system is a limit or “threshold.” </a:t>
            </a:r>
          </a:p>
          <a:p>
            <a:pPr marL="342900" indent="-342900">
              <a:buFontTx/>
              <a:buChar char="-"/>
              <a:defRPr/>
            </a:pPr>
            <a:endParaRPr lang="en-AU" sz="2000" dirty="0"/>
          </a:p>
          <a:p>
            <a:pPr marL="342900" indent="-342900">
              <a:buFontTx/>
              <a:buChar char="-"/>
              <a:defRPr/>
            </a:pPr>
            <a:r>
              <a:rPr lang="en-AU" sz="2000" dirty="0" err="1"/>
              <a:t>Panarchy</a:t>
            </a:r>
            <a:r>
              <a:rPr lang="en-AU" sz="2000" dirty="0"/>
              <a:t>: because of cross-scale interactions, the resilience of a system at a particular focal scale will depend on the influences from states and dynamics at scales above and below</a:t>
            </a:r>
            <a:r>
              <a:rPr lang="en-AU" sz="2000" baseline="30000" dirty="0"/>
              <a:t>1</a:t>
            </a:r>
            <a:r>
              <a:rPr lang="en-AU" sz="2000" dirty="0"/>
              <a:t>.</a:t>
            </a:r>
          </a:p>
          <a:p>
            <a:pPr marL="342900" indent="-342900">
              <a:buFontTx/>
              <a:buChar char="-"/>
              <a:defRPr/>
            </a:pPr>
            <a:endParaRPr lang="en-AU" sz="2000" dirty="0"/>
          </a:p>
          <a:p>
            <a:pPr>
              <a:defRPr/>
            </a:pPr>
            <a:r>
              <a:rPr lang="en-US" sz="2000" dirty="0"/>
              <a:t> These seem to us to be measures…</a:t>
            </a:r>
            <a:endParaRPr lang="en-AU" sz="2000" dirty="0">
              <a:solidFill>
                <a:schemeClr val="tx2">
                  <a:lumMod val="20000"/>
                  <a:lumOff val="80000"/>
                </a:schemeClr>
              </a:solidFill>
            </a:endParaRPr>
          </a:p>
        </p:txBody>
      </p:sp>
      <p:sp>
        <p:nvSpPr>
          <p:cNvPr id="32773" name="TextBox 1"/>
          <p:cNvSpPr txBox="1">
            <a:spLocks noChangeArrowheads="1"/>
          </p:cNvSpPr>
          <p:nvPr/>
        </p:nvSpPr>
        <p:spPr bwMode="auto">
          <a:xfrm>
            <a:off x="200472" y="6165304"/>
            <a:ext cx="1427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600" baseline="30000" dirty="0"/>
              <a:t>1</a:t>
            </a:r>
            <a:r>
              <a:rPr lang="en-US" sz="1600" dirty="0"/>
              <a:t>Ismail (2012) </a:t>
            </a:r>
          </a:p>
          <a:p>
            <a:r>
              <a:rPr lang="en-AU" sz="1600" dirty="0"/>
              <a:t> </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solidFill>
                  <a:schemeClr val="tx2">
                    <a:lumMod val="20000"/>
                    <a:lumOff val="80000"/>
                  </a:schemeClr>
                </a:solidFill>
                <a:latin typeface="Times" charset="0"/>
              </a:rPr>
              <a:t>Resilience Organisation/Event Issues</a:t>
            </a:r>
            <a:endParaRPr lang="en-GB" sz="5400" dirty="0">
              <a:solidFill>
                <a:schemeClr val="tx2">
                  <a:lumMod val="20000"/>
                  <a:lumOff val="80000"/>
                </a:schemeClr>
              </a:solidFill>
              <a:latin typeface="Times" charset="0"/>
            </a:endParaRPr>
          </a:p>
        </p:txBody>
      </p:sp>
      <p:sp>
        <p:nvSpPr>
          <p:cNvPr id="33794"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26627" name="TextBox 1"/>
          <p:cNvSpPr txBox="1">
            <a:spLocks noChangeArrowheads="1"/>
          </p:cNvSpPr>
          <p:nvPr/>
        </p:nvSpPr>
        <p:spPr bwMode="auto">
          <a:xfrm>
            <a:off x="273050" y="908050"/>
            <a:ext cx="8928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pPr>
              <a:defRPr/>
            </a:pPr>
            <a:r>
              <a:rPr lang="en-US" dirty="0" smtClean="0">
                <a:solidFill>
                  <a:schemeClr val="tx2">
                    <a:lumMod val="20000"/>
                    <a:lumOff val="80000"/>
                  </a:schemeClr>
                </a:solidFill>
              </a:rPr>
              <a:t>A Definition of Resilience… From Ismail Draft PhD Thesis 2012</a:t>
            </a:r>
          </a:p>
          <a:p>
            <a:pPr>
              <a:defRPr/>
            </a:pPr>
            <a:endParaRPr lang="en-US" dirty="0" smtClean="0"/>
          </a:p>
          <a:p>
            <a:pPr>
              <a:defRPr/>
            </a:pPr>
            <a:endParaRPr lang="en-US" dirty="0" smtClean="0"/>
          </a:p>
        </p:txBody>
      </p:sp>
      <p:sp>
        <p:nvSpPr>
          <p:cNvPr id="33796"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1412875"/>
            <a:ext cx="9577388"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sz="1800" dirty="0">
                <a:solidFill>
                  <a:schemeClr val="tx2">
                    <a:lumMod val="20000"/>
                    <a:lumOff val="80000"/>
                  </a:schemeClr>
                </a:solidFill>
              </a:rPr>
              <a:t>* We can consider an organisation as a system capable of being in a set of states . A subset of these states represents normal or routine operation; that is the organisation is operating within agreed parameters and is achieving objectives acceptable to key stakeholders (in reality, routine operation may be different from the original design intention ).</a:t>
            </a:r>
          </a:p>
          <a:p>
            <a:pPr>
              <a:defRPr/>
            </a:pPr>
            <a:r>
              <a:rPr lang="en-AU" sz="1800" dirty="0">
                <a:solidFill>
                  <a:schemeClr val="tx2">
                    <a:lumMod val="20000"/>
                    <a:lumOff val="80000"/>
                  </a:schemeClr>
                </a:solidFill>
              </a:rPr>
              <a:t>* An organisation may move from the routine set of states to an abnormal or non-routine set of states as a result of the impacts of internal and/or external events. </a:t>
            </a:r>
          </a:p>
          <a:p>
            <a:pPr>
              <a:defRPr/>
            </a:pPr>
            <a:r>
              <a:rPr lang="en-AU" sz="1800" dirty="0">
                <a:solidFill>
                  <a:schemeClr val="tx2">
                    <a:lumMod val="20000"/>
                    <a:lumOff val="80000"/>
                  </a:schemeClr>
                </a:solidFill>
              </a:rPr>
              <a:t>The resultant outcomes may no longer be acceptable to stakeholders and the organisation can be said to have failed, totally or partially, and to have not exhibited resilience. </a:t>
            </a:r>
          </a:p>
          <a:p>
            <a:pPr>
              <a:defRPr/>
            </a:pPr>
            <a:r>
              <a:rPr lang="en-AU" sz="1800" dirty="0">
                <a:solidFill>
                  <a:schemeClr val="tx2">
                    <a:lumMod val="20000"/>
                    <a:lumOff val="80000"/>
                  </a:schemeClr>
                </a:solidFill>
              </a:rPr>
              <a:t>* Conversely, if the outcomes from this non-routine state are acceptable, then the organisation has demonstrated resilience to these disruptive events.</a:t>
            </a:r>
          </a:p>
          <a:p>
            <a:pPr>
              <a:defRPr/>
            </a:pPr>
            <a:r>
              <a:rPr lang="en-AU" sz="1800" b="1" dirty="0">
                <a:solidFill>
                  <a:schemeClr val="tx2">
                    <a:lumMod val="20000"/>
                    <a:lumOff val="80000"/>
                  </a:schemeClr>
                </a:solidFill>
              </a:rPr>
              <a:t>* Resilience, in our view, is exhibited by an organisation which, in the lead up to or after some disruptive event, reaches some stable point of functionality that allows some or all of an organisation's objectives to be met to some degree.</a:t>
            </a:r>
            <a:r>
              <a:rPr lang="en-AU" sz="1800" dirty="0">
                <a:solidFill>
                  <a:schemeClr val="tx2">
                    <a:lumMod val="20000"/>
                    <a:lumOff val="80000"/>
                  </a:schemeClr>
                </a:solidFill>
              </a:rPr>
              <a:t> </a:t>
            </a:r>
          </a:p>
          <a:p>
            <a:pPr>
              <a:defRPr/>
            </a:pPr>
            <a:r>
              <a:rPr lang="en-AU" sz="1800" dirty="0">
                <a:solidFill>
                  <a:schemeClr val="tx2">
                    <a:lumMod val="20000"/>
                    <a:lumOff val="80000"/>
                  </a:schemeClr>
                </a:solidFill>
              </a:rPr>
              <a:t>* This may be a result pre-planned, predictable, stable, variation within understood, measured, controlled, planned and acceptable boundaries.</a:t>
            </a:r>
          </a:p>
          <a:p>
            <a:pPr>
              <a:defRPr/>
            </a:pPr>
            <a:r>
              <a:rPr lang="en-AU" sz="1800" dirty="0">
                <a:solidFill>
                  <a:schemeClr val="tx2">
                    <a:lumMod val="20000"/>
                    <a:lumOff val="80000"/>
                  </a:schemeClr>
                </a:solidFill>
              </a:rPr>
              <a:t>This is not a one directional movement. There can be movement up and down the sequence of states. Furthermore some transitional states may last only moments, or may jump straight to a different, stable but abnormal state. (Gibson, Reed and Ismail 2012)</a:t>
            </a:r>
            <a:endParaRPr lang="en-AU" dirty="0">
              <a:solidFill>
                <a:schemeClr val="tx2">
                  <a:lumMod val="20000"/>
                  <a:lumOff val="80000"/>
                </a:schemeClr>
              </a:solidFill>
            </a:endParaRPr>
          </a:p>
          <a:p>
            <a:pPr>
              <a:defRPr/>
            </a:pPr>
            <a:r>
              <a:rPr lang="en-AU" dirty="0">
                <a:solidFill>
                  <a:schemeClr val="tx2">
                    <a:lumMod val="20000"/>
                    <a:lumOff val="80000"/>
                  </a:schemeClr>
                </a:solidFill>
              </a:rPr>
              <a:t> </a:t>
            </a:r>
          </a:p>
          <a:p>
            <a:pPr>
              <a:defRPr/>
            </a:pPr>
            <a:r>
              <a:rPr lang="en-AU" dirty="0">
                <a:solidFill>
                  <a:schemeClr val="tx2">
                    <a:lumMod val="20000"/>
                    <a:lumOff val="80000"/>
                  </a:schemeClr>
                </a:solidFill>
              </a:rPr>
              <a:t>.</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Resilience and BPE… Change Management</a:t>
            </a:r>
            <a:endParaRPr lang="en-GB" sz="5400" dirty="0">
              <a:solidFill>
                <a:schemeClr val="tx2">
                  <a:lumMod val="20000"/>
                  <a:lumOff val="80000"/>
                </a:schemeClr>
              </a:solidFill>
              <a:latin typeface="Times" charset="0"/>
            </a:endParaRPr>
          </a:p>
        </p:txBody>
      </p:sp>
      <p:sp>
        <p:nvSpPr>
          <p:cNvPr id="34818"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34819"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1412875"/>
            <a:ext cx="9577388"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dirty="0">
                <a:solidFill>
                  <a:schemeClr val="tx2">
                    <a:lumMod val="20000"/>
                    <a:lumOff val="80000"/>
                  </a:schemeClr>
                </a:solidFill>
              </a:rPr>
              <a:t>*Frequently, a BPM/BPE exercise will involve organisational change, with a stated goal of improved efficiency in an existing business…</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The BPM/BPE exercise can be considered as a Disruptive</a:t>
            </a:r>
            <a:r>
              <a:rPr lang="en-AU" baseline="30000" dirty="0">
                <a:solidFill>
                  <a:schemeClr val="tx2">
                    <a:lumMod val="20000"/>
                    <a:lumOff val="80000"/>
                  </a:schemeClr>
                </a:solidFill>
              </a:rPr>
              <a:t>1</a:t>
            </a:r>
            <a:r>
              <a:rPr lang="en-AU" dirty="0">
                <a:solidFill>
                  <a:schemeClr val="tx2">
                    <a:lumMod val="20000"/>
                    <a:lumOff val="80000"/>
                  </a:schemeClr>
                </a:solidFill>
              </a:rPr>
              <a:t> Event, moving the organisation from its current (normal) states to a new set of states..</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However, the natural resilience of an organisation, that is, the tendency to either absorb or adapt change  to maintain the status quo, may impede the adoption of new business processes.</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Also, the (new) BPM/BPE needs to maintain or increase organisational resilience..</a:t>
            </a:r>
          </a:p>
          <a:p>
            <a:pPr>
              <a:defRPr/>
            </a:pPr>
            <a:endParaRPr lang="en-AU" dirty="0">
              <a:solidFill>
                <a:schemeClr val="tx2">
                  <a:lumMod val="20000"/>
                  <a:lumOff val="80000"/>
                </a:schemeClr>
              </a:solidFill>
            </a:endParaRPr>
          </a:p>
          <a:p>
            <a:pPr>
              <a:defRPr/>
            </a:pPr>
            <a:r>
              <a:rPr lang="en-AU" sz="2000" baseline="30000" dirty="0">
                <a:solidFill>
                  <a:schemeClr val="tx2">
                    <a:lumMod val="20000"/>
                    <a:lumOff val="80000"/>
                  </a:schemeClr>
                </a:solidFill>
              </a:rPr>
              <a:t>1</a:t>
            </a:r>
            <a:r>
              <a:rPr lang="en-AU" sz="2000" dirty="0">
                <a:solidFill>
                  <a:schemeClr val="tx2">
                    <a:lumMod val="20000"/>
                    <a:lumOff val="80000"/>
                  </a:schemeClr>
                </a:solidFill>
              </a:rPr>
              <a:t>We may need to refine this term to </a:t>
            </a:r>
            <a:r>
              <a:rPr lang="en-AU" sz="2000" dirty="0" err="1" smtClean="0">
                <a:solidFill>
                  <a:schemeClr val="tx2">
                    <a:lumMod val="20000"/>
                    <a:lumOff val="80000"/>
                  </a:schemeClr>
                </a:solidFill>
              </a:rPr>
              <a:t>Perturbative</a:t>
            </a:r>
            <a:r>
              <a:rPr lang="en-AU" sz="2000" dirty="0" smtClean="0">
                <a:solidFill>
                  <a:schemeClr val="tx2">
                    <a:lumMod val="20000"/>
                    <a:lumOff val="80000"/>
                  </a:schemeClr>
                </a:solidFill>
              </a:rPr>
              <a:t>. </a:t>
            </a:r>
            <a:r>
              <a:rPr lang="en-AU" sz="2000" dirty="0">
                <a:solidFill>
                  <a:schemeClr val="tx2">
                    <a:lumMod val="20000"/>
                    <a:lumOff val="80000"/>
                  </a:schemeClr>
                </a:solidFill>
              </a:rPr>
              <a:t>Disruptive is a special case</a:t>
            </a:r>
            <a:endParaRPr lang="en-AU" sz="2000" baseline="30000" dirty="0">
              <a:solidFill>
                <a:schemeClr val="tx2">
                  <a:lumMod val="20000"/>
                  <a:lumOff val="8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The Development of Resilience</a:t>
            </a:r>
            <a:endParaRPr lang="en-GB" sz="5400" dirty="0">
              <a:solidFill>
                <a:schemeClr val="tx2">
                  <a:lumMod val="20000"/>
                  <a:lumOff val="80000"/>
                </a:schemeClr>
              </a:solidFill>
              <a:latin typeface="Times" charset="0"/>
            </a:endParaRPr>
          </a:p>
        </p:txBody>
      </p:sp>
      <p:sp>
        <p:nvSpPr>
          <p:cNvPr id="35842"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35843"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1412875"/>
            <a:ext cx="9577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dirty="0">
                <a:solidFill>
                  <a:schemeClr val="tx2">
                    <a:lumMod val="20000"/>
                    <a:lumOff val="80000"/>
                  </a:schemeClr>
                </a:solidFill>
              </a:rPr>
              <a:t>*</a:t>
            </a:r>
          </a:p>
          <a:p>
            <a:pPr>
              <a:defRPr/>
            </a:pPr>
            <a:endParaRPr lang="en-AU" dirty="0">
              <a:solidFill>
                <a:schemeClr val="tx2">
                  <a:lumMod val="20000"/>
                  <a:lumOff val="80000"/>
                </a:schemeClr>
              </a:solidFill>
            </a:endParaRPr>
          </a:p>
        </p:txBody>
      </p:sp>
      <p:sp>
        <p:nvSpPr>
          <p:cNvPr id="35845" name="TextBox 1"/>
          <p:cNvSpPr txBox="1">
            <a:spLocks noChangeArrowheads="1"/>
          </p:cNvSpPr>
          <p:nvPr/>
        </p:nvSpPr>
        <p:spPr bwMode="auto">
          <a:xfrm>
            <a:off x="4826000" y="3022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pic>
        <p:nvPicPr>
          <p:cNvPr id="35846" name="Picture 2" descr="usmail.ch3.fig.1.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0100" y="908050"/>
            <a:ext cx="8293100" cy="579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Systems of Systems and Their Resilience</a:t>
            </a:r>
            <a:endParaRPr lang="en-GB" sz="5400" dirty="0">
              <a:solidFill>
                <a:schemeClr val="tx2">
                  <a:lumMod val="20000"/>
                  <a:lumOff val="80000"/>
                </a:schemeClr>
              </a:solidFill>
              <a:latin typeface="Times" charset="0"/>
            </a:endParaRPr>
          </a:p>
        </p:txBody>
      </p:sp>
      <p:sp>
        <p:nvSpPr>
          <p:cNvPr id="36866"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36867"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692150"/>
            <a:ext cx="9490075"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sz="2000" dirty="0">
                <a:solidFill>
                  <a:schemeClr val="tx2">
                    <a:lumMod val="20000"/>
                    <a:lumOff val="80000"/>
                  </a:schemeClr>
                </a:solidFill>
              </a:rPr>
              <a:t>In practice, a large disaster impacts a collection of systems, each with different resilience characteristics, instantly and over time.</a:t>
            </a:r>
          </a:p>
          <a:p>
            <a:pPr>
              <a:defRPr/>
            </a:pPr>
            <a:endParaRPr lang="en-AU" sz="2000" dirty="0">
              <a:solidFill>
                <a:schemeClr val="tx2">
                  <a:lumMod val="20000"/>
                  <a:lumOff val="80000"/>
                </a:schemeClr>
              </a:solidFill>
            </a:endParaRPr>
          </a:p>
          <a:p>
            <a:pPr>
              <a:defRPr/>
            </a:pPr>
            <a:r>
              <a:rPr lang="en-AU" sz="2000" dirty="0">
                <a:solidFill>
                  <a:schemeClr val="tx2">
                    <a:lumMod val="20000"/>
                    <a:lumOff val="80000"/>
                  </a:schemeClr>
                </a:solidFill>
              </a:rPr>
              <a:t>In the case of the Black Saturday Bushfires in Victoria, some 30km from where I live, on 9</a:t>
            </a:r>
            <a:r>
              <a:rPr lang="en-AU" sz="2000" baseline="30000" dirty="0">
                <a:solidFill>
                  <a:schemeClr val="tx2">
                    <a:lumMod val="20000"/>
                    <a:lumOff val="80000"/>
                  </a:schemeClr>
                </a:solidFill>
              </a:rPr>
              <a:t>th</a:t>
            </a:r>
            <a:r>
              <a:rPr lang="en-AU" sz="2000" dirty="0">
                <a:solidFill>
                  <a:schemeClr val="tx2">
                    <a:lumMod val="20000"/>
                    <a:lumOff val="80000"/>
                  </a:schemeClr>
                </a:solidFill>
              </a:rPr>
              <a:t> of Feb 2009..</a:t>
            </a:r>
          </a:p>
          <a:p>
            <a:pPr>
              <a:defRPr/>
            </a:pPr>
            <a:endParaRPr lang="en-AU" sz="2000" dirty="0">
              <a:solidFill>
                <a:schemeClr val="tx2">
                  <a:lumMod val="20000"/>
                  <a:lumOff val="80000"/>
                </a:schemeClr>
              </a:solidFill>
            </a:endParaRPr>
          </a:p>
          <a:p>
            <a:pPr>
              <a:defRPr/>
            </a:pPr>
            <a:r>
              <a:rPr lang="en-AU" sz="2000" dirty="0">
                <a:solidFill>
                  <a:schemeClr val="tx2">
                    <a:lumMod val="20000"/>
                    <a:lumOff val="80000"/>
                  </a:schemeClr>
                </a:solidFill>
              </a:rPr>
              <a:t>-Once in Millennium Draught almost no rain for two months, 46C on the day,(predicted)</a:t>
            </a:r>
          </a:p>
          <a:p>
            <a:pPr>
              <a:defRPr/>
            </a:pPr>
            <a:r>
              <a:rPr lang="en-AU" sz="2000" dirty="0">
                <a:solidFill>
                  <a:schemeClr val="tx2">
                    <a:lumMod val="20000"/>
                    <a:lumOff val="80000"/>
                  </a:schemeClr>
                </a:solidFill>
              </a:rPr>
              <a:t>-100-125KMPH winds during the fire (high winds predicted)</a:t>
            </a:r>
          </a:p>
          <a:p>
            <a:pPr>
              <a:defRPr/>
            </a:pPr>
            <a:endParaRPr lang="en-AU" sz="2000" dirty="0">
              <a:solidFill>
                <a:schemeClr val="tx2">
                  <a:lumMod val="20000"/>
                  <a:lumOff val="80000"/>
                </a:schemeClr>
              </a:solidFill>
            </a:endParaRPr>
          </a:p>
          <a:p>
            <a:pPr>
              <a:defRPr/>
            </a:pPr>
            <a:r>
              <a:rPr lang="en-AU" sz="2000" dirty="0">
                <a:solidFill>
                  <a:schemeClr val="tx2">
                    <a:lumMod val="20000"/>
                    <a:lumOff val="80000"/>
                  </a:schemeClr>
                </a:solidFill>
              </a:rPr>
              <a:t>-173 dead, 2,030 homes lost, four small towns completely destroyed</a:t>
            </a:r>
          </a:p>
          <a:p>
            <a:pPr>
              <a:defRPr/>
            </a:pPr>
            <a:endParaRPr lang="en-AU" sz="2000" dirty="0">
              <a:solidFill>
                <a:schemeClr val="tx2">
                  <a:lumMod val="20000"/>
                  <a:lumOff val="80000"/>
                </a:schemeClr>
              </a:solidFill>
            </a:endParaRPr>
          </a:p>
          <a:p>
            <a:pPr>
              <a:defRPr/>
            </a:pPr>
            <a:r>
              <a:rPr lang="en-AU" sz="2000" dirty="0">
                <a:solidFill>
                  <a:schemeClr val="tx2">
                    <a:lumMod val="20000"/>
                    <a:lumOff val="80000"/>
                  </a:schemeClr>
                </a:solidFill>
              </a:rPr>
              <a:t>-400,000 hectares destroyed… </a:t>
            </a:r>
          </a:p>
          <a:p>
            <a:pPr>
              <a:defRPr/>
            </a:pPr>
            <a:endParaRPr lang="en-AU" sz="2000" dirty="0">
              <a:solidFill>
                <a:schemeClr val="tx2">
                  <a:lumMod val="20000"/>
                  <a:lumOff val="80000"/>
                </a:schemeClr>
              </a:solidFill>
            </a:endParaRPr>
          </a:p>
          <a:p>
            <a:pPr>
              <a:defRPr/>
            </a:pPr>
            <a:r>
              <a:rPr lang="en-AU" sz="2000" dirty="0">
                <a:solidFill>
                  <a:schemeClr val="tx2">
                    <a:lumMod val="20000"/>
                    <a:lumOff val="80000"/>
                  </a:schemeClr>
                </a:solidFill>
              </a:rPr>
              <a:t>-more than 19,000 CFA (volunteers) involved</a:t>
            </a:r>
          </a:p>
          <a:p>
            <a:pPr>
              <a:defRPr/>
            </a:pPr>
            <a:r>
              <a:rPr lang="en-AU" dirty="0">
                <a:solidFill>
                  <a:schemeClr val="tx2">
                    <a:lumMod val="20000"/>
                    <a:lumOff val="80000"/>
                  </a:schemeClr>
                </a:solidFill>
              </a:rPr>
              <a:t> </a:t>
            </a:r>
          </a:p>
        </p:txBody>
      </p:sp>
      <p:sp>
        <p:nvSpPr>
          <p:cNvPr id="36869" name="TextBox 1"/>
          <p:cNvSpPr txBox="1">
            <a:spLocks noChangeArrowheads="1"/>
          </p:cNvSpPr>
          <p:nvPr/>
        </p:nvSpPr>
        <p:spPr bwMode="auto">
          <a:xfrm>
            <a:off x="20638" y="5807075"/>
            <a:ext cx="9434512"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600" dirty="0"/>
              <a:t>http://</a:t>
            </a:r>
            <a:r>
              <a:rPr lang="en-US" sz="1600" dirty="0" err="1"/>
              <a:t>www.cfa.vic.gov.au</a:t>
            </a:r>
            <a:r>
              <a:rPr lang="en-US" sz="1600" dirty="0"/>
              <a:t>/about/black-</a:t>
            </a:r>
            <a:r>
              <a:rPr lang="en-US" sz="1600" dirty="0" err="1"/>
              <a:t>saturday</a:t>
            </a:r>
            <a:r>
              <a:rPr lang="en-US" sz="1600" dirty="0"/>
              <a:t>/ </a:t>
            </a:r>
          </a:p>
          <a:p>
            <a:r>
              <a:rPr lang="en-AU" sz="1600" dirty="0"/>
              <a:t>PARLIAMENT OF VICTORIA 2010. 2009 Victorian Bushfires Royal Commission: Final Report. Melbourne: Parliament of Victoria.</a:t>
            </a:r>
          </a:p>
          <a:p>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latin typeface="Times" charset="0"/>
              </a:rPr>
              <a:t>What Is Organisational Resilience?</a:t>
            </a:r>
            <a:endParaRPr lang="en-GB" sz="5400" dirty="0">
              <a:latin typeface="Times" charset="0"/>
            </a:endParaRPr>
          </a:p>
        </p:txBody>
      </p:sp>
      <p:sp>
        <p:nvSpPr>
          <p:cNvPr id="8194" name="Rectangle 3"/>
          <p:cNvSpPr>
            <a:spLocks noGrp="1" noChangeArrowheads="1"/>
          </p:cNvSpPr>
          <p:nvPr>
            <p:ph type="body" idx="1"/>
          </p:nvPr>
        </p:nvSpPr>
        <p:spPr bwMode="auto">
          <a:xfrm>
            <a:off x="0" y="476250"/>
            <a:ext cx="4592638" cy="303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defTabSz="762000">
              <a:lnSpc>
                <a:spcPct val="91000"/>
              </a:lnSpc>
              <a:spcBef>
                <a:spcPct val="45000"/>
              </a:spcBef>
              <a:buClr>
                <a:schemeClr val="tx1"/>
              </a:buClr>
              <a:buFontTx/>
              <a:buNone/>
            </a:pPr>
            <a:r>
              <a:rPr lang="en-AU" sz="2400" b="1" i="1">
                <a:latin typeface="Helvetica" charset="0"/>
              </a:rPr>
              <a:t>Basic definition..</a:t>
            </a:r>
          </a:p>
          <a:p>
            <a:pPr marL="0" indent="0" defTabSz="762000">
              <a:lnSpc>
                <a:spcPct val="91000"/>
              </a:lnSpc>
              <a:spcBef>
                <a:spcPct val="45000"/>
              </a:spcBef>
              <a:buClr>
                <a:schemeClr val="tx1"/>
              </a:buClr>
              <a:buFontTx/>
              <a:buNone/>
            </a:pPr>
            <a:r>
              <a:rPr lang="en-AU" sz="2400" i="1">
                <a:latin typeface="Helvetica" charset="0"/>
              </a:rPr>
              <a:t>Resilience is the tendency of a system to return to some acceptable state after experiencing a (damaging) event</a:t>
            </a:r>
          </a:p>
          <a:p>
            <a:pPr marL="0" indent="0" defTabSz="762000">
              <a:lnSpc>
                <a:spcPct val="91000"/>
              </a:lnSpc>
              <a:spcBef>
                <a:spcPct val="45000"/>
              </a:spcBef>
              <a:buClr>
                <a:schemeClr val="tx1"/>
              </a:buClr>
              <a:buFontTx/>
              <a:buNone/>
            </a:pPr>
            <a:endParaRPr lang="en-AU" sz="1600" b="1" i="1">
              <a:latin typeface="Helvetica" charset="0"/>
            </a:endParaRPr>
          </a:p>
          <a:p>
            <a:pPr marL="0" indent="0" defTabSz="762000">
              <a:lnSpc>
                <a:spcPct val="91000"/>
              </a:lnSpc>
              <a:spcBef>
                <a:spcPct val="45000"/>
              </a:spcBef>
              <a:buClr>
                <a:schemeClr val="tx1"/>
              </a:buClr>
              <a:buFontTx/>
              <a:buNone/>
            </a:pPr>
            <a:endParaRPr lang="en-AU" sz="1600" b="1" i="1">
              <a:latin typeface="Helvetica" charset="0"/>
            </a:endParaRPr>
          </a:p>
        </p:txBody>
      </p:sp>
      <p:sp>
        <p:nvSpPr>
          <p:cNvPr id="8195" name="TextBox 1"/>
          <p:cNvSpPr txBox="1">
            <a:spLocks noChangeArrowheads="1"/>
          </p:cNvSpPr>
          <p:nvPr/>
        </p:nvSpPr>
        <p:spPr bwMode="auto">
          <a:xfrm>
            <a:off x="1712913" y="6453188"/>
            <a:ext cx="4668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400"/>
              <a:t>http://www.abc.net.au/news/image/6429296-3x2-700x467.jpg</a:t>
            </a:r>
          </a:p>
        </p:txBody>
      </p:sp>
      <p:pic>
        <p:nvPicPr>
          <p:cNvPr id="7172" name="Picture 2" descr="6429296-3x2-700x46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7100" y="836613"/>
            <a:ext cx="4849813"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3"/>
          <p:cNvSpPr txBox="1">
            <a:spLocks noChangeArrowheads="1"/>
          </p:cNvSpPr>
          <p:nvPr/>
        </p:nvSpPr>
        <p:spPr bwMode="auto">
          <a:xfrm>
            <a:off x="0" y="3716338"/>
            <a:ext cx="9906000"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pPr>
            <a:r>
              <a:rPr lang="en-AU" b="1">
                <a:latin typeface="Helvetica" charset="0"/>
              </a:rPr>
              <a:t>Nepal Earthquake</a:t>
            </a:r>
          </a:p>
          <a:p>
            <a:pPr>
              <a:lnSpc>
                <a:spcPct val="91000"/>
              </a:lnSpc>
              <a:spcBef>
                <a:spcPct val="45000"/>
              </a:spcBef>
              <a:buClr>
                <a:schemeClr val="tx1"/>
              </a:buClr>
              <a:buSzPct val="75000"/>
            </a:pPr>
            <a:r>
              <a:rPr lang="en-AU">
                <a:latin typeface="Helvetica" charset="0"/>
              </a:rPr>
              <a:t>Nepalese Society(t&gt;t</a:t>
            </a:r>
            <a:r>
              <a:rPr lang="en-AU" baseline="-25000">
                <a:latin typeface="Helvetica" charset="0"/>
              </a:rPr>
              <a:t>0</a:t>
            </a:r>
            <a:r>
              <a:rPr lang="en-AU">
                <a:latin typeface="Helvetica" charset="0"/>
              </a:rPr>
              <a:t>)= R(Nepalese Society(t</a:t>
            </a:r>
            <a:r>
              <a:rPr lang="en-AU" baseline="-25000">
                <a:latin typeface="Helvetica" charset="0"/>
              </a:rPr>
              <a:t>0</a:t>
            </a:r>
            <a:r>
              <a:rPr lang="en-AU">
                <a:latin typeface="Helvetica" charset="0"/>
              </a:rPr>
              <a:t>), Earthquake)</a:t>
            </a:r>
          </a:p>
          <a:p>
            <a:pPr>
              <a:lnSpc>
                <a:spcPct val="91000"/>
              </a:lnSpc>
              <a:spcBef>
                <a:spcPct val="45000"/>
              </a:spcBef>
              <a:buClr>
                <a:schemeClr val="tx1"/>
              </a:buClr>
              <a:buSzPct val="75000"/>
            </a:pPr>
            <a:r>
              <a:rPr lang="en-AU">
                <a:latin typeface="Helvetica" charset="0"/>
              </a:rPr>
              <a:t>That is Nepalese Society is hit by an Earthquake at some time t</a:t>
            </a:r>
            <a:r>
              <a:rPr lang="en-AU" baseline="-25000">
                <a:latin typeface="Helvetica" charset="0"/>
              </a:rPr>
              <a:t>0</a:t>
            </a:r>
            <a:endParaRPr lang="en-AU">
              <a:latin typeface="Helvetica" charset="0"/>
            </a:endParaRPr>
          </a:p>
          <a:p>
            <a:pPr>
              <a:lnSpc>
                <a:spcPct val="91000"/>
              </a:lnSpc>
              <a:spcBef>
                <a:spcPct val="45000"/>
              </a:spcBef>
              <a:buClr>
                <a:schemeClr val="tx1"/>
              </a:buClr>
              <a:buSzPct val="75000"/>
            </a:pPr>
            <a:r>
              <a:rPr lang="en-AU">
                <a:latin typeface="Helvetica" charset="0"/>
              </a:rPr>
              <a:t> In this case, we consider Resilience as the extent to which the society recovers over time, </a:t>
            </a:r>
          </a:p>
          <a:p>
            <a:pPr>
              <a:lnSpc>
                <a:spcPct val="91000"/>
              </a:lnSpc>
              <a:spcBef>
                <a:spcPct val="45000"/>
              </a:spcBef>
              <a:buClr>
                <a:schemeClr val="tx1"/>
              </a:buClr>
              <a:buSzPct val="75000"/>
            </a:pPr>
            <a:r>
              <a:rPr lang="en-AU">
                <a:latin typeface="Helvetica" charset="0"/>
              </a:rPr>
              <a:t>that is a function F of the delta (Nepalese Society(t&gt;t</a:t>
            </a:r>
            <a:r>
              <a:rPr lang="en-AU" baseline="-25000">
                <a:latin typeface="Helvetica" charset="0"/>
              </a:rPr>
              <a:t>0</a:t>
            </a:r>
            <a:r>
              <a:rPr lang="en-AU">
                <a:latin typeface="Helvetica" charset="0"/>
              </a:rPr>
              <a:t>)-Nepalese Society(t</a:t>
            </a:r>
            <a:r>
              <a:rPr lang="en-AU" baseline="-25000">
                <a:latin typeface="Helvetica" charset="0"/>
              </a:rPr>
              <a:t>0</a:t>
            </a:r>
            <a:r>
              <a:rPr lang="en-AU">
                <a:latin typeface="Helvetica" charset="0"/>
              </a:rPr>
              <a:t>))</a:t>
            </a:r>
            <a:endParaRPr lang="en-AU"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dissolve">
                                      <p:cBhvr>
                                        <p:cTn id="7" dur="500"/>
                                        <p:tgtEl>
                                          <p:spTgt spid="717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Black Saturday Bushfires Victoria 9/2/2015</a:t>
            </a:r>
            <a:endParaRPr lang="en-GB" sz="5400" dirty="0">
              <a:solidFill>
                <a:schemeClr val="tx2">
                  <a:lumMod val="20000"/>
                  <a:lumOff val="80000"/>
                </a:schemeClr>
              </a:solidFill>
              <a:latin typeface="Times" charset="0"/>
            </a:endParaRPr>
          </a:p>
        </p:txBody>
      </p:sp>
      <p:sp>
        <p:nvSpPr>
          <p:cNvPr id="37890"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37891"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37892" name="TextBox 1"/>
          <p:cNvSpPr txBox="1">
            <a:spLocks noChangeArrowheads="1"/>
          </p:cNvSpPr>
          <p:nvPr/>
        </p:nvSpPr>
        <p:spPr bwMode="auto">
          <a:xfrm>
            <a:off x="20638" y="5807075"/>
            <a:ext cx="94345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600"/>
              <a:t>http://www.cfa.vic.gov.au/about/black-saturday/ </a:t>
            </a:r>
          </a:p>
          <a:p>
            <a:r>
              <a:rPr lang="en-AU" sz="1600"/>
              <a:t>PARLIAMENT OF VICTORIA 2010. 2009 Victorian Bushfires Royal Commission: Final Report. Melbourne:</a:t>
            </a:r>
            <a:endParaRPr lang="en-US" sz="1600"/>
          </a:p>
        </p:txBody>
      </p:sp>
      <p:pic>
        <p:nvPicPr>
          <p:cNvPr id="37893" name="Picture 1" descr="701131-bushfir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33413"/>
            <a:ext cx="9906000" cy="57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TextBox 1"/>
          <p:cNvSpPr txBox="1">
            <a:spLocks noChangeArrowheads="1"/>
          </p:cNvSpPr>
          <p:nvPr/>
        </p:nvSpPr>
        <p:spPr bwMode="auto">
          <a:xfrm>
            <a:off x="3440113" y="6519863"/>
            <a:ext cx="17224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600"/>
              <a:t>heraldsun.com.au</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Black Saturday Bushfires Victoria 9/2/2015</a:t>
            </a:r>
            <a:endParaRPr lang="en-GB" sz="5400" dirty="0">
              <a:solidFill>
                <a:schemeClr val="tx2">
                  <a:lumMod val="20000"/>
                  <a:lumOff val="80000"/>
                </a:schemeClr>
              </a:solidFill>
              <a:latin typeface="Times" charset="0"/>
            </a:endParaRPr>
          </a:p>
        </p:txBody>
      </p:sp>
      <p:sp>
        <p:nvSpPr>
          <p:cNvPr id="38914"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38915"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pic>
        <p:nvPicPr>
          <p:cNvPr id="38916" name="Picture 1" descr="BlackSaturdayBushfire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92150"/>
            <a:ext cx="9906000" cy="594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TextBox 6"/>
          <p:cNvSpPr txBox="1">
            <a:spLocks noChangeArrowheads="1"/>
          </p:cNvSpPr>
          <p:nvPr/>
        </p:nvSpPr>
        <p:spPr bwMode="auto">
          <a:xfrm>
            <a:off x="3440113" y="6519863"/>
            <a:ext cx="15636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600"/>
              <a:t>easymix.com.au</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Black Saturday Bushfires Victoria 9/2/2015</a:t>
            </a:r>
            <a:endParaRPr lang="en-GB" sz="5400" dirty="0">
              <a:solidFill>
                <a:schemeClr val="tx2">
                  <a:lumMod val="20000"/>
                  <a:lumOff val="80000"/>
                </a:schemeClr>
              </a:solidFill>
              <a:latin typeface="Times" charset="0"/>
            </a:endParaRPr>
          </a:p>
        </p:txBody>
      </p:sp>
      <p:sp>
        <p:nvSpPr>
          <p:cNvPr id="39938"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39939"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pic>
        <p:nvPicPr>
          <p:cNvPr id="39940" name="Picture 1" descr="kinglake-area-destroyed-dat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7000"/>
            <a:ext cx="9906000" cy="660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TextBox 6"/>
          <p:cNvSpPr txBox="1">
            <a:spLocks noChangeArrowheads="1"/>
          </p:cNvSpPr>
          <p:nvPr/>
        </p:nvSpPr>
        <p:spPr bwMode="auto">
          <a:xfrm>
            <a:off x="3440113" y="6519863"/>
            <a:ext cx="11303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600"/>
              <a:t>Abc.net.au</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3600" smtClean="0">
                <a:solidFill>
                  <a:schemeClr val="tx2">
                    <a:lumMod val="20000"/>
                    <a:lumOff val="80000"/>
                  </a:schemeClr>
                </a:solidFill>
                <a:latin typeface="Times" charset="0"/>
              </a:rPr>
              <a:t>Black Saturday</a:t>
            </a:r>
            <a:endParaRPr lang="en-GB" sz="3600" dirty="0">
              <a:solidFill>
                <a:schemeClr val="tx2">
                  <a:lumMod val="20000"/>
                  <a:lumOff val="80000"/>
                </a:schemeClr>
              </a:solidFill>
              <a:latin typeface="Times" charset="0"/>
            </a:endParaRPr>
          </a:p>
        </p:txBody>
      </p:sp>
      <p:sp>
        <p:nvSpPr>
          <p:cNvPr id="40962"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40963"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692150"/>
            <a:ext cx="9490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dirty="0">
                <a:solidFill>
                  <a:schemeClr val="tx2">
                    <a:lumMod val="20000"/>
                    <a:lumOff val="80000"/>
                  </a:schemeClr>
                </a:solidFill>
              </a:rPr>
              <a:t> </a:t>
            </a:r>
          </a:p>
        </p:txBody>
      </p:sp>
      <p:graphicFrame>
        <p:nvGraphicFramePr>
          <p:cNvPr id="2" name="Table 1"/>
          <p:cNvGraphicFramePr>
            <a:graphicFrameLocks noGrp="1"/>
          </p:cNvGraphicFramePr>
          <p:nvPr/>
        </p:nvGraphicFramePr>
        <p:xfrm>
          <a:off x="328613" y="765175"/>
          <a:ext cx="9577386" cy="3846512"/>
        </p:xfrm>
        <a:graphic>
          <a:graphicData uri="http://schemas.openxmlformats.org/drawingml/2006/table">
            <a:tbl>
              <a:tblPr firstRow="1" bandRow="1">
                <a:tableStyleId>{5C22544A-7EE6-4342-B048-85BDC9FD1C3A}</a:tableStyleId>
              </a:tblPr>
              <a:tblGrid>
                <a:gridCol w="1584229"/>
                <a:gridCol w="2246726"/>
                <a:gridCol w="1915477"/>
                <a:gridCol w="1915477"/>
                <a:gridCol w="1915477"/>
              </a:tblGrid>
              <a:tr h="442855">
                <a:tc>
                  <a:txBody>
                    <a:bodyPr/>
                    <a:lstStyle/>
                    <a:p>
                      <a:r>
                        <a:rPr lang="en-US" sz="1800" dirty="0" smtClean="0"/>
                        <a:t>Actor</a:t>
                      </a:r>
                      <a:endParaRPr lang="en-US" sz="1800" dirty="0"/>
                    </a:p>
                  </a:txBody>
                  <a:tcPr marL="91443" marR="91443" marT="45721" marB="45721"/>
                </a:tc>
                <a:tc>
                  <a:txBody>
                    <a:bodyPr/>
                    <a:lstStyle/>
                    <a:p>
                      <a:r>
                        <a:rPr lang="en-US" sz="1800" dirty="0" smtClean="0"/>
                        <a:t>Immediate</a:t>
                      </a:r>
                      <a:r>
                        <a:rPr lang="en-US" sz="1800" baseline="0" dirty="0" smtClean="0"/>
                        <a:t> R</a:t>
                      </a:r>
                      <a:endParaRPr lang="en-US" sz="1800" dirty="0"/>
                    </a:p>
                  </a:txBody>
                  <a:tcPr marL="91443" marR="91443" marT="45721" marB="45721"/>
                </a:tc>
                <a:tc>
                  <a:txBody>
                    <a:bodyPr/>
                    <a:lstStyle/>
                    <a:p>
                      <a:r>
                        <a:rPr lang="en-US" sz="1800" dirty="0" smtClean="0"/>
                        <a:t>Short</a:t>
                      </a:r>
                      <a:r>
                        <a:rPr lang="en-US" sz="1800" baseline="0" dirty="0" smtClean="0"/>
                        <a:t> Term R</a:t>
                      </a:r>
                      <a:endParaRPr lang="en-US" sz="1800" dirty="0"/>
                    </a:p>
                  </a:txBody>
                  <a:tcPr marL="91443" marR="91443" marT="45721" marB="45721"/>
                </a:tc>
                <a:tc>
                  <a:txBody>
                    <a:bodyPr/>
                    <a:lstStyle/>
                    <a:p>
                      <a:r>
                        <a:rPr lang="en-US" sz="1800" dirty="0" smtClean="0"/>
                        <a:t>Medium Term R</a:t>
                      </a:r>
                      <a:endParaRPr lang="en-US" sz="1800" dirty="0"/>
                    </a:p>
                  </a:txBody>
                  <a:tcPr marL="91443" marR="91443" marT="45721" marB="45721"/>
                </a:tc>
                <a:tc>
                  <a:txBody>
                    <a:bodyPr/>
                    <a:lstStyle/>
                    <a:p>
                      <a:r>
                        <a:rPr lang="en-US" sz="1800" dirty="0" smtClean="0"/>
                        <a:t>Long Term</a:t>
                      </a:r>
                      <a:r>
                        <a:rPr lang="en-US" sz="1800" baseline="0" dirty="0" smtClean="0"/>
                        <a:t> R</a:t>
                      </a:r>
                      <a:endParaRPr lang="en-US" sz="1800" dirty="0"/>
                    </a:p>
                  </a:txBody>
                  <a:tcPr marL="91443" marR="91443" marT="45721" marB="45721"/>
                </a:tc>
              </a:tr>
              <a:tr h="370846">
                <a:tc>
                  <a:txBody>
                    <a:bodyPr/>
                    <a:lstStyle/>
                    <a:p>
                      <a:r>
                        <a:rPr lang="en-US" sz="1800" dirty="0" smtClean="0"/>
                        <a:t>Environment</a:t>
                      </a:r>
                      <a:endParaRPr lang="en-US" sz="1800" dirty="0"/>
                    </a:p>
                  </a:txBody>
                  <a:tcPr marL="91443" marR="91443" marT="45721" marB="45721"/>
                </a:tc>
                <a:tc>
                  <a:txBody>
                    <a:bodyPr/>
                    <a:lstStyle/>
                    <a:p>
                      <a:r>
                        <a:rPr lang="en-US" sz="1800" dirty="0" smtClean="0"/>
                        <a:t>V. Low</a:t>
                      </a:r>
                      <a:endParaRPr lang="en-US" sz="1800" dirty="0"/>
                    </a:p>
                  </a:txBody>
                  <a:tcPr marL="91443" marR="91443" marT="45721" marB="45721"/>
                </a:tc>
                <a:tc>
                  <a:txBody>
                    <a:bodyPr/>
                    <a:lstStyle/>
                    <a:p>
                      <a:endParaRPr lang="en-US" sz="1800" dirty="0"/>
                    </a:p>
                  </a:txBody>
                  <a:tcPr marL="91443" marR="91443" marT="45721" marB="45721"/>
                </a:tc>
                <a:tc>
                  <a:txBody>
                    <a:bodyPr/>
                    <a:lstStyle/>
                    <a:p>
                      <a:endParaRPr lang="en-US" sz="1800" dirty="0"/>
                    </a:p>
                  </a:txBody>
                  <a:tcPr marL="91443" marR="91443" marT="45721" marB="45721"/>
                </a:tc>
                <a:tc>
                  <a:txBody>
                    <a:bodyPr/>
                    <a:lstStyle/>
                    <a:p>
                      <a:r>
                        <a:rPr lang="en-US" sz="1800" dirty="0" smtClean="0"/>
                        <a:t>Recovered</a:t>
                      </a:r>
                      <a:endParaRPr lang="en-US" sz="1800" dirty="0"/>
                    </a:p>
                  </a:txBody>
                  <a:tcPr marL="91443" marR="91443" marT="45721" marB="45721"/>
                </a:tc>
              </a:tr>
              <a:tr h="640091">
                <a:tc>
                  <a:txBody>
                    <a:bodyPr/>
                    <a:lstStyle/>
                    <a:p>
                      <a:r>
                        <a:rPr lang="en-US" sz="1800" dirty="0" smtClean="0"/>
                        <a:t>Communities Affected</a:t>
                      </a:r>
                      <a:endParaRPr lang="en-US" sz="1800" dirty="0"/>
                    </a:p>
                  </a:txBody>
                  <a:tcPr marL="91443" marR="91443" marT="45721" marB="45721"/>
                </a:tc>
                <a:tc>
                  <a:txBody>
                    <a:bodyPr/>
                    <a:lstStyle/>
                    <a:p>
                      <a:r>
                        <a:rPr lang="en-US" sz="1800" dirty="0" err="1" smtClean="0"/>
                        <a:t>V.Low</a:t>
                      </a:r>
                      <a:endParaRPr lang="en-US" sz="1800" dirty="0"/>
                    </a:p>
                  </a:txBody>
                  <a:tcPr marL="91443" marR="91443" marT="45721" marB="45721"/>
                </a:tc>
                <a:tc>
                  <a:txBody>
                    <a:bodyPr/>
                    <a:lstStyle/>
                    <a:p>
                      <a:r>
                        <a:rPr lang="en-US" sz="1800" dirty="0" smtClean="0"/>
                        <a:t>Medium</a:t>
                      </a:r>
                      <a:endParaRPr lang="en-US" sz="1800" dirty="0"/>
                    </a:p>
                  </a:txBody>
                  <a:tcPr marL="91443" marR="91443" marT="45721" marB="45721"/>
                </a:tc>
                <a:tc>
                  <a:txBody>
                    <a:bodyPr/>
                    <a:lstStyle/>
                    <a:p>
                      <a:r>
                        <a:rPr lang="en-US" sz="1800" dirty="0" smtClean="0"/>
                        <a:t>High</a:t>
                      </a:r>
                      <a:endParaRPr lang="en-US" sz="1800" dirty="0"/>
                    </a:p>
                  </a:txBody>
                  <a:tcPr marL="91443" marR="91443" marT="45721" marB="45721"/>
                </a:tc>
                <a:tc>
                  <a:txBody>
                    <a:bodyPr/>
                    <a:lstStyle/>
                    <a:p>
                      <a:r>
                        <a:rPr lang="en-US" sz="1800" dirty="0" smtClean="0"/>
                        <a:t>Recovered</a:t>
                      </a:r>
                      <a:endParaRPr lang="en-US" sz="1800" dirty="0"/>
                    </a:p>
                  </a:txBody>
                  <a:tcPr marL="91443" marR="91443" marT="45721" marB="45721"/>
                </a:tc>
              </a:tr>
              <a:tr h="640091">
                <a:tc>
                  <a:txBody>
                    <a:bodyPr/>
                    <a:lstStyle/>
                    <a:p>
                      <a:r>
                        <a:rPr lang="en-US" sz="1800" dirty="0" smtClean="0"/>
                        <a:t>Donor Community</a:t>
                      </a:r>
                      <a:endParaRPr lang="en-US" sz="1800" dirty="0"/>
                    </a:p>
                  </a:txBody>
                  <a:tcPr marL="91443" marR="91443" marT="45721" marB="45721"/>
                </a:tc>
                <a:tc>
                  <a:txBody>
                    <a:bodyPr/>
                    <a:lstStyle/>
                    <a:p>
                      <a:r>
                        <a:rPr lang="en-US" sz="1800" dirty="0" smtClean="0"/>
                        <a:t>V. High</a:t>
                      </a:r>
                      <a:endParaRPr lang="en-US" sz="1800" dirty="0"/>
                    </a:p>
                  </a:txBody>
                  <a:tcPr marL="91443" marR="91443" marT="45721" marB="45721"/>
                </a:tc>
                <a:tc>
                  <a:txBody>
                    <a:bodyPr/>
                    <a:lstStyle/>
                    <a:p>
                      <a:r>
                        <a:rPr lang="en-US" sz="1800" dirty="0" smtClean="0"/>
                        <a:t>High</a:t>
                      </a:r>
                      <a:endParaRPr lang="en-US" sz="1800" dirty="0"/>
                    </a:p>
                  </a:txBody>
                  <a:tcPr marL="91443" marR="91443" marT="45721" marB="45721"/>
                </a:tc>
                <a:tc>
                  <a:txBody>
                    <a:bodyPr/>
                    <a:lstStyle/>
                    <a:p>
                      <a:r>
                        <a:rPr lang="en-US" sz="1800" dirty="0" smtClean="0"/>
                        <a:t>-</a:t>
                      </a:r>
                      <a:endParaRPr lang="en-US" sz="1800" dirty="0"/>
                    </a:p>
                  </a:txBody>
                  <a:tcPr marL="91443" marR="91443" marT="45721" marB="45721"/>
                </a:tc>
                <a:tc>
                  <a:txBody>
                    <a:bodyPr/>
                    <a:lstStyle/>
                    <a:p>
                      <a:r>
                        <a:rPr lang="en-US" sz="1800" dirty="0" smtClean="0"/>
                        <a:t>-</a:t>
                      </a:r>
                      <a:endParaRPr lang="en-US" sz="1800" dirty="0"/>
                    </a:p>
                  </a:txBody>
                  <a:tcPr marL="91443" marR="91443" marT="45721" marB="45721"/>
                </a:tc>
              </a:tr>
              <a:tr h="640091">
                <a:tc>
                  <a:txBody>
                    <a:bodyPr/>
                    <a:lstStyle/>
                    <a:p>
                      <a:r>
                        <a:rPr lang="en-US" sz="1800" dirty="0" smtClean="0"/>
                        <a:t>Emergency Services</a:t>
                      </a:r>
                      <a:endParaRPr lang="en-US" sz="1800" dirty="0"/>
                    </a:p>
                  </a:txBody>
                  <a:tcPr marL="91443" marR="91443" marT="45721" marB="45721"/>
                </a:tc>
                <a:tc>
                  <a:txBody>
                    <a:bodyPr/>
                    <a:lstStyle/>
                    <a:p>
                      <a:r>
                        <a:rPr lang="en-US" sz="1800" dirty="0" smtClean="0"/>
                        <a:t>Excellent</a:t>
                      </a:r>
                      <a:r>
                        <a:rPr lang="en-US" sz="1800" baseline="0" dirty="0" smtClean="0"/>
                        <a:t> Brave Effort, High</a:t>
                      </a:r>
                      <a:endParaRPr lang="en-US" sz="1800" dirty="0"/>
                    </a:p>
                  </a:txBody>
                  <a:tcPr marL="91443" marR="91443" marT="45721" marB="45721"/>
                </a:tc>
                <a:tc>
                  <a:txBody>
                    <a:bodyPr/>
                    <a:lstStyle/>
                    <a:p>
                      <a:r>
                        <a:rPr lang="en-US" sz="1800" dirty="0" smtClean="0"/>
                        <a:t>Medium</a:t>
                      </a:r>
                      <a:endParaRPr lang="en-US" sz="1800" dirty="0"/>
                    </a:p>
                  </a:txBody>
                  <a:tcPr marL="91443" marR="91443" marT="45721" marB="45721"/>
                </a:tc>
                <a:tc>
                  <a:txBody>
                    <a:bodyPr/>
                    <a:lstStyle/>
                    <a:p>
                      <a:r>
                        <a:rPr lang="en-US" sz="1800" dirty="0" smtClean="0"/>
                        <a:t>High</a:t>
                      </a:r>
                      <a:endParaRPr lang="en-US" sz="1800" dirty="0"/>
                    </a:p>
                  </a:txBody>
                  <a:tcPr marL="91443" marR="91443" marT="45721" marB="45721"/>
                </a:tc>
                <a:tc>
                  <a:txBody>
                    <a:bodyPr/>
                    <a:lstStyle/>
                    <a:p>
                      <a:r>
                        <a:rPr lang="en-US" sz="1800" dirty="0" smtClean="0"/>
                        <a:t>High</a:t>
                      </a:r>
                      <a:endParaRPr lang="en-US" sz="1800" dirty="0"/>
                    </a:p>
                  </a:txBody>
                  <a:tcPr marL="91443" marR="91443" marT="45721" marB="45721"/>
                </a:tc>
              </a:tr>
              <a:tr h="370846">
                <a:tc>
                  <a:txBody>
                    <a:bodyPr/>
                    <a:lstStyle/>
                    <a:p>
                      <a:r>
                        <a:rPr lang="en-US" sz="1800" dirty="0" smtClean="0"/>
                        <a:t>Reconstruction</a:t>
                      </a:r>
                      <a:endParaRPr lang="en-US" sz="1800" dirty="0"/>
                    </a:p>
                  </a:txBody>
                  <a:tcPr marL="91443" marR="91443" marT="45721" marB="45721"/>
                </a:tc>
                <a:tc>
                  <a:txBody>
                    <a:bodyPr/>
                    <a:lstStyle/>
                    <a:p>
                      <a:r>
                        <a:rPr lang="en-US" sz="1800" dirty="0" smtClean="0"/>
                        <a:t>Low</a:t>
                      </a:r>
                      <a:endParaRPr lang="en-US" sz="1800" dirty="0"/>
                    </a:p>
                  </a:txBody>
                  <a:tcPr marL="91443" marR="91443" marT="45721" marB="45721"/>
                </a:tc>
                <a:tc>
                  <a:txBody>
                    <a:bodyPr/>
                    <a:lstStyle/>
                    <a:p>
                      <a:r>
                        <a:rPr lang="en-US" sz="1800" dirty="0" smtClean="0"/>
                        <a:t>Low</a:t>
                      </a:r>
                      <a:endParaRPr lang="en-US" sz="1800" dirty="0"/>
                    </a:p>
                  </a:txBody>
                  <a:tcPr marL="91443" marR="91443" marT="45721" marB="45721"/>
                </a:tc>
                <a:tc>
                  <a:txBody>
                    <a:bodyPr/>
                    <a:lstStyle/>
                    <a:p>
                      <a:r>
                        <a:rPr lang="en-US" sz="1800" dirty="0" smtClean="0"/>
                        <a:t>Medium</a:t>
                      </a:r>
                      <a:endParaRPr lang="en-US" sz="1800" dirty="0"/>
                    </a:p>
                  </a:txBody>
                  <a:tcPr marL="91443" marR="91443" marT="45721" marB="45721"/>
                </a:tc>
                <a:tc>
                  <a:txBody>
                    <a:bodyPr/>
                    <a:lstStyle/>
                    <a:p>
                      <a:r>
                        <a:rPr lang="en-US" sz="1800" dirty="0" smtClean="0"/>
                        <a:t>High</a:t>
                      </a:r>
                      <a:endParaRPr lang="en-US" sz="1800" dirty="0"/>
                    </a:p>
                  </a:txBody>
                  <a:tcPr marL="91443" marR="91443" marT="45721" marB="45721"/>
                </a:tc>
              </a:tr>
              <a:tr h="370846">
                <a:tc>
                  <a:txBody>
                    <a:bodyPr/>
                    <a:lstStyle/>
                    <a:p>
                      <a:r>
                        <a:rPr lang="en-US" sz="1800" dirty="0" smtClean="0"/>
                        <a:t>Utilities</a:t>
                      </a:r>
                      <a:endParaRPr lang="en-US" sz="1800" dirty="0"/>
                    </a:p>
                  </a:txBody>
                  <a:tcPr marL="91443" marR="91443" marT="45721" marB="45721"/>
                </a:tc>
                <a:tc>
                  <a:txBody>
                    <a:bodyPr/>
                    <a:lstStyle/>
                    <a:p>
                      <a:r>
                        <a:rPr lang="en-US" sz="1800" dirty="0" smtClean="0"/>
                        <a:t>Low</a:t>
                      </a:r>
                      <a:endParaRPr lang="en-US" sz="1800" dirty="0"/>
                    </a:p>
                  </a:txBody>
                  <a:tcPr marL="91443" marR="91443" marT="45721" marB="45721"/>
                </a:tc>
                <a:tc>
                  <a:txBody>
                    <a:bodyPr/>
                    <a:lstStyle/>
                    <a:p>
                      <a:r>
                        <a:rPr lang="en-US" sz="1800" dirty="0" smtClean="0"/>
                        <a:t>Medium</a:t>
                      </a:r>
                      <a:endParaRPr lang="en-US" sz="1800" dirty="0"/>
                    </a:p>
                  </a:txBody>
                  <a:tcPr marL="91443" marR="91443" marT="45721" marB="45721"/>
                </a:tc>
                <a:tc>
                  <a:txBody>
                    <a:bodyPr/>
                    <a:lstStyle/>
                    <a:p>
                      <a:r>
                        <a:rPr lang="en-US" sz="1800" dirty="0" smtClean="0"/>
                        <a:t>High</a:t>
                      </a:r>
                      <a:endParaRPr lang="en-US" sz="1800" dirty="0"/>
                    </a:p>
                  </a:txBody>
                  <a:tcPr marL="91443" marR="91443" marT="45721" marB="45721"/>
                </a:tc>
                <a:tc>
                  <a:txBody>
                    <a:bodyPr/>
                    <a:lstStyle/>
                    <a:p>
                      <a:r>
                        <a:rPr lang="en-US" sz="1800" dirty="0" smtClean="0"/>
                        <a:t>Recovered</a:t>
                      </a:r>
                    </a:p>
                  </a:txBody>
                  <a:tcPr marL="91443" marR="91443" marT="45721" marB="45721"/>
                </a:tc>
              </a:tr>
              <a:tr h="370846">
                <a:tc>
                  <a:txBody>
                    <a:bodyPr/>
                    <a:lstStyle/>
                    <a:p>
                      <a:r>
                        <a:rPr lang="en-US" sz="1800" dirty="0" smtClean="0"/>
                        <a:t>Policy</a:t>
                      </a:r>
                      <a:endParaRPr lang="en-US" sz="1800" dirty="0"/>
                    </a:p>
                  </a:txBody>
                  <a:tcPr marL="91443" marR="91443" marT="45721" marB="45721"/>
                </a:tc>
                <a:tc>
                  <a:txBody>
                    <a:bodyPr/>
                    <a:lstStyle/>
                    <a:p>
                      <a:r>
                        <a:rPr lang="en-US" sz="1800" dirty="0" smtClean="0"/>
                        <a:t>Poor</a:t>
                      </a:r>
                      <a:endParaRPr lang="en-US" sz="1800" dirty="0"/>
                    </a:p>
                  </a:txBody>
                  <a:tcPr marL="91443" marR="91443" marT="45721" marB="45721"/>
                </a:tc>
                <a:tc>
                  <a:txBody>
                    <a:bodyPr/>
                    <a:lstStyle/>
                    <a:p>
                      <a:r>
                        <a:rPr lang="en-US" sz="1800" dirty="0" smtClean="0"/>
                        <a:t>-</a:t>
                      </a:r>
                      <a:endParaRPr lang="en-US" sz="1800" dirty="0"/>
                    </a:p>
                  </a:txBody>
                  <a:tcPr marL="91443" marR="91443" marT="45721" marB="45721"/>
                </a:tc>
                <a:tc>
                  <a:txBody>
                    <a:bodyPr/>
                    <a:lstStyle/>
                    <a:p>
                      <a:r>
                        <a:rPr lang="en-US" sz="1800" dirty="0" smtClean="0"/>
                        <a:t>Medium</a:t>
                      </a:r>
                      <a:endParaRPr lang="en-US" sz="1800" dirty="0"/>
                    </a:p>
                  </a:txBody>
                  <a:tcPr marL="91443" marR="91443" marT="45721" marB="45721"/>
                </a:tc>
                <a:tc>
                  <a:txBody>
                    <a:bodyPr/>
                    <a:lstStyle/>
                    <a:p>
                      <a:r>
                        <a:rPr lang="en-US" sz="1800" dirty="0" smtClean="0"/>
                        <a:t>Revised</a:t>
                      </a:r>
                    </a:p>
                  </a:txBody>
                  <a:tcPr marL="91443" marR="91443" marT="45721" marB="45721"/>
                </a:tc>
              </a:tr>
            </a:tbl>
          </a:graphicData>
        </a:graphic>
      </p:graphicFrame>
      <p:sp>
        <p:nvSpPr>
          <p:cNvPr id="41021" name="TextBox 2"/>
          <p:cNvSpPr txBox="1">
            <a:spLocks noChangeArrowheads="1"/>
          </p:cNvSpPr>
          <p:nvPr/>
        </p:nvSpPr>
        <p:spPr bwMode="auto">
          <a:xfrm>
            <a:off x="0" y="4652963"/>
            <a:ext cx="9906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2000"/>
              <a:t>In all cases, these assessments have to be qualified.. And, really, different attributes assessed</a:t>
            </a:r>
          </a:p>
          <a:p>
            <a:r>
              <a:rPr lang="en-US" sz="2000"/>
              <a:t>Individuals and communities showed strength and courage, but, suffered massive losses. Many never recovered.</a:t>
            </a:r>
          </a:p>
          <a:p>
            <a:r>
              <a:rPr lang="en-US" sz="2000"/>
              <a:t>Some base support services did not cope..</a:t>
            </a:r>
          </a:p>
          <a:p>
            <a:r>
              <a:rPr lang="en-US" sz="2000"/>
              <a:t>Reconstruction was slow to start, but, I think came good.</a:t>
            </a:r>
          </a:p>
          <a:p>
            <a:r>
              <a:rPr lang="en-US" sz="2000"/>
              <a:t>Major policy changes were made to advisories..</a:t>
            </a:r>
            <a:endParaRPr lang="en-US"/>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extBox 3"/>
          <p:cNvSpPr txBox="1">
            <a:spLocks noChangeArrowheads="1"/>
          </p:cNvSpPr>
          <p:nvPr/>
        </p:nvSpPr>
        <p:spPr bwMode="auto">
          <a:xfrm>
            <a:off x="273050" y="6165850"/>
            <a:ext cx="64658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b="1" u="sng"/>
              <a:t>p.xx The Oregon Resilience Plan February 2013</a:t>
            </a:r>
            <a:r>
              <a:rPr lang="en-AU"/>
              <a:t> </a:t>
            </a:r>
            <a:endParaRPr lang="en-US"/>
          </a:p>
        </p:txBody>
      </p:sp>
      <p:pic>
        <p:nvPicPr>
          <p:cNvPr id="41986" name="Picture 5" descr="orp.pzz.recover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68450" y="2060575"/>
            <a:ext cx="6807200" cy="3951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Box 2"/>
          <p:cNvSpPr txBox="1">
            <a:spLocks noChangeArrowheads="1"/>
          </p:cNvSpPr>
          <p:nvPr/>
        </p:nvSpPr>
        <p:spPr bwMode="auto">
          <a:xfrm>
            <a:off x="273050" y="596900"/>
            <a:ext cx="9072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b="1" u="sng"/>
              <a:t>System of Systems Resilience from the The Oregon Resilience Plan</a:t>
            </a:r>
          </a:p>
          <a:p>
            <a:r>
              <a:rPr lang="en-US"/>
              <a:t>Recovery from Tsunami under present conditions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Issues Considered During the Research</a:t>
            </a:r>
            <a:endParaRPr lang="en-GB" sz="5400" dirty="0">
              <a:solidFill>
                <a:schemeClr val="tx2">
                  <a:lumMod val="20000"/>
                  <a:lumOff val="80000"/>
                </a:schemeClr>
              </a:solidFill>
              <a:latin typeface="Times" charset="0"/>
            </a:endParaRPr>
          </a:p>
        </p:txBody>
      </p:sp>
      <p:sp>
        <p:nvSpPr>
          <p:cNvPr id="43010"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43011"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20638" y="855663"/>
            <a:ext cx="9577388"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dirty="0">
                <a:solidFill>
                  <a:schemeClr val="tx2">
                    <a:lumMod val="20000"/>
                    <a:lumOff val="80000"/>
                  </a:schemeClr>
                </a:solidFill>
              </a:rPr>
              <a:t>Amongst the ideas being considered..</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-Sources of non-human Resilient systems..  Safety Critical, High Reliability Networks, Adaptive Systems,</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-Apparent Resilience.. Emergency Services, Fire Brigades, Police etc. that is, organisations that plan to deal with crises,</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-Internally generated events, intentional and unintentional,(cf. BPE, EU Med. Refugees), hence our creeping fatigue model,</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-Generic classes of events,</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-And eventually, Resilience Capability.. (See also CMU-SEI RMM) </a:t>
            </a:r>
          </a:p>
          <a:p>
            <a:pPr>
              <a:defRPr/>
            </a:pPr>
            <a:endParaRPr lang="en-AU" dirty="0">
              <a:solidFill>
                <a:schemeClr val="tx2">
                  <a:lumMod val="20000"/>
                  <a:lumOff val="80000"/>
                </a:schemeClr>
              </a:solidFill>
            </a:endParaRPr>
          </a:p>
          <a:p>
            <a:pPr>
              <a:defRPr/>
            </a:pPr>
            <a:endParaRPr lang="en-AU" dirty="0">
              <a:solidFill>
                <a:schemeClr val="tx2">
                  <a:lumMod val="20000"/>
                  <a:lumOff val="8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solidFill>
                  <a:schemeClr val="tx1"/>
                </a:solidFill>
                <a:latin typeface="Times" charset="0"/>
              </a:rPr>
              <a:t>Resilience Organisation/Event Issues</a:t>
            </a:r>
            <a:endParaRPr lang="en-GB" sz="5400" dirty="0">
              <a:solidFill>
                <a:schemeClr val="tx1"/>
              </a:solidFill>
              <a:latin typeface="Times" charset="0"/>
            </a:endParaRPr>
          </a:p>
        </p:txBody>
      </p:sp>
      <p:sp>
        <p:nvSpPr>
          <p:cNvPr id="39939" name="Rectangle 3"/>
          <p:cNvSpPr txBox="1">
            <a:spLocks noChangeArrowheads="1"/>
          </p:cNvSpPr>
          <p:nvPr/>
        </p:nvSpPr>
        <p:spPr bwMode="auto">
          <a:xfrm>
            <a:off x="0" y="908050"/>
            <a:ext cx="9906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44035" name="TextBox 1"/>
          <p:cNvSpPr txBox="1">
            <a:spLocks noChangeArrowheads="1"/>
          </p:cNvSpPr>
          <p:nvPr/>
        </p:nvSpPr>
        <p:spPr bwMode="auto">
          <a:xfrm>
            <a:off x="965200" y="765175"/>
            <a:ext cx="8928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a:t>Impact of incremental PDE From Ismail Draft Phd Thesis 2012</a:t>
            </a:r>
          </a:p>
          <a:p>
            <a:endParaRPr lang="en-US">
              <a:solidFill>
                <a:schemeClr val="bg2"/>
              </a:solidFill>
            </a:endParaRPr>
          </a:p>
          <a:p>
            <a:endParaRPr lang="en-US">
              <a:solidFill>
                <a:schemeClr val="bg2"/>
              </a:solidFill>
            </a:endParaRPr>
          </a:p>
        </p:txBody>
      </p:sp>
      <p:sp>
        <p:nvSpPr>
          <p:cNvPr id="44036"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44037" name="AutoShape 4142"/>
          <p:cNvSpPr>
            <a:spLocks noChangeAspect="1" noChangeArrowheads="1" noTextEdit="1"/>
          </p:cNvSpPr>
          <p:nvPr/>
        </p:nvSpPr>
        <p:spPr bwMode="auto">
          <a:xfrm>
            <a:off x="2300288" y="1987550"/>
            <a:ext cx="5305425" cy="288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44038" name="AutoShape 4142"/>
          <p:cNvSpPr>
            <a:spLocks noChangeAspect="1" noChangeArrowheads="1" noTextEdit="1"/>
          </p:cNvSpPr>
          <p:nvPr/>
        </p:nvSpPr>
        <p:spPr bwMode="auto">
          <a:xfrm>
            <a:off x="560388" y="1268413"/>
            <a:ext cx="8642350" cy="46926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44039" name="Group 3"/>
          <p:cNvGrpSpPr>
            <a:grpSpLocks/>
          </p:cNvGrpSpPr>
          <p:nvPr/>
        </p:nvGrpSpPr>
        <p:grpSpPr bwMode="auto">
          <a:xfrm>
            <a:off x="1352550" y="1628775"/>
            <a:ext cx="8178800" cy="4470400"/>
            <a:chOff x="1352550" y="1628775"/>
            <a:chExt cx="8178800" cy="4470196"/>
          </a:xfrm>
        </p:grpSpPr>
        <p:sp>
          <p:nvSpPr>
            <p:cNvPr id="44047" name="AutoShape 4142"/>
            <p:cNvSpPr>
              <a:spLocks noChangeAspect="1" noChangeArrowheads="1" noTextEdit="1"/>
            </p:cNvSpPr>
            <p:nvPr/>
          </p:nvSpPr>
          <p:spPr bwMode="auto">
            <a:xfrm>
              <a:off x="1352550" y="1628775"/>
              <a:ext cx="7496501" cy="4470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3" name="Freeform 12"/>
            <p:cNvSpPr>
              <a:spLocks/>
            </p:cNvSpPr>
            <p:nvPr/>
          </p:nvSpPr>
          <p:spPr bwMode="auto">
            <a:xfrm>
              <a:off x="1352550" y="3660682"/>
              <a:ext cx="3997325" cy="890547"/>
            </a:xfrm>
            <a:custGeom>
              <a:avLst/>
              <a:gdLst>
                <a:gd name="T0" fmla="*/ 0 w 2722"/>
                <a:gd name="T1" fmla="*/ 281 h 553"/>
                <a:gd name="T2" fmla="*/ 45 w 2722"/>
                <a:gd name="T3" fmla="*/ 235 h 553"/>
                <a:gd name="T4" fmla="*/ 272 w 2722"/>
                <a:gd name="T5" fmla="*/ 8 h 553"/>
                <a:gd name="T6" fmla="*/ 544 w 2722"/>
                <a:gd name="T7" fmla="*/ 281 h 553"/>
                <a:gd name="T8" fmla="*/ 816 w 2722"/>
                <a:gd name="T9" fmla="*/ 553 h 553"/>
                <a:gd name="T10" fmla="*/ 1089 w 2722"/>
                <a:gd name="T11" fmla="*/ 281 h 553"/>
                <a:gd name="T12" fmla="*/ 1361 w 2722"/>
                <a:gd name="T13" fmla="*/ 8 h 553"/>
                <a:gd name="T14" fmla="*/ 1633 w 2722"/>
                <a:gd name="T15" fmla="*/ 281 h 553"/>
                <a:gd name="T16" fmla="*/ 1905 w 2722"/>
                <a:gd name="T17" fmla="*/ 553 h 553"/>
                <a:gd name="T18" fmla="*/ 2177 w 2722"/>
                <a:gd name="T19" fmla="*/ 281 h 553"/>
                <a:gd name="T20" fmla="*/ 2449 w 2722"/>
                <a:gd name="T21" fmla="*/ 8 h 553"/>
                <a:gd name="T22" fmla="*/ 2722 w 2722"/>
                <a:gd name="T23" fmla="*/ 281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22" h="553">
                  <a:moveTo>
                    <a:pt x="0" y="281"/>
                  </a:moveTo>
                  <a:cubicBezTo>
                    <a:pt x="0" y="280"/>
                    <a:pt x="0" y="280"/>
                    <a:pt x="45" y="235"/>
                  </a:cubicBezTo>
                  <a:cubicBezTo>
                    <a:pt x="90" y="190"/>
                    <a:pt x="189" y="0"/>
                    <a:pt x="272" y="8"/>
                  </a:cubicBezTo>
                  <a:cubicBezTo>
                    <a:pt x="355" y="16"/>
                    <a:pt x="453" y="190"/>
                    <a:pt x="544" y="281"/>
                  </a:cubicBezTo>
                  <a:cubicBezTo>
                    <a:pt x="635" y="372"/>
                    <a:pt x="725" y="553"/>
                    <a:pt x="816" y="553"/>
                  </a:cubicBezTo>
                  <a:cubicBezTo>
                    <a:pt x="907" y="553"/>
                    <a:pt x="998" y="372"/>
                    <a:pt x="1089" y="281"/>
                  </a:cubicBezTo>
                  <a:cubicBezTo>
                    <a:pt x="1180" y="190"/>
                    <a:pt x="1270" y="8"/>
                    <a:pt x="1361" y="8"/>
                  </a:cubicBezTo>
                  <a:cubicBezTo>
                    <a:pt x="1452" y="8"/>
                    <a:pt x="1542" y="190"/>
                    <a:pt x="1633" y="281"/>
                  </a:cubicBezTo>
                  <a:cubicBezTo>
                    <a:pt x="1724" y="372"/>
                    <a:pt x="1814" y="553"/>
                    <a:pt x="1905" y="553"/>
                  </a:cubicBezTo>
                  <a:cubicBezTo>
                    <a:pt x="1996" y="553"/>
                    <a:pt x="2086" y="372"/>
                    <a:pt x="2177" y="281"/>
                  </a:cubicBezTo>
                  <a:cubicBezTo>
                    <a:pt x="2268" y="190"/>
                    <a:pt x="2358" y="8"/>
                    <a:pt x="2449" y="8"/>
                  </a:cubicBezTo>
                  <a:cubicBezTo>
                    <a:pt x="2540" y="8"/>
                    <a:pt x="2677" y="236"/>
                    <a:pt x="2722" y="281"/>
                  </a:cubicBezTo>
                </a:path>
              </a:pathLst>
            </a:custGeom>
            <a:noFill/>
            <a:ln w="19050">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txBody>
            <a:bodyPr upright="1"/>
            <a:lstStyle/>
            <a:p>
              <a:pPr>
                <a:defRPr/>
              </a:pPr>
              <a:endParaRPr lang="en-US"/>
            </a:p>
          </p:txBody>
        </p:sp>
        <p:sp>
          <p:nvSpPr>
            <p:cNvPr id="14" name="Freeform 13"/>
            <p:cNvSpPr>
              <a:spLocks/>
            </p:cNvSpPr>
            <p:nvPr/>
          </p:nvSpPr>
          <p:spPr bwMode="auto">
            <a:xfrm>
              <a:off x="5349875" y="4114687"/>
              <a:ext cx="998538" cy="1385825"/>
            </a:xfrm>
            <a:custGeom>
              <a:avLst/>
              <a:gdLst>
                <a:gd name="T0" fmla="*/ 0 w 680"/>
                <a:gd name="T1" fmla="*/ 0 h 861"/>
                <a:gd name="T2" fmla="*/ 453 w 680"/>
                <a:gd name="T3" fmla="*/ 725 h 861"/>
                <a:gd name="T4" fmla="*/ 680 w 680"/>
                <a:gd name="T5" fmla="*/ 816 h 861"/>
              </a:gdLst>
              <a:ahLst/>
              <a:cxnLst>
                <a:cxn ang="0">
                  <a:pos x="T0" y="T1"/>
                </a:cxn>
                <a:cxn ang="0">
                  <a:pos x="T2" y="T3"/>
                </a:cxn>
                <a:cxn ang="0">
                  <a:pos x="T4" y="T5"/>
                </a:cxn>
              </a:cxnLst>
              <a:rect l="0" t="0" r="r" b="b"/>
              <a:pathLst>
                <a:path w="680" h="861">
                  <a:moveTo>
                    <a:pt x="0" y="0"/>
                  </a:moveTo>
                  <a:cubicBezTo>
                    <a:pt x="170" y="294"/>
                    <a:pt x="340" y="589"/>
                    <a:pt x="453" y="725"/>
                  </a:cubicBezTo>
                  <a:cubicBezTo>
                    <a:pt x="566" y="861"/>
                    <a:pt x="642" y="801"/>
                    <a:pt x="680" y="816"/>
                  </a:cubicBezTo>
                </a:path>
              </a:pathLst>
            </a:custGeom>
            <a:noFill/>
            <a:ln w="19050" cap="flat">
              <a:solidFill>
                <a:srgbClr val="000000"/>
              </a:solidFill>
              <a:prstDash val="dashDot"/>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txBody>
            <a:bodyPr upright="1"/>
            <a:lstStyle/>
            <a:p>
              <a:pPr>
                <a:defRPr/>
              </a:pPr>
              <a:endParaRPr lang="en-US"/>
            </a:p>
          </p:txBody>
        </p:sp>
        <p:cxnSp>
          <p:nvCxnSpPr>
            <p:cNvPr id="44050" name="Line 4145"/>
            <p:cNvCxnSpPr>
              <a:cxnSpLocks noChangeShapeType="1"/>
            </p:cNvCxnSpPr>
            <p:nvPr/>
          </p:nvCxnSpPr>
          <p:spPr bwMode="auto">
            <a:xfrm>
              <a:off x="6348191" y="5282384"/>
              <a:ext cx="0" cy="292985"/>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cxnSp>
        <p:sp>
          <p:nvSpPr>
            <p:cNvPr id="16" name="Freeform 15"/>
            <p:cNvSpPr>
              <a:spLocks/>
            </p:cNvSpPr>
            <p:nvPr/>
          </p:nvSpPr>
          <p:spPr bwMode="auto">
            <a:xfrm>
              <a:off x="5349875" y="3674970"/>
              <a:ext cx="1597025" cy="876260"/>
            </a:xfrm>
            <a:custGeom>
              <a:avLst/>
              <a:gdLst>
                <a:gd name="T0" fmla="*/ 0 w 1088"/>
                <a:gd name="T1" fmla="*/ 273 h 545"/>
                <a:gd name="T2" fmla="*/ 272 w 1088"/>
                <a:gd name="T3" fmla="*/ 545 h 545"/>
                <a:gd name="T4" fmla="*/ 544 w 1088"/>
                <a:gd name="T5" fmla="*/ 273 h 545"/>
                <a:gd name="T6" fmla="*/ 816 w 1088"/>
                <a:gd name="T7" fmla="*/ 0 h 545"/>
                <a:gd name="T8" fmla="*/ 1088 w 1088"/>
                <a:gd name="T9" fmla="*/ 273 h 545"/>
              </a:gdLst>
              <a:ahLst/>
              <a:cxnLst>
                <a:cxn ang="0">
                  <a:pos x="T0" y="T1"/>
                </a:cxn>
                <a:cxn ang="0">
                  <a:pos x="T2" y="T3"/>
                </a:cxn>
                <a:cxn ang="0">
                  <a:pos x="T4" y="T5"/>
                </a:cxn>
                <a:cxn ang="0">
                  <a:pos x="T6" y="T7"/>
                </a:cxn>
                <a:cxn ang="0">
                  <a:pos x="T8" y="T9"/>
                </a:cxn>
              </a:cxnLst>
              <a:rect l="0" t="0" r="r" b="b"/>
              <a:pathLst>
                <a:path w="1088" h="545">
                  <a:moveTo>
                    <a:pt x="0" y="273"/>
                  </a:moveTo>
                  <a:cubicBezTo>
                    <a:pt x="90" y="409"/>
                    <a:pt x="181" y="545"/>
                    <a:pt x="272" y="545"/>
                  </a:cubicBezTo>
                  <a:cubicBezTo>
                    <a:pt x="363" y="545"/>
                    <a:pt x="453" y="364"/>
                    <a:pt x="544" y="273"/>
                  </a:cubicBezTo>
                  <a:cubicBezTo>
                    <a:pt x="635" y="182"/>
                    <a:pt x="725" y="0"/>
                    <a:pt x="816" y="0"/>
                  </a:cubicBezTo>
                  <a:cubicBezTo>
                    <a:pt x="907" y="0"/>
                    <a:pt x="1043" y="228"/>
                    <a:pt x="1088" y="273"/>
                  </a:cubicBezTo>
                </a:path>
              </a:pathLst>
            </a:custGeom>
            <a:noFill/>
            <a:ln w="19050" cap="flat">
              <a:solidFill>
                <a:srgbClr val="000000"/>
              </a:solidFill>
              <a:prstDash val="dash"/>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txBody>
            <a:bodyPr upright="1"/>
            <a:lstStyle/>
            <a:p>
              <a:pPr>
                <a:defRPr/>
              </a:pPr>
              <a:endParaRPr lang="en-US"/>
            </a:p>
          </p:txBody>
        </p:sp>
        <p:sp>
          <p:nvSpPr>
            <p:cNvPr id="17" name="Down Arrow 16"/>
            <p:cNvSpPr>
              <a:spLocks noChangeArrowheads="1"/>
            </p:cNvSpPr>
            <p:nvPr/>
          </p:nvSpPr>
          <p:spPr bwMode="auto">
            <a:xfrm>
              <a:off x="2000250" y="2781247"/>
              <a:ext cx="330200" cy="657195"/>
            </a:xfrm>
            <a:prstGeom prst="downArrow">
              <a:avLst>
                <a:gd name="adj1" fmla="val 50000"/>
                <a:gd name="adj2" fmla="val 69272"/>
              </a:avLst>
            </a:prstGeom>
            <a:solidFill>
              <a:srgbClr val="FFFFFF"/>
            </a:solidFill>
            <a:ln w="25400">
              <a:solidFill>
                <a:srgbClr val="FF0000"/>
              </a:solidFill>
              <a:miter lim="800000"/>
              <a:headEnd/>
              <a:tailEnd/>
            </a:ln>
          </p:spPr>
          <p:txBody>
            <a:bodyPr lIns="59436" tIns="29718" rIns="59436" bIns="29718" anchor="ctr"/>
            <a:lstStyle/>
            <a:p>
              <a:pPr algn="ctr">
                <a:spcAft>
                  <a:spcPts val="0"/>
                </a:spcAft>
                <a:defRPr/>
              </a:pPr>
              <a:r>
                <a:rPr lang="en-AU" sz="1150" u="sng" dirty="0">
                  <a:solidFill>
                    <a:srgbClr val="008080"/>
                  </a:solidFill>
                  <a:latin typeface="Calibri"/>
                  <a:ea typeface="Times New Roman"/>
                  <a:cs typeface="Calibri"/>
                </a:rPr>
                <a:t> </a:t>
              </a:r>
              <a:endParaRPr lang="en-AU" sz="1200" dirty="0">
                <a:latin typeface="Times New Roman"/>
                <a:ea typeface="Times New Roman"/>
                <a:cs typeface="Times New Roman"/>
              </a:endParaRPr>
            </a:p>
          </p:txBody>
        </p:sp>
        <p:sp>
          <p:nvSpPr>
            <p:cNvPr id="44053" name="TextBox 20"/>
            <p:cNvSpPr txBox="1">
              <a:spLocks noChangeArrowheads="1"/>
            </p:cNvSpPr>
            <p:nvPr/>
          </p:nvSpPr>
          <p:spPr bwMode="auto">
            <a:xfrm>
              <a:off x="1833537" y="2384444"/>
              <a:ext cx="2974416" cy="36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436" tIns="29718" rIns="59436" bIns="29718">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AU" sz="2000" b="1" u="sng">
                  <a:solidFill>
                    <a:schemeClr val="bg2"/>
                  </a:solidFill>
                  <a:latin typeface="Calibri" charset="0"/>
                  <a:cs typeface="Times New Roman" charset="0"/>
                </a:rPr>
                <a:t>Series of disruptive events</a:t>
              </a:r>
              <a:endParaRPr lang="en-AU" sz="2000">
                <a:solidFill>
                  <a:schemeClr val="bg2"/>
                </a:solidFill>
                <a:cs typeface="Times New Roman" charset="0"/>
              </a:endParaRPr>
            </a:p>
          </p:txBody>
        </p:sp>
        <p:grpSp>
          <p:nvGrpSpPr>
            <p:cNvPr id="44054" name="Group 21"/>
            <p:cNvGrpSpPr>
              <a:grpSpLocks/>
            </p:cNvGrpSpPr>
            <p:nvPr/>
          </p:nvGrpSpPr>
          <p:grpSpPr bwMode="auto">
            <a:xfrm>
              <a:off x="4549895" y="1628775"/>
              <a:ext cx="3461483" cy="1827530"/>
              <a:chOff x="2653" y="573"/>
              <a:chExt cx="2357" cy="1134"/>
            </a:xfrm>
          </p:grpSpPr>
          <p:sp>
            <p:nvSpPr>
              <p:cNvPr id="44059" name="AutoShape 4153"/>
              <p:cNvSpPr>
                <a:spLocks noChangeArrowheads="1"/>
              </p:cNvSpPr>
              <p:nvPr/>
            </p:nvSpPr>
            <p:spPr bwMode="auto">
              <a:xfrm>
                <a:off x="2653" y="573"/>
                <a:ext cx="1088" cy="1134"/>
              </a:xfrm>
              <a:prstGeom prst="irregularSeal1">
                <a:avLst/>
              </a:prstGeom>
              <a:solidFill>
                <a:srgbClr val="FFFF00"/>
              </a:solidFill>
              <a:ln w="9525">
                <a:solidFill>
                  <a:srgbClr val="000000"/>
                </a:solidFill>
                <a:miter lim="800000"/>
                <a:headEnd/>
                <a:tailEnd/>
              </a:ln>
            </p:spPr>
            <p:txBody>
              <a:bodyPr anchor="ctr"/>
              <a:lstStyle/>
              <a:p>
                <a:endParaRPr lang="en-US"/>
              </a:p>
            </p:txBody>
          </p:sp>
          <p:sp>
            <p:nvSpPr>
              <p:cNvPr id="28" name="Cloud"/>
              <p:cNvSpPr>
                <a:spLocks noChangeAspect="1" noEditPoints="1" noChangeArrowheads="1"/>
              </p:cNvSpPr>
              <p:nvPr/>
            </p:nvSpPr>
            <p:spPr bwMode="auto">
              <a:xfrm>
                <a:off x="2789" y="856"/>
                <a:ext cx="771" cy="53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1" y="8613"/>
                      <a:pt x="-1" y="10137"/>
                    </a:cubicBezTo>
                    <a:cubicBezTo>
                      <a:pt x="-1" y="11192"/>
                      <a:pt x="409" y="12169"/>
                      <a:pt x="1074" y="12702"/>
                    </a:cubicBezTo>
                    <a:lnTo>
                      <a:pt x="1063" y="12668"/>
                    </a:lnTo>
                    <a:cubicBezTo>
                      <a:pt x="685" y="13217"/>
                      <a:pt x="474" y="13940"/>
                      <a:pt x="474" y="14690"/>
                    </a:cubicBezTo>
                    <a:cubicBezTo>
                      <a:pt x="475" y="16325"/>
                      <a:pt x="1451" y="17650"/>
                      <a:pt x="2655" y="17650"/>
                    </a:cubicBezTo>
                    <a:cubicBezTo>
                      <a:pt x="2739" y="17650"/>
                      <a:pt x="2824" y="17643"/>
                      <a:pt x="2909" y="17629"/>
                    </a:cubicBezTo>
                    <a:lnTo>
                      <a:pt x="2897" y="17649"/>
                    </a:lnTo>
                    <a:cubicBezTo>
                      <a:pt x="3585" y="19288"/>
                      <a:pt x="4863" y="20299"/>
                      <a:pt x="6247" y="20299"/>
                    </a:cubicBezTo>
                    <a:cubicBezTo>
                      <a:pt x="6947" y="20299"/>
                      <a:pt x="7635" y="20039"/>
                      <a:pt x="8235" y="19546"/>
                    </a:cubicBezTo>
                    <a:lnTo>
                      <a:pt x="8229" y="19550"/>
                    </a:lnTo>
                    <a:cubicBezTo>
                      <a:pt x="8855" y="20829"/>
                      <a:pt x="9908" y="21596"/>
                      <a:pt x="11036" y="21596"/>
                    </a:cubicBezTo>
                    <a:cubicBezTo>
                      <a:pt x="12523" y="21596"/>
                      <a:pt x="13836" y="20267"/>
                      <a:pt x="14267" y="18324"/>
                    </a:cubicBezTo>
                    <a:lnTo>
                      <a:pt x="14270" y="18350"/>
                    </a:lnTo>
                    <a:cubicBezTo>
                      <a:pt x="14730" y="18740"/>
                      <a:pt x="15260" y="18946"/>
                      <a:pt x="15802" y="18946"/>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1"/>
                      <a:pt x="16758" y="-1"/>
                    </a:cubicBezTo>
                    <a:cubicBezTo>
                      <a:pt x="16044" y="-1"/>
                      <a:pt x="15367" y="426"/>
                      <a:pt x="14905" y="1165"/>
                    </a:cubicBezTo>
                    <a:lnTo>
                      <a:pt x="14909" y="1170"/>
                    </a:lnTo>
                    <a:cubicBezTo>
                      <a:pt x="14497" y="432"/>
                      <a:pt x="13855" y="-1"/>
                      <a:pt x="13174" y="-1"/>
                    </a:cubicBezTo>
                    <a:cubicBezTo>
                      <a:pt x="12347" y="-1"/>
                      <a:pt x="11590" y="637"/>
                      <a:pt x="11221" y="1645"/>
                    </a:cubicBezTo>
                    <a:lnTo>
                      <a:pt x="11229" y="1694"/>
                    </a:lnTo>
                    <a:cubicBezTo>
                      <a:pt x="10730" y="1024"/>
                      <a:pt x="10058" y="649"/>
                      <a:pt x="9358" y="649"/>
                    </a:cubicBezTo>
                    <a:cubicBezTo>
                      <a:pt x="8372" y="649"/>
                      <a:pt x="7466" y="1391"/>
                      <a:pt x="7003" y="2578"/>
                    </a:cubicBezTo>
                    <a:lnTo>
                      <a:pt x="6995" y="2602"/>
                    </a:lnTo>
                    <a:cubicBezTo>
                      <a:pt x="6477" y="2189"/>
                      <a:pt x="5888" y="1971"/>
                      <a:pt x="5288" y="1971"/>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09"/>
                      <a:pt x="2172" y="13109"/>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1">
                <a:gsLst>
                  <a:gs pos="0">
                    <a:srgbClr val="FFFFCC"/>
                  </a:gs>
                  <a:gs pos="100000">
                    <a:srgbClr val="FFCC00"/>
                  </a:gs>
                </a:gsLst>
                <a:path path="rect">
                  <a:fillToRect l="50000" t="50000" r="50000" b="50000"/>
                </a:path>
              </a:gradFill>
              <a:ln w="9525">
                <a:solidFill>
                  <a:srgbClr val="000000"/>
                </a:solidFill>
                <a:miter lim="800000"/>
                <a:headEnd/>
                <a:tailEnd/>
              </a:ln>
              <a:effectLst>
                <a:outerShdw blurRad="63500" dist="107763" dir="2700000" algn="ctr" rotWithShape="0">
                  <a:srgbClr val="000000">
                    <a:alpha val="74998"/>
                  </a:srgbClr>
                </a:outerShdw>
              </a:effectLst>
            </p:spPr>
            <p:txBody>
              <a:bodyPr upright="1"/>
              <a:lstStyle/>
              <a:p>
                <a:pPr>
                  <a:defRPr/>
                </a:pPr>
                <a:endParaRPr lang="en-US"/>
              </a:p>
            </p:txBody>
          </p:sp>
          <p:sp>
            <p:nvSpPr>
              <p:cNvPr id="44061" name="TextBox 28"/>
              <p:cNvSpPr txBox="1">
                <a:spLocks noChangeArrowheads="1"/>
              </p:cNvSpPr>
              <p:nvPr/>
            </p:nvSpPr>
            <p:spPr bwMode="auto">
              <a:xfrm>
                <a:off x="3859" y="930"/>
                <a:ext cx="115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9436" tIns="29718" rIns="59436" bIns="29718"/>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AU" sz="1800" b="1" u="sng">
                    <a:solidFill>
                      <a:srgbClr val="008080"/>
                    </a:solidFill>
                    <a:latin typeface="Calibri" charset="0"/>
                    <a:cs typeface="Times New Roman" charset="0"/>
                  </a:rPr>
                  <a:t>Sudden shock/</a:t>
                </a:r>
                <a:endParaRPr lang="en-AU" sz="1800">
                  <a:cs typeface="Times New Roman" charset="0"/>
                </a:endParaRPr>
              </a:p>
              <a:p>
                <a:r>
                  <a:rPr lang="en-AU" sz="1800" b="1" u="sng">
                    <a:solidFill>
                      <a:srgbClr val="008080"/>
                    </a:solidFill>
                    <a:latin typeface="Calibri" charset="0"/>
                    <a:cs typeface="Times New Roman" charset="0"/>
                  </a:rPr>
                  <a:t>creeping failure</a:t>
                </a:r>
                <a:endParaRPr lang="en-AU" sz="1800">
                  <a:cs typeface="Times New Roman" charset="0"/>
                </a:endParaRPr>
              </a:p>
            </p:txBody>
          </p:sp>
        </p:grpSp>
        <p:sp>
          <p:nvSpPr>
            <p:cNvPr id="23" name="Down Arrow 22"/>
            <p:cNvSpPr>
              <a:spLocks noChangeArrowheads="1"/>
            </p:cNvSpPr>
            <p:nvPr/>
          </p:nvSpPr>
          <p:spPr bwMode="auto">
            <a:xfrm>
              <a:off x="5216525" y="2795535"/>
              <a:ext cx="333375" cy="1023890"/>
            </a:xfrm>
            <a:prstGeom prst="downArrow">
              <a:avLst>
                <a:gd name="adj1" fmla="val 50000"/>
                <a:gd name="adj2" fmla="val 107765"/>
              </a:avLst>
            </a:prstGeom>
            <a:solidFill>
              <a:srgbClr val="FFFFFF"/>
            </a:solidFill>
            <a:ln w="25400">
              <a:solidFill>
                <a:srgbClr val="385D8A"/>
              </a:solidFill>
              <a:miter lim="800000"/>
              <a:headEnd/>
              <a:tailEnd/>
            </a:ln>
          </p:spPr>
          <p:txBody>
            <a:bodyPr lIns="59436" tIns="29718" rIns="59436" bIns="29718" anchor="ctr"/>
            <a:lstStyle/>
            <a:p>
              <a:pPr algn="ctr">
                <a:spcAft>
                  <a:spcPts val="0"/>
                </a:spcAft>
                <a:defRPr/>
              </a:pPr>
              <a:r>
                <a:rPr lang="en-AU" sz="1150" u="sng">
                  <a:solidFill>
                    <a:srgbClr val="008080"/>
                  </a:solidFill>
                  <a:latin typeface="Calibri"/>
                  <a:ea typeface="Times New Roman"/>
                  <a:cs typeface="Calibri"/>
                </a:rPr>
                <a:t> </a:t>
              </a:r>
              <a:endParaRPr lang="en-AU" sz="1200">
                <a:latin typeface="Times New Roman"/>
                <a:ea typeface="Times New Roman"/>
                <a:cs typeface="Times New Roman"/>
              </a:endParaRPr>
            </a:p>
          </p:txBody>
        </p:sp>
        <p:sp>
          <p:nvSpPr>
            <p:cNvPr id="44056" name="TextBox 23"/>
            <p:cNvSpPr txBox="1">
              <a:spLocks noChangeArrowheads="1"/>
            </p:cNvSpPr>
            <p:nvPr/>
          </p:nvSpPr>
          <p:spPr bwMode="auto">
            <a:xfrm>
              <a:off x="6414394" y="5500673"/>
              <a:ext cx="1068709" cy="36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436" tIns="29718" rIns="59436" bIns="29718">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AU" sz="2000" b="1" u="sng">
                  <a:solidFill>
                    <a:schemeClr val="bg2"/>
                  </a:solidFill>
                  <a:latin typeface="Calibri" charset="0"/>
                  <a:cs typeface="Times New Roman" charset="0"/>
                </a:rPr>
                <a:t>collapse</a:t>
              </a:r>
              <a:endParaRPr lang="en-AU" sz="2000">
                <a:solidFill>
                  <a:schemeClr val="bg2"/>
                </a:solidFill>
                <a:cs typeface="Times New Roman" charset="0"/>
              </a:endParaRPr>
            </a:p>
          </p:txBody>
        </p:sp>
        <p:sp>
          <p:nvSpPr>
            <p:cNvPr id="44057" name="TextBox 24"/>
            <p:cNvSpPr txBox="1">
              <a:spLocks noChangeArrowheads="1"/>
            </p:cNvSpPr>
            <p:nvPr/>
          </p:nvSpPr>
          <p:spPr bwMode="auto">
            <a:xfrm>
              <a:off x="3008982" y="5660944"/>
              <a:ext cx="630282" cy="337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436" tIns="29718" rIns="59436" bIns="29718">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AU" sz="1800" b="1" u="sng">
                  <a:solidFill>
                    <a:schemeClr val="bg2"/>
                  </a:solidFill>
                  <a:latin typeface="Calibri" charset="0"/>
                  <a:cs typeface="Times New Roman" charset="0"/>
                </a:rPr>
                <a:t>time</a:t>
              </a:r>
              <a:endParaRPr lang="en-AU" sz="1800">
                <a:solidFill>
                  <a:schemeClr val="bg2"/>
                </a:solidFill>
                <a:cs typeface="Times New Roman" charset="0"/>
              </a:endParaRPr>
            </a:p>
          </p:txBody>
        </p:sp>
        <p:sp>
          <p:nvSpPr>
            <p:cNvPr id="44058" name="TextBox 25"/>
            <p:cNvSpPr txBox="1">
              <a:spLocks noChangeArrowheads="1"/>
            </p:cNvSpPr>
            <p:nvPr/>
          </p:nvSpPr>
          <p:spPr bwMode="auto">
            <a:xfrm>
              <a:off x="5889497" y="3212634"/>
              <a:ext cx="3641853" cy="367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9436" tIns="29718" rIns="59436" bIns="29718">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AU" sz="2000" b="1" u="sng">
                  <a:solidFill>
                    <a:schemeClr val="bg2"/>
                  </a:solidFill>
                  <a:latin typeface="Calibri" charset="0"/>
                  <a:cs typeface="Times New Roman" charset="0"/>
                </a:rPr>
                <a:t>Survive and continue to function</a:t>
              </a:r>
              <a:endParaRPr lang="en-AU" sz="2000">
                <a:solidFill>
                  <a:schemeClr val="bg2"/>
                </a:solidFill>
                <a:cs typeface="Times New Roman" charset="0"/>
              </a:endParaRPr>
            </a:p>
          </p:txBody>
        </p:sp>
      </p:grpSp>
      <p:sp>
        <p:nvSpPr>
          <p:cNvPr id="27" name="Down Arrow 26"/>
          <p:cNvSpPr>
            <a:spLocks noChangeArrowheads="1"/>
          </p:cNvSpPr>
          <p:nvPr/>
        </p:nvSpPr>
        <p:spPr bwMode="auto">
          <a:xfrm>
            <a:off x="2792413" y="2781300"/>
            <a:ext cx="330200" cy="657225"/>
          </a:xfrm>
          <a:prstGeom prst="downArrow">
            <a:avLst>
              <a:gd name="adj1" fmla="val 50000"/>
              <a:gd name="adj2" fmla="val 69272"/>
            </a:avLst>
          </a:prstGeom>
          <a:solidFill>
            <a:srgbClr val="FFFFFF"/>
          </a:solidFill>
          <a:ln w="25400">
            <a:solidFill>
              <a:srgbClr val="FF0000"/>
            </a:solidFill>
            <a:miter lim="800000"/>
            <a:headEnd/>
            <a:tailEnd/>
          </a:ln>
        </p:spPr>
        <p:txBody>
          <a:bodyPr lIns="59436" tIns="29718" rIns="59436" bIns="29718" anchor="ctr"/>
          <a:lstStyle/>
          <a:p>
            <a:pPr algn="ctr">
              <a:spcAft>
                <a:spcPts val="0"/>
              </a:spcAft>
              <a:defRPr/>
            </a:pPr>
            <a:r>
              <a:rPr lang="en-AU" sz="1150" u="sng" dirty="0">
                <a:solidFill>
                  <a:srgbClr val="008080"/>
                </a:solidFill>
                <a:latin typeface="Calibri"/>
                <a:ea typeface="Times New Roman"/>
                <a:cs typeface="Calibri"/>
              </a:rPr>
              <a:t> </a:t>
            </a:r>
            <a:endParaRPr lang="en-AU" sz="1200" dirty="0">
              <a:latin typeface="Times New Roman"/>
              <a:ea typeface="Times New Roman"/>
              <a:cs typeface="Times New Roman"/>
            </a:endParaRPr>
          </a:p>
        </p:txBody>
      </p:sp>
      <p:sp>
        <p:nvSpPr>
          <p:cNvPr id="29" name="Down Arrow 28"/>
          <p:cNvSpPr>
            <a:spLocks noChangeArrowheads="1"/>
          </p:cNvSpPr>
          <p:nvPr/>
        </p:nvSpPr>
        <p:spPr bwMode="auto">
          <a:xfrm>
            <a:off x="3440113" y="2781300"/>
            <a:ext cx="331787" cy="657225"/>
          </a:xfrm>
          <a:prstGeom prst="downArrow">
            <a:avLst>
              <a:gd name="adj1" fmla="val 50000"/>
              <a:gd name="adj2" fmla="val 69272"/>
            </a:avLst>
          </a:prstGeom>
          <a:solidFill>
            <a:srgbClr val="FFFFFF"/>
          </a:solidFill>
          <a:ln w="25400">
            <a:solidFill>
              <a:srgbClr val="FF0000"/>
            </a:solidFill>
            <a:miter lim="800000"/>
            <a:headEnd/>
            <a:tailEnd/>
          </a:ln>
        </p:spPr>
        <p:txBody>
          <a:bodyPr lIns="59436" tIns="29718" rIns="59436" bIns="29718" anchor="ctr"/>
          <a:lstStyle/>
          <a:p>
            <a:pPr algn="ctr">
              <a:spcAft>
                <a:spcPts val="0"/>
              </a:spcAft>
              <a:defRPr/>
            </a:pPr>
            <a:r>
              <a:rPr lang="en-AU" sz="1150" u="sng" dirty="0">
                <a:solidFill>
                  <a:srgbClr val="008080"/>
                </a:solidFill>
                <a:latin typeface="Calibri"/>
                <a:ea typeface="Times New Roman"/>
                <a:cs typeface="Calibri"/>
              </a:rPr>
              <a:t> </a:t>
            </a:r>
            <a:endParaRPr lang="en-AU" sz="1200" dirty="0">
              <a:latin typeface="Times New Roman"/>
              <a:ea typeface="Times New Roman"/>
              <a:cs typeface="Times New Roman"/>
            </a:endParaRPr>
          </a:p>
        </p:txBody>
      </p:sp>
      <p:sp>
        <p:nvSpPr>
          <p:cNvPr id="30" name="Down Arrow 29"/>
          <p:cNvSpPr>
            <a:spLocks noChangeArrowheads="1"/>
          </p:cNvSpPr>
          <p:nvPr/>
        </p:nvSpPr>
        <p:spPr bwMode="auto">
          <a:xfrm>
            <a:off x="4160838" y="2781300"/>
            <a:ext cx="330200" cy="657225"/>
          </a:xfrm>
          <a:prstGeom prst="downArrow">
            <a:avLst>
              <a:gd name="adj1" fmla="val 50000"/>
              <a:gd name="adj2" fmla="val 69272"/>
            </a:avLst>
          </a:prstGeom>
          <a:solidFill>
            <a:srgbClr val="FFFFFF"/>
          </a:solidFill>
          <a:ln w="25400">
            <a:solidFill>
              <a:srgbClr val="FF0000"/>
            </a:solidFill>
            <a:miter lim="800000"/>
            <a:headEnd/>
            <a:tailEnd/>
          </a:ln>
        </p:spPr>
        <p:txBody>
          <a:bodyPr lIns="59436" tIns="29718" rIns="59436" bIns="29718" anchor="ctr"/>
          <a:lstStyle/>
          <a:p>
            <a:pPr algn="ctr">
              <a:spcAft>
                <a:spcPts val="0"/>
              </a:spcAft>
              <a:defRPr/>
            </a:pPr>
            <a:r>
              <a:rPr lang="en-AU" sz="1150" u="sng" dirty="0">
                <a:solidFill>
                  <a:srgbClr val="008080"/>
                </a:solidFill>
                <a:latin typeface="Calibri"/>
                <a:ea typeface="Times New Roman"/>
                <a:cs typeface="Calibri"/>
              </a:rPr>
              <a:t> </a:t>
            </a:r>
            <a:endParaRPr lang="en-AU" sz="1200" dirty="0">
              <a:latin typeface="Times New Roman"/>
              <a:ea typeface="Times New Roman"/>
              <a:cs typeface="Times New Roman"/>
            </a:endParaRPr>
          </a:p>
        </p:txBody>
      </p:sp>
      <p:cxnSp>
        <p:nvCxnSpPr>
          <p:cNvPr id="44043" name="Straight Arrow Connector 9"/>
          <p:cNvCxnSpPr>
            <a:cxnSpLocks noChangeShapeType="1"/>
          </p:cNvCxnSpPr>
          <p:nvPr/>
        </p:nvCxnSpPr>
        <p:spPr bwMode="auto">
          <a:xfrm>
            <a:off x="1208088" y="5661025"/>
            <a:ext cx="4249737" cy="0"/>
          </a:xfrm>
          <a:prstGeom prst="straightConnector1">
            <a:avLst/>
          </a:prstGeom>
          <a:noFill/>
          <a:ln w="12700">
            <a:solidFill>
              <a:schemeClr val="bg2"/>
            </a:solidFill>
            <a:round/>
            <a:headEnd/>
            <a:tailEnd type="arrow" w="med" len="med"/>
          </a:ln>
          <a:extLst>
            <a:ext uri="{909E8E84-426E-40dd-AFC4-6F175D3DCCD1}">
              <a14:hiddenFill xmlns:a14="http://schemas.microsoft.com/office/drawing/2010/main">
                <a:noFill/>
              </a14:hiddenFill>
            </a:ext>
          </a:extLst>
        </p:spPr>
      </p:cxnSp>
      <p:cxnSp>
        <p:nvCxnSpPr>
          <p:cNvPr id="44044" name="Straight Arrow Connector 50"/>
          <p:cNvCxnSpPr>
            <a:cxnSpLocks noChangeShapeType="1"/>
          </p:cNvCxnSpPr>
          <p:nvPr/>
        </p:nvCxnSpPr>
        <p:spPr bwMode="auto">
          <a:xfrm flipV="1">
            <a:off x="1208088" y="1916113"/>
            <a:ext cx="0" cy="3744912"/>
          </a:xfrm>
          <a:prstGeom prst="straightConnector1">
            <a:avLst/>
          </a:prstGeom>
          <a:noFill/>
          <a:ln w="12700">
            <a:solidFill>
              <a:schemeClr val="bg2"/>
            </a:solidFill>
            <a:round/>
            <a:headEnd/>
            <a:tailEnd type="arrow" w="med" len="med"/>
          </a:ln>
          <a:extLst>
            <a:ext uri="{909E8E84-426E-40dd-AFC4-6F175D3DCCD1}">
              <a14:hiddenFill xmlns:a14="http://schemas.microsoft.com/office/drawing/2010/main">
                <a:noFill/>
              </a14:hiddenFill>
            </a:ext>
          </a:extLst>
        </p:spPr>
      </p:cxnSp>
      <p:sp>
        <p:nvSpPr>
          <p:cNvPr id="44045" name="TextBox 40"/>
          <p:cNvSpPr txBox="1">
            <a:spLocks noChangeArrowheads="1"/>
          </p:cNvSpPr>
          <p:nvPr/>
        </p:nvSpPr>
        <p:spPr bwMode="auto">
          <a:xfrm rot="-5400000">
            <a:off x="209551" y="4787900"/>
            <a:ext cx="1471612"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600" b="1" u="sng">
                <a:solidFill>
                  <a:schemeClr val="bg2"/>
                </a:solidFill>
                <a:latin typeface="Helvetica" charset="0"/>
              </a:rPr>
              <a:t>performance</a:t>
            </a:r>
          </a:p>
        </p:txBody>
      </p:sp>
      <p:sp>
        <p:nvSpPr>
          <p:cNvPr id="44046" name="TextBox 4"/>
          <p:cNvSpPr txBox="1">
            <a:spLocks noChangeArrowheads="1"/>
          </p:cNvSpPr>
          <p:nvPr/>
        </p:nvSpPr>
        <p:spPr bwMode="auto">
          <a:xfrm>
            <a:off x="776288" y="6092825"/>
            <a:ext cx="7197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a:t>The EU Mediterranean refugee crisis is a good example </a:t>
            </a: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99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The Development of Resilience</a:t>
            </a:r>
            <a:endParaRPr lang="en-GB" sz="5400" dirty="0">
              <a:solidFill>
                <a:schemeClr val="tx2">
                  <a:lumMod val="20000"/>
                  <a:lumOff val="80000"/>
                </a:schemeClr>
              </a:solidFill>
              <a:latin typeface="Times" charset="0"/>
            </a:endParaRPr>
          </a:p>
        </p:txBody>
      </p:sp>
      <p:sp>
        <p:nvSpPr>
          <p:cNvPr id="45058"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45059"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1412875"/>
            <a:ext cx="9577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AU" dirty="0">
              <a:solidFill>
                <a:schemeClr val="tx2">
                  <a:lumMod val="20000"/>
                  <a:lumOff val="80000"/>
                </a:schemeClr>
              </a:solidFill>
            </a:endParaRPr>
          </a:p>
          <a:p>
            <a:pPr>
              <a:defRPr/>
            </a:pPr>
            <a:endParaRPr lang="en-AU" dirty="0">
              <a:solidFill>
                <a:schemeClr val="tx2">
                  <a:lumMod val="20000"/>
                  <a:lumOff val="80000"/>
                </a:schemeClr>
              </a:solidFill>
            </a:endParaRPr>
          </a:p>
        </p:txBody>
      </p:sp>
      <p:sp>
        <p:nvSpPr>
          <p:cNvPr id="45061" name="TextBox 1"/>
          <p:cNvSpPr txBox="1">
            <a:spLocks noChangeArrowheads="1"/>
          </p:cNvSpPr>
          <p:nvPr/>
        </p:nvSpPr>
        <p:spPr bwMode="auto">
          <a:xfrm>
            <a:off x="4826000" y="302260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pic>
        <p:nvPicPr>
          <p:cNvPr id="45062" name="Picture 3" descr="ismail.ch3.fig.2.tif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079500"/>
            <a:ext cx="8191500" cy="469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Resilience Capability-The Concept</a:t>
            </a:r>
            <a:endParaRPr lang="en-GB" sz="5400" dirty="0">
              <a:solidFill>
                <a:schemeClr val="tx2">
                  <a:lumMod val="20000"/>
                  <a:lumOff val="80000"/>
                </a:schemeClr>
              </a:solidFill>
              <a:latin typeface="Times" charset="0"/>
            </a:endParaRPr>
          </a:p>
        </p:txBody>
      </p:sp>
      <p:sp>
        <p:nvSpPr>
          <p:cNvPr id="40962" name="Rectangle 3"/>
          <p:cNvSpPr txBox="1">
            <a:spLocks noChangeArrowheads="1"/>
          </p:cNvSpPr>
          <p:nvPr/>
        </p:nvSpPr>
        <p:spPr bwMode="auto">
          <a:xfrm>
            <a:off x="200025" y="692150"/>
            <a:ext cx="95059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defRPr/>
            </a:pPr>
            <a:r>
              <a:rPr lang="en-AU" dirty="0" smtClean="0">
                <a:latin typeface="+mj-lt"/>
              </a:rPr>
              <a:t>After a detailed analysis of a wide range of case studies, and an assessment of </a:t>
            </a:r>
            <a:r>
              <a:rPr lang="en-AU" b="1" dirty="0" smtClean="0">
                <a:latin typeface="+mj-lt"/>
              </a:rPr>
              <a:t> </a:t>
            </a:r>
            <a:r>
              <a:rPr lang="en-AU" dirty="0" smtClean="0">
                <a:latin typeface="+mj-lt"/>
              </a:rPr>
              <a:t>available tools for assessing resilience, </a:t>
            </a:r>
            <a:r>
              <a:rPr lang="en-AU" b="1" dirty="0" smtClean="0">
                <a:latin typeface="+mj-lt"/>
              </a:rPr>
              <a:t> </a:t>
            </a:r>
            <a:r>
              <a:rPr lang="en-AU" dirty="0" smtClean="0">
                <a:latin typeface="+mj-lt"/>
              </a:rPr>
              <a:t>it was decided that a research particular outcome was required…</a:t>
            </a:r>
          </a:p>
          <a:p>
            <a:pPr>
              <a:lnSpc>
                <a:spcPct val="91000"/>
              </a:lnSpc>
              <a:spcBef>
                <a:spcPct val="45000"/>
              </a:spcBef>
              <a:buClr>
                <a:schemeClr val="tx1"/>
              </a:buClr>
              <a:buSzPct val="75000"/>
              <a:defRPr/>
            </a:pPr>
            <a:endParaRPr lang="en-AU" dirty="0">
              <a:latin typeface="+mj-lt"/>
            </a:endParaRPr>
          </a:p>
          <a:p>
            <a:pPr>
              <a:lnSpc>
                <a:spcPct val="91000"/>
              </a:lnSpc>
              <a:spcBef>
                <a:spcPct val="45000"/>
              </a:spcBef>
              <a:buClr>
                <a:schemeClr val="tx1"/>
              </a:buClr>
              <a:buSzPct val="75000"/>
              <a:defRPr/>
            </a:pPr>
            <a:r>
              <a:rPr lang="en-AU" dirty="0" smtClean="0">
                <a:latin typeface="+mj-lt"/>
              </a:rPr>
              <a:t>Possibilities were..</a:t>
            </a:r>
          </a:p>
          <a:p>
            <a:pPr>
              <a:lnSpc>
                <a:spcPct val="91000"/>
              </a:lnSpc>
              <a:spcBef>
                <a:spcPct val="45000"/>
              </a:spcBef>
              <a:buClr>
                <a:schemeClr val="tx1"/>
              </a:buClr>
              <a:buSzPct val="75000"/>
              <a:defRPr/>
            </a:pPr>
            <a:r>
              <a:rPr lang="en-AU" dirty="0" smtClean="0">
                <a:latin typeface="+mj-lt"/>
              </a:rPr>
              <a:t>A. Given a characterisation of an organisation, and its environment, and of the kind of Potentially Disruptive Events (PDE’s) that it may face, could we predict its response, in resilience terms?</a:t>
            </a:r>
          </a:p>
          <a:p>
            <a:pPr>
              <a:lnSpc>
                <a:spcPct val="91000"/>
              </a:lnSpc>
              <a:spcBef>
                <a:spcPct val="45000"/>
              </a:spcBef>
              <a:buClr>
                <a:schemeClr val="tx1"/>
              </a:buClr>
              <a:buSzPct val="75000"/>
              <a:defRPr/>
            </a:pPr>
            <a:r>
              <a:rPr lang="en-AU" dirty="0" smtClean="0">
                <a:latin typeface="+mj-lt"/>
              </a:rPr>
              <a:t>B. Further, could we predict the PDE’s that organisation would not be able to cope with?</a:t>
            </a:r>
          </a:p>
          <a:p>
            <a:pPr>
              <a:lnSpc>
                <a:spcPct val="91000"/>
              </a:lnSpc>
              <a:spcBef>
                <a:spcPct val="45000"/>
              </a:spcBef>
              <a:buClr>
                <a:schemeClr val="tx1"/>
              </a:buClr>
              <a:buSzPct val="75000"/>
              <a:defRPr/>
            </a:pPr>
            <a:r>
              <a:rPr lang="en-AU" dirty="0" smtClean="0">
                <a:latin typeface="+mj-lt"/>
              </a:rPr>
              <a:t>C. Would we need to focus only on the Organisation and its Environment to achieve a usable result?</a:t>
            </a:r>
          </a:p>
          <a:p>
            <a:pPr>
              <a:lnSpc>
                <a:spcPct val="91000"/>
              </a:lnSpc>
              <a:spcBef>
                <a:spcPct val="45000"/>
              </a:spcBef>
              <a:buClr>
                <a:schemeClr val="tx1"/>
              </a:buClr>
              <a:buSzPct val="75000"/>
              <a:defRPr/>
            </a:pPr>
            <a:endParaRPr lang="en-AU" dirty="0" smtClean="0">
              <a:latin typeface="+mj-lt"/>
            </a:endParaRPr>
          </a:p>
          <a:p>
            <a:pPr>
              <a:lnSpc>
                <a:spcPct val="91000"/>
              </a:lnSpc>
              <a:spcBef>
                <a:spcPct val="45000"/>
              </a:spcBef>
              <a:buClr>
                <a:schemeClr val="tx1"/>
              </a:buClr>
              <a:buSzPct val="75000"/>
              <a:defRPr/>
            </a:pPr>
            <a:r>
              <a:rPr lang="en-AU" dirty="0" smtClean="0">
                <a:latin typeface="+mj-lt"/>
              </a:rPr>
              <a:t>This lead us to a Capability Model Approach, building on the classic CMM/CMMI approach. (Hi-risk CMU-SEI were also looking at this..)</a:t>
            </a:r>
          </a:p>
          <a:p>
            <a:pPr>
              <a:lnSpc>
                <a:spcPct val="91000"/>
              </a:lnSpc>
              <a:spcBef>
                <a:spcPct val="45000"/>
              </a:spcBef>
              <a:buClr>
                <a:schemeClr val="tx1"/>
              </a:buClr>
              <a:buSzPct val="75000"/>
              <a:defRPr/>
            </a:pPr>
            <a:endParaRPr lang="en-AU" dirty="0" smtClean="0">
              <a:latin typeface="+mj-lt"/>
            </a:endParaRPr>
          </a:p>
        </p:txBody>
      </p:sp>
      <p:sp>
        <p:nvSpPr>
          <p:cNvPr id="46083"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1412875"/>
            <a:ext cx="9577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AU" dirty="0">
              <a:solidFill>
                <a:schemeClr val="tx2">
                  <a:lumMod val="20000"/>
                  <a:lumOff val="80000"/>
                </a:schemeClr>
              </a:solidFill>
            </a:endParaRPr>
          </a:p>
          <a:p>
            <a:pPr>
              <a:defRPr/>
            </a:pPr>
            <a:endParaRPr lang="en-AU" dirty="0">
              <a:solidFill>
                <a:schemeClr val="tx2">
                  <a:lumMod val="20000"/>
                  <a:lumOff val="80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0962">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0962">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096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096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Resilience Capability-The Concept</a:t>
            </a:r>
            <a:endParaRPr lang="en-GB" sz="5400" dirty="0">
              <a:solidFill>
                <a:schemeClr val="tx2">
                  <a:lumMod val="20000"/>
                  <a:lumOff val="80000"/>
                </a:schemeClr>
              </a:solidFill>
              <a:latin typeface="Times" charset="0"/>
            </a:endParaRPr>
          </a:p>
        </p:txBody>
      </p:sp>
      <p:sp>
        <p:nvSpPr>
          <p:cNvPr id="40962" name="Rectangle 3"/>
          <p:cNvSpPr txBox="1">
            <a:spLocks noChangeArrowheads="1"/>
          </p:cNvSpPr>
          <p:nvPr/>
        </p:nvSpPr>
        <p:spPr bwMode="auto">
          <a:xfrm>
            <a:off x="200025" y="692150"/>
            <a:ext cx="95059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defRPr/>
            </a:pPr>
            <a:r>
              <a:rPr lang="en-AU" dirty="0" smtClean="0">
                <a:latin typeface="+mj-lt"/>
              </a:rPr>
              <a:t>Semi-Formally..</a:t>
            </a:r>
          </a:p>
          <a:p>
            <a:pPr>
              <a:lnSpc>
                <a:spcPct val="91000"/>
              </a:lnSpc>
              <a:spcBef>
                <a:spcPct val="45000"/>
              </a:spcBef>
              <a:buClr>
                <a:schemeClr val="tx1"/>
              </a:buClr>
              <a:buSzPct val="75000"/>
              <a:defRPr/>
            </a:pPr>
            <a:endParaRPr lang="en-AU" dirty="0" smtClean="0">
              <a:latin typeface="+mj-lt"/>
            </a:endParaRPr>
          </a:p>
          <a:p>
            <a:pPr>
              <a:lnSpc>
                <a:spcPct val="91000"/>
              </a:lnSpc>
              <a:spcBef>
                <a:spcPct val="45000"/>
              </a:spcBef>
              <a:buClr>
                <a:schemeClr val="tx1"/>
              </a:buClr>
              <a:buSzPct val="75000"/>
              <a:defRPr/>
            </a:pPr>
            <a:r>
              <a:rPr lang="en-AU" dirty="0" smtClean="0">
                <a:latin typeface="+mj-lt"/>
              </a:rPr>
              <a:t>Consider an organisation O operating in an environment E subject to a set of PDE’s P.</a:t>
            </a:r>
          </a:p>
          <a:p>
            <a:pPr>
              <a:lnSpc>
                <a:spcPct val="91000"/>
              </a:lnSpc>
              <a:spcBef>
                <a:spcPct val="45000"/>
              </a:spcBef>
              <a:buClr>
                <a:schemeClr val="tx1"/>
              </a:buClr>
              <a:buSzPct val="75000"/>
              <a:defRPr/>
            </a:pPr>
            <a:r>
              <a:rPr lang="en-AU" dirty="0" smtClean="0">
                <a:latin typeface="+mj-lt"/>
              </a:rPr>
              <a:t>Can we construct an evaluation process F(O(t</a:t>
            </a:r>
            <a:r>
              <a:rPr lang="en-AU" baseline="-25000" dirty="0" smtClean="0">
                <a:latin typeface="+mj-lt"/>
              </a:rPr>
              <a:t>1</a:t>
            </a:r>
            <a:r>
              <a:rPr lang="en-AU" dirty="0" smtClean="0">
                <a:latin typeface="+mj-lt"/>
              </a:rPr>
              <a:t>),E(t</a:t>
            </a:r>
            <a:r>
              <a:rPr lang="en-AU" baseline="-25000" dirty="0" smtClean="0">
                <a:latin typeface="+mj-lt"/>
              </a:rPr>
              <a:t>1</a:t>
            </a:r>
            <a:r>
              <a:rPr lang="en-AU" dirty="0" smtClean="0">
                <a:latin typeface="+mj-lt"/>
              </a:rPr>
              <a:t>),P(t</a:t>
            </a:r>
            <a:r>
              <a:rPr lang="en-AU" baseline="-25000" dirty="0" smtClean="0">
                <a:latin typeface="+mj-lt"/>
              </a:rPr>
              <a:t>1</a:t>
            </a:r>
            <a:r>
              <a:rPr lang="en-AU" dirty="0" smtClean="0">
                <a:latin typeface="+mj-lt"/>
              </a:rPr>
              <a:t>)) whose result is O</a:t>
            </a:r>
            <a:r>
              <a:rPr lang="en-AU" baseline="30000" dirty="0" smtClean="0">
                <a:latin typeface="+mj-lt"/>
              </a:rPr>
              <a:t>’</a:t>
            </a:r>
            <a:r>
              <a:rPr lang="en-AU" dirty="0" smtClean="0">
                <a:latin typeface="+mj-lt"/>
              </a:rPr>
              <a:t>(t</a:t>
            </a:r>
            <a:r>
              <a:rPr lang="en-AU" baseline="-25000" dirty="0" smtClean="0">
                <a:latin typeface="+mj-lt"/>
              </a:rPr>
              <a:t>2</a:t>
            </a:r>
            <a:r>
              <a:rPr lang="en-AU" dirty="0" smtClean="0">
                <a:latin typeface="+mj-lt"/>
              </a:rPr>
              <a:t>)=</a:t>
            </a:r>
            <a:r>
              <a:rPr lang="en-AU" dirty="0" smtClean="0"/>
              <a:t> F(O(t</a:t>
            </a:r>
            <a:r>
              <a:rPr lang="en-AU" baseline="-25000" dirty="0" smtClean="0"/>
              <a:t>1</a:t>
            </a:r>
            <a:r>
              <a:rPr lang="en-AU" dirty="0" smtClean="0"/>
              <a:t>),E(t</a:t>
            </a:r>
            <a:r>
              <a:rPr lang="en-AU" baseline="-25000" dirty="0" smtClean="0"/>
              <a:t>1</a:t>
            </a:r>
            <a:r>
              <a:rPr lang="en-AU" dirty="0" smtClean="0"/>
              <a:t>),P(t</a:t>
            </a:r>
            <a:r>
              <a:rPr lang="en-AU" baseline="-25000" dirty="0" smtClean="0"/>
              <a:t>1</a:t>
            </a:r>
            <a:r>
              <a:rPr lang="en-AU" dirty="0" smtClean="0"/>
              <a:t>)),                                                         (1)</a:t>
            </a:r>
          </a:p>
          <a:p>
            <a:pPr>
              <a:lnSpc>
                <a:spcPct val="91000"/>
              </a:lnSpc>
              <a:spcBef>
                <a:spcPct val="45000"/>
              </a:spcBef>
              <a:buClr>
                <a:schemeClr val="tx1"/>
              </a:buClr>
              <a:buSzPct val="75000"/>
              <a:defRPr/>
            </a:pPr>
            <a:r>
              <a:rPr lang="en-AU" dirty="0" smtClean="0"/>
              <a:t> that </a:t>
            </a:r>
            <a:r>
              <a:rPr lang="en-AU" dirty="0"/>
              <a:t>O</a:t>
            </a:r>
            <a:r>
              <a:rPr lang="en-AU" baseline="30000" dirty="0"/>
              <a:t>’</a:t>
            </a:r>
            <a:r>
              <a:rPr lang="en-AU" dirty="0"/>
              <a:t>(t</a:t>
            </a:r>
            <a:r>
              <a:rPr lang="en-AU" baseline="-25000" dirty="0"/>
              <a:t>2</a:t>
            </a:r>
            <a:r>
              <a:rPr lang="en-AU" dirty="0"/>
              <a:t>)</a:t>
            </a:r>
            <a:r>
              <a:rPr lang="en-AU" dirty="0" smtClean="0"/>
              <a:t> is the Organisation after the impact of the </a:t>
            </a:r>
            <a:r>
              <a:rPr lang="en-AU" dirty="0" smtClean="0"/>
              <a:t>PDEs.</a:t>
            </a:r>
          </a:p>
          <a:p>
            <a:pPr>
              <a:lnSpc>
                <a:spcPct val="91000"/>
              </a:lnSpc>
              <a:spcBef>
                <a:spcPct val="45000"/>
              </a:spcBef>
              <a:buClr>
                <a:schemeClr val="tx1"/>
              </a:buClr>
              <a:buSzPct val="75000"/>
              <a:defRPr/>
            </a:pPr>
            <a:r>
              <a:rPr lang="en-AU" dirty="0" smtClean="0">
                <a:latin typeface="+mj-lt"/>
              </a:rPr>
              <a:t> If</a:t>
            </a:r>
            <a:r>
              <a:rPr lang="en-AU" dirty="0" smtClean="0">
                <a:latin typeface="+mj-lt"/>
              </a:rPr>
              <a:t> </a:t>
            </a:r>
            <a:r>
              <a:rPr lang="en-AU" dirty="0" smtClean="0">
                <a:latin typeface="+mj-lt"/>
              </a:rPr>
              <a:t>it was decided to develop model C, one in which there was a capability function C(</a:t>
            </a:r>
            <a:r>
              <a:rPr lang="en-AU" dirty="0" smtClean="0"/>
              <a:t>O(t</a:t>
            </a:r>
            <a:r>
              <a:rPr lang="en-AU" baseline="-25000" dirty="0" smtClean="0"/>
              <a:t>1</a:t>
            </a:r>
            <a:r>
              <a:rPr lang="en-AU" dirty="0" smtClean="0"/>
              <a:t>),E(t</a:t>
            </a:r>
            <a:r>
              <a:rPr lang="en-AU" baseline="-25000" dirty="0" smtClean="0"/>
              <a:t>1</a:t>
            </a:r>
            <a:r>
              <a:rPr lang="en-AU" dirty="0" smtClean="0"/>
              <a:t>))                                               </a:t>
            </a:r>
            <a:r>
              <a:rPr lang="en-AU" dirty="0" smtClean="0"/>
              <a:t>                  </a:t>
            </a:r>
            <a:r>
              <a:rPr lang="en-AU" dirty="0" smtClean="0"/>
              <a:t>(2)</a:t>
            </a:r>
          </a:p>
          <a:p>
            <a:pPr>
              <a:lnSpc>
                <a:spcPct val="91000"/>
              </a:lnSpc>
              <a:spcBef>
                <a:spcPct val="45000"/>
              </a:spcBef>
              <a:buClr>
                <a:schemeClr val="tx1"/>
              </a:buClr>
              <a:buSzPct val="75000"/>
              <a:defRPr/>
            </a:pPr>
            <a:r>
              <a:rPr lang="en-AU" dirty="0" smtClean="0"/>
              <a:t>from which the organisations sensitivity to a PDE set could be determined.</a:t>
            </a:r>
          </a:p>
          <a:p>
            <a:pPr>
              <a:lnSpc>
                <a:spcPct val="91000"/>
              </a:lnSpc>
              <a:spcBef>
                <a:spcPct val="45000"/>
              </a:spcBef>
              <a:buClr>
                <a:schemeClr val="tx1"/>
              </a:buClr>
              <a:buSzPct val="75000"/>
              <a:defRPr/>
            </a:pPr>
            <a:r>
              <a:rPr lang="en-AU" dirty="0" smtClean="0">
                <a:latin typeface="+mj-lt"/>
              </a:rPr>
              <a:t>Our conceptual equation becomes..</a:t>
            </a:r>
          </a:p>
          <a:p>
            <a:pPr>
              <a:lnSpc>
                <a:spcPct val="91000"/>
              </a:lnSpc>
              <a:spcBef>
                <a:spcPct val="45000"/>
              </a:spcBef>
              <a:buClr>
                <a:schemeClr val="tx1"/>
              </a:buClr>
              <a:buSzPct val="75000"/>
              <a:defRPr/>
            </a:pPr>
            <a:r>
              <a:rPr lang="en-AU" dirty="0" smtClean="0"/>
              <a:t>O</a:t>
            </a:r>
            <a:r>
              <a:rPr lang="en-AU" baseline="30000" dirty="0" smtClean="0"/>
              <a:t>’</a:t>
            </a:r>
            <a:r>
              <a:rPr lang="en-AU" dirty="0" smtClean="0"/>
              <a:t>(t</a:t>
            </a:r>
            <a:r>
              <a:rPr lang="en-AU" baseline="-25000" dirty="0" smtClean="0"/>
              <a:t>2</a:t>
            </a:r>
            <a:r>
              <a:rPr lang="en-AU" dirty="0" smtClean="0"/>
              <a:t>)=F</a:t>
            </a:r>
            <a:r>
              <a:rPr lang="en-AU" baseline="-25000" dirty="0" smtClean="0"/>
              <a:t>c</a:t>
            </a:r>
            <a:r>
              <a:rPr lang="en-AU" dirty="0" smtClean="0"/>
              <a:t>(C(O(t</a:t>
            </a:r>
            <a:r>
              <a:rPr lang="en-AU" baseline="-25000" dirty="0" smtClean="0"/>
              <a:t>1</a:t>
            </a:r>
            <a:r>
              <a:rPr lang="en-AU" dirty="0" smtClean="0"/>
              <a:t>),E(t</a:t>
            </a:r>
            <a:r>
              <a:rPr lang="en-AU" baseline="-25000" dirty="0" smtClean="0"/>
              <a:t>1</a:t>
            </a:r>
            <a:r>
              <a:rPr lang="en-AU" dirty="0" smtClean="0"/>
              <a:t>)), P(t</a:t>
            </a:r>
            <a:r>
              <a:rPr lang="en-AU" baseline="-25000" dirty="0" smtClean="0"/>
              <a:t>1</a:t>
            </a:r>
            <a:r>
              <a:rPr lang="en-AU" dirty="0" smtClean="0"/>
              <a:t>)) 					 (3)</a:t>
            </a:r>
            <a:endParaRPr lang="en-AU" dirty="0" smtClean="0">
              <a:latin typeface="+mj-lt"/>
            </a:endParaRPr>
          </a:p>
          <a:p>
            <a:pPr>
              <a:lnSpc>
                <a:spcPct val="91000"/>
              </a:lnSpc>
              <a:spcBef>
                <a:spcPct val="45000"/>
              </a:spcBef>
              <a:buClr>
                <a:schemeClr val="tx1"/>
              </a:buClr>
              <a:buSzPct val="75000"/>
              <a:defRPr/>
            </a:pPr>
            <a:endParaRPr lang="en-AU" dirty="0" smtClean="0">
              <a:latin typeface="+mj-lt"/>
            </a:endParaRPr>
          </a:p>
          <a:p>
            <a:pPr>
              <a:lnSpc>
                <a:spcPct val="91000"/>
              </a:lnSpc>
              <a:spcBef>
                <a:spcPct val="45000"/>
              </a:spcBef>
              <a:buClr>
                <a:schemeClr val="tx1"/>
              </a:buClr>
              <a:buSzPct val="75000"/>
              <a:defRPr/>
            </a:pPr>
            <a:endParaRPr lang="en-AU" dirty="0" smtClean="0">
              <a:latin typeface="+mj-lt"/>
            </a:endParaRPr>
          </a:p>
        </p:txBody>
      </p:sp>
      <p:sp>
        <p:nvSpPr>
          <p:cNvPr id="47107"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1412875"/>
            <a:ext cx="9577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AU" dirty="0">
              <a:solidFill>
                <a:schemeClr val="tx2">
                  <a:lumMod val="20000"/>
                  <a:lumOff val="80000"/>
                </a:schemeClr>
              </a:solidFill>
            </a:endParaRPr>
          </a:p>
          <a:p>
            <a:pPr>
              <a:defRPr/>
            </a:pPr>
            <a:endParaRPr lang="en-AU" dirty="0">
              <a:solidFill>
                <a:schemeClr val="tx2">
                  <a:lumMod val="20000"/>
                  <a:lumOff val="8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latin typeface="Times" charset="0"/>
              </a:rPr>
              <a:t>What Is Organisational Resilience?</a:t>
            </a:r>
            <a:endParaRPr lang="en-GB" sz="5400" dirty="0">
              <a:latin typeface="Times" charset="0"/>
            </a:endParaRPr>
          </a:p>
        </p:txBody>
      </p:sp>
      <p:sp>
        <p:nvSpPr>
          <p:cNvPr id="9218" name="TextBox 1"/>
          <p:cNvSpPr txBox="1">
            <a:spLocks noChangeArrowheads="1"/>
          </p:cNvSpPr>
          <p:nvPr/>
        </p:nvSpPr>
        <p:spPr bwMode="auto">
          <a:xfrm>
            <a:off x="1712913" y="6453188"/>
            <a:ext cx="46688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400" dirty="0"/>
              <a:t>http://</a:t>
            </a:r>
            <a:r>
              <a:rPr lang="en-US" sz="1400" dirty="0" err="1"/>
              <a:t>www.abc.net.au</a:t>
            </a:r>
            <a:r>
              <a:rPr lang="en-US" sz="1400" dirty="0"/>
              <a:t>/news/image/6429296-3x2-700x467.jpg</a:t>
            </a:r>
          </a:p>
        </p:txBody>
      </p:sp>
      <p:sp>
        <p:nvSpPr>
          <p:cNvPr id="9219"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r>
              <a:rPr lang="en-AU">
                <a:latin typeface="Helvetica" charset="0"/>
              </a:rPr>
              <a:t>Perhaps we we’d like the delta (Nepalese Society(t&gt;t</a:t>
            </a:r>
            <a:r>
              <a:rPr lang="en-AU" baseline="-25000">
                <a:latin typeface="Helvetica" charset="0"/>
              </a:rPr>
              <a:t>0</a:t>
            </a:r>
            <a:r>
              <a:rPr lang="en-AU">
                <a:latin typeface="Helvetica" charset="0"/>
              </a:rPr>
              <a:t>)-Nepalese Society(t</a:t>
            </a:r>
            <a:r>
              <a:rPr lang="en-AU" baseline="-25000">
                <a:latin typeface="Helvetica" charset="0"/>
              </a:rPr>
              <a:t>0</a:t>
            </a:r>
            <a:r>
              <a:rPr lang="en-AU">
                <a:latin typeface="Helvetica" charset="0"/>
              </a:rPr>
              <a:t>)) to go to zero, but, this may not happen, nor be desirable.</a:t>
            </a:r>
          </a:p>
          <a:p>
            <a:pPr>
              <a:lnSpc>
                <a:spcPct val="91000"/>
              </a:lnSpc>
              <a:spcBef>
                <a:spcPct val="45000"/>
              </a:spcBef>
              <a:buClr>
                <a:schemeClr val="tx1"/>
              </a:buClr>
              <a:buSzPct val="75000"/>
            </a:pPr>
            <a:endParaRPr lang="en-AU">
              <a:latin typeface="Helvetica" charset="0"/>
            </a:endParaRPr>
          </a:p>
          <a:p>
            <a:pPr>
              <a:lnSpc>
                <a:spcPct val="91000"/>
              </a:lnSpc>
              <a:spcBef>
                <a:spcPct val="45000"/>
              </a:spcBef>
              <a:buClr>
                <a:schemeClr val="tx1"/>
              </a:buClr>
              <a:buSzPct val="75000"/>
            </a:pPr>
            <a:r>
              <a:rPr lang="en-AU">
                <a:latin typeface="Helvetica" charset="0"/>
              </a:rPr>
              <a:t>Many Reasons..</a:t>
            </a:r>
          </a:p>
          <a:p>
            <a:pPr>
              <a:lnSpc>
                <a:spcPct val="91000"/>
              </a:lnSpc>
              <a:spcBef>
                <a:spcPct val="45000"/>
              </a:spcBef>
              <a:buClr>
                <a:schemeClr val="tx1"/>
              </a:buClr>
              <a:buSzPct val="75000"/>
            </a:pPr>
            <a:r>
              <a:rPr lang="en-AU">
                <a:latin typeface="Helvetica" charset="0"/>
              </a:rPr>
              <a:t>Can you suggest some?</a:t>
            </a:r>
          </a:p>
          <a:p>
            <a:pPr>
              <a:lnSpc>
                <a:spcPct val="91000"/>
              </a:lnSpc>
              <a:spcBef>
                <a:spcPct val="45000"/>
              </a:spcBef>
              <a:buClr>
                <a:schemeClr val="tx1"/>
              </a:buClr>
              <a:buSzPct val="75000"/>
            </a:pPr>
            <a:endParaRPr lang="en-AU">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7" name="Rectangle 3"/>
          <p:cNvSpPr txBox="1">
            <a:spLocks noChangeArrowheads="1"/>
          </p:cNvSpPr>
          <p:nvPr/>
        </p:nvSpPr>
        <p:spPr bwMode="auto">
          <a:xfrm>
            <a:off x="0" y="3140968"/>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r>
              <a:rPr lang="en-AU" dirty="0">
                <a:latin typeface="Helvetica" charset="0"/>
              </a:rPr>
              <a:t>An Abstraction….</a:t>
            </a:r>
          </a:p>
          <a:p>
            <a:pPr>
              <a:lnSpc>
                <a:spcPct val="91000"/>
              </a:lnSpc>
              <a:spcBef>
                <a:spcPct val="45000"/>
              </a:spcBef>
              <a:buClr>
                <a:schemeClr val="tx1"/>
              </a:buClr>
              <a:buSzPct val="75000"/>
            </a:pPr>
            <a:endParaRPr lang="en-AU" dirty="0">
              <a:latin typeface="Helvetica" charset="0"/>
            </a:endParaRPr>
          </a:p>
          <a:p>
            <a:pPr>
              <a:lnSpc>
                <a:spcPct val="91000"/>
              </a:lnSpc>
              <a:spcBef>
                <a:spcPct val="45000"/>
              </a:spcBef>
              <a:buClr>
                <a:schemeClr val="tx1"/>
              </a:buClr>
              <a:buSzPct val="75000"/>
            </a:pPr>
            <a:r>
              <a:rPr lang="en-AU" dirty="0">
                <a:latin typeface="Helvetica" charset="0"/>
              </a:rPr>
              <a:t>A.1 We have an Organisation or System , S and an event which disrupts it at time t</a:t>
            </a:r>
            <a:r>
              <a:rPr lang="en-AU" baseline="-25000" dirty="0">
                <a:latin typeface="Helvetica" charset="0"/>
              </a:rPr>
              <a:t>d</a:t>
            </a:r>
            <a:r>
              <a:rPr lang="en-AU" dirty="0">
                <a:latin typeface="Helvetica" charset="0"/>
              </a:rPr>
              <a:t> .. We will call this a Potentially Disruptive event, a PDE.</a:t>
            </a:r>
          </a:p>
          <a:p>
            <a:pPr>
              <a:lnSpc>
                <a:spcPct val="91000"/>
              </a:lnSpc>
              <a:spcBef>
                <a:spcPct val="45000"/>
              </a:spcBef>
              <a:buClr>
                <a:schemeClr val="tx1"/>
              </a:buClr>
              <a:buSzPct val="75000"/>
            </a:pPr>
            <a:r>
              <a:rPr lang="en-AU" dirty="0">
                <a:latin typeface="Helvetica" charset="0"/>
              </a:rPr>
              <a:t>We tend to think of these in terms of the formal definition of “disruptive”, which is generally a negative change.. We’ll come back to that.</a:t>
            </a:r>
          </a:p>
          <a:p>
            <a:pPr>
              <a:lnSpc>
                <a:spcPct val="91000"/>
              </a:lnSpc>
              <a:spcBef>
                <a:spcPct val="45000"/>
              </a:spcBef>
              <a:buClr>
                <a:schemeClr val="tx1"/>
              </a:buClr>
              <a:buSzPct val="75000"/>
            </a:pPr>
            <a:endParaRPr lang="en-AU" b="1" baseline="-25000" dirty="0">
              <a:latin typeface="Helvetica" charset="0"/>
            </a:endParaRPr>
          </a:p>
          <a:p>
            <a:pPr>
              <a:lnSpc>
                <a:spcPct val="91000"/>
              </a:lnSpc>
              <a:spcBef>
                <a:spcPct val="45000"/>
              </a:spcBef>
              <a:buClr>
                <a:schemeClr val="tx1"/>
              </a:buClr>
              <a:buSzPct val="75000"/>
            </a:pPr>
            <a:endParaRPr lang="en-AU" b="1" baseline="-25000" dirty="0">
              <a:latin typeface="Helvetica" charset="0"/>
            </a:endParaRPr>
          </a:p>
          <a:p>
            <a:pPr>
              <a:lnSpc>
                <a:spcPct val="91000"/>
              </a:lnSpc>
              <a:spcBef>
                <a:spcPct val="45000"/>
              </a:spcBef>
              <a:buClr>
                <a:schemeClr val="tx1"/>
              </a:buClr>
              <a:buSzPct val="75000"/>
            </a:pPr>
            <a:endParaRPr lang="en-AU" b="1" baseline="-25000" dirty="0">
              <a:latin typeface="Helvetica" charset="0"/>
            </a:endParaRPr>
          </a:p>
          <a:p>
            <a:pPr>
              <a:lnSpc>
                <a:spcPct val="91000"/>
              </a:lnSpc>
              <a:spcBef>
                <a:spcPct val="45000"/>
              </a:spcBef>
              <a:buClr>
                <a:schemeClr val="tx1"/>
              </a:buClr>
              <a:buSzPct val="75000"/>
            </a:pPr>
            <a:endParaRPr lang="en-AU" sz="1600" b="1" dirty="0">
              <a:latin typeface="Helvetica"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Resilience Capability-The Concept</a:t>
            </a:r>
            <a:endParaRPr lang="en-GB" sz="5400" dirty="0">
              <a:solidFill>
                <a:schemeClr val="tx2">
                  <a:lumMod val="20000"/>
                  <a:lumOff val="80000"/>
                </a:schemeClr>
              </a:solidFill>
              <a:latin typeface="Times" charset="0"/>
            </a:endParaRPr>
          </a:p>
        </p:txBody>
      </p:sp>
      <p:sp>
        <p:nvSpPr>
          <p:cNvPr id="40962" name="Rectangle 3"/>
          <p:cNvSpPr txBox="1">
            <a:spLocks noChangeArrowheads="1"/>
          </p:cNvSpPr>
          <p:nvPr/>
        </p:nvSpPr>
        <p:spPr bwMode="auto">
          <a:xfrm>
            <a:off x="200025" y="692150"/>
            <a:ext cx="950595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defRPr/>
            </a:pPr>
            <a:r>
              <a:rPr lang="en-AU" dirty="0" smtClean="0"/>
              <a:t>	Looking at our Goal C, we are seeking a function V, which would tell us what the set of PDE’s that O was vulnerable to was like. We could call V vulnerability.</a:t>
            </a:r>
          </a:p>
          <a:p>
            <a:pPr>
              <a:lnSpc>
                <a:spcPct val="91000"/>
              </a:lnSpc>
              <a:spcBef>
                <a:spcPct val="45000"/>
              </a:spcBef>
              <a:buClr>
                <a:schemeClr val="tx1"/>
              </a:buClr>
              <a:buSzPct val="75000"/>
              <a:defRPr/>
            </a:pPr>
            <a:endParaRPr lang="en-AU" dirty="0" smtClean="0"/>
          </a:p>
          <a:p>
            <a:pPr>
              <a:lnSpc>
                <a:spcPct val="91000"/>
              </a:lnSpc>
              <a:spcBef>
                <a:spcPct val="45000"/>
              </a:spcBef>
              <a:buClr>
                <a:schemeClr val="tx1"/>
              </a:buClr>
              <a:buSzPct val="75000"/>
              <a:defRPr/>
            </a:pPr>
            <a:r>
              <a:rPr lang="en-AU" dirty="0" smtClean="0"/>
              <a:t>That is P’=V(C(O(t</a:t>
            </a:r>
            <a:r>
              <a:rPr lang="en-AU" baseline="-25000" dirty="0" smtClean="0"/>
              <a:t>1</a:t>
            </a:r>
            <a:r>
              <a:rPr lang="en-AU" dirty="0" smtClean="0"/>
              <a:t>),E(t</a:t>
            </a:r>
            <a:r>
              <a:rPr lang="en-AU" baseline="-25000" dirty="0" smtClean="0"/>
              <a:t>1</a:t>
            </a:r>
            <a:r>
              <a:rPr lang="en-AU" dirty="0" smtClean="0"/>
              <a:t>)))							(4)</a:t>
            </a:r>
          </a:p>
          <a:p>
            <a:pPr>
              <a:lnSpc>
                <a:spcPct val="91000"/>
              </a:lnSpc>
              <a:spcBef>
                <a:spcPct val="45000"/>
              </a:spcBef>
              <a:buClr>
                <a:schemeClr val="tx1"/>
              </a:buClr>
              <a:buSzPct val="75000"/>
              <a:defRPr/>
            </a:pPr>
            <a:endParaRPr lang="en-AU" dirty="0" smtClean="0"/>
          </a:p>
          <a:p>
            <a:pPr>
              <a:lnSpc>
                <a:spcPct val="91000"/>
              </a:lnSpc>
              <a:spcBef>
                <a:spcPct val="45000"/>
              </a:spcBef>
              <a:buClr>
                <a:schemeClr val="tx1"/>
              </a:buClr>
              <a:buSzPct val="75000"/>
              <a:defRPr/>
            </a:pPr>
            <a:r>
              <a:rPr lang="en-AU" dirty="0" smtClean="0"/>
              <a:t>These equations are only conceptual, in practice an assessment process would be needed to do the work</a:t>
            </a:r>
            <a:r>
              <a:rPr lang="en-AU" baseline="30000" dirty="0" smtClean="0"/>
              <a:t>1</a:t>
            </a:r>
            <a:r>
              <a:rPr lang="en-AU" dirty="0" smtClean="0"/>
              <a:t>..				</a:t>
            </a:r>
            <a:endParaRPr lang="en-AU" dirty="0" smtClean="0">
              <a:latin typeface="+mj-lt"/>
            </a:endParaRPr>
          </a:p>
          <a:p>
            <a:pPr>
              <a:lnSpc>
                <a:spcPct val="91000"/>
              </a:lnSpc>
              <a:spcBef>
                <a:spcPct val="45000"/>
              </a:spcBef>
              <a:buClr>
                <a:schemeClr val="tx1"/>
              </a:buClr>
              <a:buSzPct val="75000"/>
              <a:defRPr/>
            </a:pPr>
            <a:endParaRPr lang="en-AU" dirty="0" smtClean="0">
              <a:latin typeface="+mj-lt"/>
            </a:endParaRPr>
          </a:p>
          <a:p>
            <a:pPr>
              <a:lnSpc>
                <a:spcPct val="91000"/>
              </a:lnSpc>
              <a:spcBef>
                <a:spcPct val="45000"/>
              </a:spcBef>
              <a:buClr>
                <a:schemeClr val="tx1"/>
              </a:buClr>
              <a:buSzPct val="75000"/>
              <a:defRPr/>
            </a:pPr>
            <a:endParaRPr lang="en-AU" dirty="0" smtClean="0">
              <a:latin typeface="+mj-lt"/>
            </a:endParaRPr>
          </a:p>
        </p:txBody>
      </p:sp>
      <p:sp>
        <p:nvSpPr>
          <p:cNvPr id="48131"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1412875"/>
            <a:ext cx="9577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AU" dirty="0">
              <a:solidFill>
                <a:schemeClr val="tx2">
                  <a:lumMod val="20000"/>
                  <a:lumOff val="80000"/>
                </a:schemeClr>
              </a:solidFill>
            </a:endParaRPr>
          </a:p>
          <a:p>
            <a:pPr>
              <a:defRPr/>
            </a:pPr>
            <a:endParaRPr lang="en-AU" dirty="0">
              <a:solidFill>
                <a:schemeClr val="tx2">
                  <a:lumMod val="20000"/>
                  <a:lumOff val="80000"/>
                </a:schemeClr>
              </a:solidFill>
            </a:endParaRPr>
          </a:p>
        </p:txBody>
      </p:sp>
      <p:sp>
        <p:nvSpPr>
          <p:cNvPr id="48133" name="TextBox 1"/>
          <p:cNvSpPr txBox="1">
            <a:spLocks noChangeArrowheads="1"/>
          </p:cNvSpPr>
          <p:nvPr/>
        </p:nvSpPr>
        <p:spPr bwMode="auto">
          <a:xfrm>
            <a:off x="34925" y="6092825"/>
            <a:ext cx="6613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600" baseline="30000"/>
              <a:t>1</a:t>
            </a:r>
            <a:r>
              <a:rPr lang="en-US" sz="1600"/>
              <a:t>We don’t exclude a formal approach, it was not, however, our starting poin</a:t>
            </a:r>
            <a:r>
              <a:rPr lang="en-US"/>
              <a:t>t.</a:t>
            </a:r>
            <a:endParaRPr lang="en-US" baseline="30000"/>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Factors Determining Resilience Capability</a:t>
            </a:r>
            <a:endParaRPr lang="en-GB" sz="5400" dirty="0">
              <a:solidFill>
                <a:schemeClr val="tx2">
                  <a:lumMod val="20000"/>
                  <a:lumOff val="80000"/>
                </a:schemeClr>
              </a:solidFill>
              <a:latin typeface="Times" charset="0"/>
            </a:endParaRPr>
          </a:p>
        </p:txBody>
      </p:sp>
      <p:sp>
        <p:nvSpPr>
          <p:cNvPr id="49154"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836613"/>
            <a:ext cx="9577388" cy="4894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The case studies yield a wide range of attributes that appear relevant to Resilience capability..</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One of these, expressed abstractly, is the existence of </a:t>
            </a:r>
            <a:r>
              <a:rPr lang="en-AU" b="1" dirty="0">
                <a:solidFill>
                  <a:schemeClr val="tx2">
                    <a:lumMod val="20000"/>
                    <a:lumOff val="80000"/>
                  </a:schemeClr>
                </a:solidFill>
              </a:rPr>
              <a:t>skill substitution</a:t>
            </a:r>
            <a:r>
              <a:rPr lang="en-AU" dirty="0">
                <a:solidFill>
                  <a:schemeClr val="tx2">
                    <a:lumMod val="20000"/>
                    <a:lumOff val="80000"/>
                  </a:schemeClr>
                </a:solidFill>
              </a:rPr>
              <a:t> sources to compensate for staff losses or shortages..</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In Katrina, it is Mississippi Power reached out to utility companies in other areas to increase their work force from 1200 to 11,000 to restore power to the effected areas</a:t>
            </a:r>
            <a:r>
              <a:rPr lang="en-AU" baseline="30000" dirty="0">
                <a:solidFill>
                  <a:schemeClr val="tx2">
                    <a:lumMod val="20000"/>
                    <a:lumOff val="80000"/>
                  </a:schemeClr>
                </a:solidFill>
              </a:rPr>
              <a:t>1 </a:t>
            </a:r>
            <a:r>
              <a:rPr lang="en-AU" dirty="0">
                <a:solidFill>
                  <a:schemeClr val="tx2">
                    <a:lumMod val="20000"/>
                    <a:lumOff val="80000"/>
                  </a:schemeClr>
                </a:solidFill>
              </a:rPr>
              <a:t>. This requires good relations with the other members of the “community”, plus, common skills and shared standards. We found community as an element of environment figured in a number of case-studies.</a:t>
            </a:r>
          </a:p>
        </p:txBody>
      </p:sp>
      <p:sp>
        <p:nvSpPr>
          <p:cNvPr id="49156" name="TextBox 1"/>
          <p:cNvSpPr txBox="1">
            <a:spLocks noChangeArrowheads="1"/>
          </p:cNvSpPr>
          <p:nvPr/>
        </p:nvSpPr>
        <p:spPr bwMode="auto">
          <a:xfrm>
            <a:off x="1352550" y="6092825"/>
            <a:ext cx="1755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AU" sz="1600" baseline="30000" dirty="0"/>
              <a:t>1</a:t>
            </a:r>
            <a:r>
              <a:rPr lang="en-AU" sz="1600" dirty="0"/>
              <a:t>(Wildman, 2006</a:t>
            </a:r>
            <a:r>
              <a:rPr lang="en-AU" dirty="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Factors Determining Resilience Capability</a:t>
            </a:r>
            <a:endParaRPr lang="en-GB" sz="5400" dirty="0">
              <a:solidFill>
                <a:schemeClr val="tx2">
                  <a:lumMod val="20000"/>
                  <a:lumOff val="80000"/>
                </a:schemeClr>
              </a:solidFill>
              <a:latin typeface="Times" charset="0"/>
            </a:endParaRPr>
          </a:p>
        </p:txBody>
      </p:sp>
      <p:sp>
        <p:nvSpPr>
          <p:cNvPr id="50178"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836613"/>
            <a:ext cx="9577388" cy="526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Another is emergent leadership, which can manifest itself at all levels of an organisation.</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Analysis a variety of natural disasters show that emergent leadership is important. We regard this as an important research question.</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However, there are other examples where governance and professional standards or their absence seems to have been pivotal. The failure of managers at Marshall and Thiokol to advise the shuttle program of known (or knowable) faults in the case joints (O ring)  was a major factor in the Challenger Shuttle disaster</a:t>
            </a:r>
            <a:r>
              <a:rPr lang="en-AU" baseline="30000" dirty="0">
                <a:solidFill>
                  <a:schemeClr val="tx2">
                    <a:lumMod val="20000"/>
                    <a:lumOff val="80000"/>
                  </a:schemeClr>
                </a:solidFill>
              </a:rPr>
              <a:t>1</a:t>
            </a:r>
            <a:r>
              <a:rPr lang="en-AU" dirty="0">
                <a:solidFill>
                  <a:schemeClr val="tx2">
                    <a:lumMod val="20000"/>
                    <a:lumOff val="80000"/>
                  </a:schemeClr>
                </a:solidFill>
              </a:rPr>
              <a:t>. </a:t>
            </a:r>
          </a:p>
          <a:p>
            <a:pPr>
              <a:defRPr/>
            </a:pPr>
            <a:endParaRPr lang="en-AU" dirty="0">
              <a:solidFill>
                <a:schemeClr val="tx2">
                  <a:lumMod val="20000"/>
                  <a:lumOff val="80000"/>
                </a:schemeClr>
              </a:solidFill>
            </a:endParaRPr>
          </a:p>
          <a:p>
            <a:pPr>
              <a:defRPr/>
            </a:pPr>
            <a:endParaRPr lang="en-AU" dirty="0">
              <a:solidFill>
                <a:schemeClr val="tx2">
                  <a:lumMod val="20000"/>
                  <a:lumOff val="80000"/>
                </a:schemeClr>
              </a:solidFill>
            </a:endParaRPr>
          </a:p>
        </p:txBody>
      </p:sp>
      <p:sp>
        <p:nvSpPr>
          <p:cNvPr id="50180" name="TextBox 1"/>
          <p:cNvSpPr txBox="1">
            <a:spLocks noChangeArrowheads="1"/>
          </p:cNvSpPr>
          <p:nvPr/>
        </p:nvSpPr>
        <p:spPr bwMode="auto">
          <a:xfrm>
            <a:off x="1352550" y="6092825"/>
            <a:ext cx="2613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AU" sz="1600" baseline="30000" dirty="0"/>
              <a:t>1</a:t>
            </a:r>
            <a:r>
              <a:rPr lang="en-AU" sz="1600" dirty="0"/>
              <a:t>(Rogers Commission, 1986)</a:t>
            </a:r>
            <a:r>
              <a:rPr lang="en-AU" dirty="0"/>
              <a:t>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Factors Determining Resilience Capability</a:t>
            </a:r>
            <a:endParaRPr lang="en-GB" sz="5400" dirty="0">
              <a:solidFill>
                <a:schemeClr val="tx2">
                  <a:lumMod val="20000"/>
                  <a:lumOff val="80000"/>
                </a:schemeClr>
              </a:solidFill>
              <a:latin typeface="Times" charset="0"/>
            </a:endParaRPr>
          </a:p>
        </p:txBody>
      </p:sp>
      <p:sp>
        <p:nvSpPr>
          <p:cNvPr id="51202"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836613"/>
            <a:ext cx="9577388" cy="600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In many cases, where  natural disaster is known to be likely, there is often a failure in pre-planning on an institutional or national scale.</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We have discussed the fact the Tsunami’s were known to be likely in the Indian Ocean, however, despite this, there was no warning system in place prior to December 26 2004.</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There have Tsunami warning systems in the Pacific Ocean since the end of WW II.</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To be effective, our Resilience Capability Model needs to reveal the precise areas of planning, as well as other organisational </a:t>
            </a:r>
            <a:r>
              <a:rPr lang="en-AU" dirty="0" smtClean="0">
                <a:solidFill>
                  <a:schemeClr val="tx2">
                    <a:lumMod val="20000"/>
                    <a:lumOff val="80000"/>
                  </a:schemeClr>
                </a:solidFill>
              </a:rPr>
              <a:t>attributes ,</a:t>
            </a:r>
            <a:r>
              <a:rPr lang="en-AU" dirty="0">
                <a:solidFill>
                  <a:schemeClr val="tx2">
                    <a:lumMod val="20000"/>
                    <a:lumOff val="80000"/>
                  </a:schemeClr>
                </a:solidFill>
              </a:rPr>
              <a:t>that need to be improved.</a:t>
            </a:r>
          </a:p>
          <a:p>
            <a:pPr>
              <a:defRPr/>
            </a:pPr>
            <a:endParaRPr lang="en-AU" dirty="0">
              <a:solidFill>
                <a:schemeClr val="tx2">
                  <a:lumMod val="20000"/>
                  <a:lumOff val="80000"/>
                </a:schemeClr>
              </a:solidFill>
            </a:endParaRPr>
          </a:p>
          <a:p>
            <a:pPr>
              <a:defRPr/>
            </a:pPr>
            <a:endParaRPr lang="en-AU" dirty="0">
              <a:solidFill>
                <a:schemeClr val="tx2">
                  <a:lumMod val="20000"/>
                  <a:lumOff val="8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 Additional Issues-</a:t>
            </a:r>
            <a:endParaRPr lang="en-GB" sz="5400" dirty="0">
              <a:solidFill>
                <a:schemeClr val="tx2">
                  <a:lumMod val="20000"/>
                  <a:lumOff val="80000"/>
                </a:schemeClr>
              </a:solidFill>
              <a:latin typeface="Times" charset="0"/>
            </a:endParaRPr>
          </a:p>
        </p:txBody>
      </p:sp>
      <p:sp>
        <p:nvSpPr>
          <p:cNvPr id="52226"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52227"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692150"/>
            <a:ext cx="957738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dirty="0">
                <a:solidFill>
                  <a:schemeClr val="tx2">
                    <a:lumMod val="20000"/>
                    <a:lumOff val="80000"/>
                  </a:schemeClr>
                </a:solidFill>
              </a:rPr>
              <a:t>Other views….</a:t>
            </a:r>
          </a:p>
          <a:p>
            <a:pPr>
              <a:defRPr/>
            </a:pPr>
            <a:r>
              <a:rPr lang="en-AU" dirty="0">
                <a:solidFill>
                  <a:schemeClr val="tx2">
                    <a:lumMod val="20000"/>
                    <a:lumOff val="80000"/>
                  </a:schemeClr>
                </a:solidFill>
              </a:rPr>
              <a:t/>
            </a:r>
            <a:br>
              <a:rPr lang="en-AU" dirty="0">
                <a:solidFill>
                  <a:schemeClr val="tx2">
                    <a:lumMod val="20000"/>
                    <a:lumOff val="80000"/>
                  </a:schemeClr>
                </a:solidFill>
              </a:rPr>
            </a:br>
            <a:r>
              <a:rPr lang="en-AU" dirty="0">
                <a:solidFill>
                  <a:schemeClr val="tx2">
                    <a:lumMod val="20000"/>
                    <a:lumOff val="80000"/>
                  </a:schemeClr>
                </a:solidFill>
              </a:rPr>
              <a:t>NAT ..  Normal Accident Theory.. </a:t>
            </a:r>
            <a:r>
              <a:rPr lang="en-AU" dirty="0"/>
              <a:t>systems with interactive complexity and tight coupling will experience accidents that cannot be foreseen or prevented, which is known as ‘system accidents’ (</a:t>
            </a:r>
            <a:r>
              <a:rPr lang="en-AU" dirty="0" err="1"/>
              <a:t>Perrow</a:t>
            </a:r>
            <a:r>
              <a:rPr lang="en-AU" dirty="0"/>
              <a:t>, 1984).</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HRO… High Reliability Organisations.. handling  complex technologies without generating major accidents. </a:t>
            </a:r>
            <a:r>
              <a:rPr lang="en-AU" dirty="0"/>
              <a:t>organisational redundancy and a capacity of organisations to reconfigure in adaptation to peak demands and crisis (</a:t>
            </a:r>
            <a:r>
              <a:rPr lang="en-AU" dirty="0" err="1"/>
              <a:t>Størseth</a:t>
            </a:r>
            <a:r>
              <a:rPr lang="en-AU" dirty="0"/>
              <a:t> et al., 2009) are features</a:t>
            </a:r>
            <a:r>
              <a:rPr lang="en-AU" baseline="30000" dirty="0"/>
              <a:t>1</a:t>
            </a:r>
            <a:r>
              <a:rPr lang="en-AU" dirty="0"/>
              <a:t>. Governance , leadership and transparency related issues figure highly in the examples used here.</a:t>
            </a:r>
          </a:p>
          <a:p>
            <a:pPr>
              <a:defRPr/>
            </a:pPr>
            <a:endParaRPr lang="en-AU" dirty="0">
              <a:solidFill>
                <a:schemeClr val="tx2">
                  <a:lumMod val="20000"/>
                  <a:lumOff val="80000"/>
                </a:schemeClr>
              </a:solidFill>
            </a:endParaRPr>
          </a:p>
          <a:p>
            <a:pPr>
              <a:defRPr/>
            </a:pPr>
            <a:endParaRPr lang="en-AU" dirty="0">
              <a:solidFill>
                <a:schemeClr val="tx2">
                  <a:lumMod val="20000"/>
                  <a:lumOff val="80000"/>
                </a:schemeClr>
              </a:solidFill>
            </a:endParaRPr>
          </a:p>
        </p:txBody>
      </p:sp>
      <p:sp>
        <p:nvSpPr>
          <p:cNvPr id="52229" name="TextBox 1"/>
          <p:cNvSpPr txBox="1">
            <a:spLocks noChangeArrowheads="1"/>
          </p:cNvSpPr>
          <p:nvPr/>
        </p:nvSpPr>
        <p:spPr bwMode="auto">
          <a:xfrm>
            <a:off x="200025" y="5589588"/>
            <a:ext cx="87137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600" baseline="30000" dirty="0"/>
              <a:t>1</a:t>
            </a:r>
            <a:r>
              <a:rPr lang="en-US" sz="1600" dirty="0"/>
              <a:t>See also </a:t>
            </a:r>
            <a:r>
              <a:rPr lang="en-US" sz="1600" dirty="0" err="1"/>
              <a:t>Rochlin</a:t>
            </a:r>
            <a:r>
              <a:rPr lang="en-US" sz="1600" dirty="0"/>
              <a:t> G. I., La Porte T. R. and Roberts K. H.(1987) </a:t>
            </a:r>
            <a:r>
              <a:rPr lang="en-US" sz="1600" i="0" dirty="0"/>
              <a:t>The Self-Designing High-Reliability  Organization: Aircraft Carrier Flight Operations at Sea </a:t>
            </a:r>
            <a:r>
              <a:rPr lang="en-US" sz="1600" dirty="0"/>
              <a:t>Naval War College Review Autumn 1987 pp.76-90  http://</a:t>
            </a:r>
            <a:r>
              <a:rPr lang="en-US" sz="1600" dirty="0" err="1"/>
              <a:t>www.caso-db.uvek.admin.ch</a:t>
            </a:r>
            <a:r>
              <a:rPr lang="en-US" sz="1600" dirty="0"/>
              <a:t>/Documents/MTh_SM_22.pdf</a:t>
            </a:r>
            <a:r>
              <a:rPr lang="en-US" sz="1600" i="0" baseline="30000" dirty="0"/>
              <a:t> .</a:t>
            </a:r>
            <a:r>
              <a:rPr lang="en-US" sz="1600" dirty="0"/>
              <a:t> Also </a:t>
            </a:r>
            <a:r>
              <a:rPr lang="en-AU" sz="1600" dirty="0"/>
              <a:t>Leveson et al., 2009 </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 </a:t>
            </a:r>
            <a:r>
              <a:rPr lang="en-US" sz="4000" dirty="0">
                <a:solidFill>
                  <a:schemeClr val="tx2">
                    <a:lumMod val="20000"/>
                    <a:lumOff val="80000"/>
                  </a:schemeClr>
                </a:solidFill>
                <a:latin typeface="Times" charset="0"/>
              </a:rPr>
              <a:t> Additional Issues-</a:t>
            </a:r>
            <a:endParaRPr lang="en-GB" sz="5400" dirty="0">
              <a:solidFill>
                <a:schemeClr val="tx2">
                  <a:lumMod val="20000"/>
                  <a:lumOff val="80000"/>
                </a:schemeClr>
              </a:solidFill>
              <a:latin typeface="Times" charset="0"/>
            </a:endParaRPr>
          </a:p>
        </p:txBody>
      </p:sp>
      <p:sp>
        <p:nvSpPr>
          <p:cNvPr id="53250"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53251"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692150"/>
            <a:ext cx="957738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u="sng" dirty="0">
                <a:solidFill>
                  <a:schemeClr val="tx2">
                    <a:lumMod val="20000"/>
                    <a:lumOff val="80000"/>
                  </a:schemeClr>
                </a:solidFill>
              </a:rPr>
              <a:t>Black Swans</a:t>
            </a:r>
            <a:r>
              <a:rPr lang="en-AU" u="sng" baseline="30000" dirty="0">
                <a:solidFill>
                  <a:schemeClr val="tx2">
                    <a:lumMod val="20000"/>
                    <a:lumOff val="80000"/>
                  </a:schemeClr>
                </a:solidFill>
              </a:rPr>
              <a:t>1</a:t>
            </a:r>
            <a:r>
              <a:rPr lang="en-AU" dirty="0">
                <a:solidFill>
                  <a:schemeClr val="tx2">
                    <a:lumMod val="20000"/>
                    <a:lumOff val="80000"/>
                  </a:schemeClr>
                </a:solidFill>
              </a:rPr>
              <a:t>.. </a:t>
            </a:r>
            <a:r>
              <a:rPr lang="en-AU" dirty="0" err="1">
                <a:solidFill>
                  <a:schemeClr val="tx2">
                    <a:lumMod val="20000"/>
                    <a:lumOff val="80000"/>
                  </a:schemeClr>
                </a:solidFill>
              </a:rPr>
              <a:t>Taleb</a:t>
            </a:r>
            <a:r>
              <a:rPr lang="en-AU" dirty="0">
                <a:solidFill>
                  <a:schemeClr val="tx2">
                    <a:lumMod val="20000"/>
                    <a:lumOff val="80000"/>
                  </a:schemeClr>
                </a:solidFill>
              </a:rPr>
              <a:t> argues that there are inherently unknowable future events, and, implies that these are so common that the only way of dealing with them is to expect the </a:t>
            </a:r>
            <a:r>
              <a:rPr lang="en-AU" dirty="0" smtClean="0">
                <a:solidFill>
                  <a:schemeClr val="tx2">
                    <a:lumMod val="20000"/>
                    <a:lumOff val="80000"/>
                  </a:schemeClr>
                </a:solidFill>
              </a:rPr>
              <a:t>unknowable</a:t>
            </a:r>
            <a:r>
              <a:rPr lang="en-AU" dirty="0">
                <a:solidFill>
                  <a:schemeClr val="tx2">
                    <a:lumMod val="20000"/>
                    <a:lumOff val="80000"/>
                  </a:schemeClr>
                </a:solidFill>
              </a:rPr>
              <a:t>.</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While we accept that there are collections of events that are difficult to predict, we suggest that in fact, many “unknown unknowns” exist only in the minds of those without adequate domain expertise!</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It is true that many modern fighter aircraft, following the example of the Swedish SAAB </a:t>
            </a:r>
            <a:r>
              <a:rPr lang="en-AU" dirty="0" err="1">
                <a:solidFill>
                  <a:schemeClr val="tx2">
                    <a:lumMod val="20000"/>
                    <a:lumOff val="80000"/>
                  </a:schemeClr>
                </a:solidFill>
              </a:rPr>
              <a:t>Grippen</a:t>
            </a:r>
            <a:r>
              <a:rPr lang="en-AU" dirty="0">
                <a:solidFill>
                  <a:schemeClr val="tx2">
                    <a:lumMod val="20000"/>
                    <a:lumOff val="80000"/>
                  </a:schemeClr>
                </a:solidFill>
              </a:rPr>
              <a:t> JAS39 are continuously aerodynamically unstable</a:t>
            </a:r>
            <a:r>
              <a:rPr lang="en-AU" baseline="30000" dirty="0">
                <a:solidFill>
                  <a:schemeClr val="tx2">
                    <a:lumMod val="20000"/>
                    <a:lumOff val="80000"/>
                  </a:schemeClr>
                </a:solidFill>
              </a:rPr>
              <a:t>2.</a:t>
            </a:r>
            <a:r>
              <a:rPr lang="en-AU" dirty="0">
                <a:solidFill>
                  <a:schemeClr val="tx2">
                    <a:lumMod val="20000"/>
                    <a:lumOff val="80000"/>
                  </a:schemeClr>
                </a:solidFill>
              </a:rPr>
              <a:t> Disaster management, and for that matter, other crisis handling organisations may benefit from this “planned instability”, but, it IS planned!</a:t>
            </a:r>
          </a:p>
          <a:p>
            <a:pPr>
              <a:defRPr/>
            </a:pPr>
            <a:endParaRPr lang="en-AU" dirty="0">
              <a:solidFill>
                <a:schemeClr val="tx2">
                  <a:lumMod val="20000"/>
                  <a:lumOff val="80000"/>
                </a:schemeClr>
              </a:solidFill>
            </a:endParaRPr>
          </a:p>
        </p:txBody>
      </p:sp>
      <p:sp>
        <p:nvSpPr>
          <p:cNvPr id="53253" name="TextBox 1"/>
          <p:cNvSpPr txBox="1">
            <a:spLocks noChangeArrowheads="1"/>
          </p:cNvSpPr>
          <p:nvPr/>
        </p:nvSpPr>
        <p:spPr bwMode="auto">
          <a:xfrm>
            <a:off x="849313" y="6237288"/>
            <a:ext cx="5699125"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600" baseline="30000" dirty="0"/>
              <a:t>1</a:t>
            </a:r>
            <a:r>
              <a:rPr lang="en-AU" sz="1600" dirty="0"/>
              <a:t>TALEB, N. N. 2007. The Black Swan, New York, Random House</a:t>
            </a:r>
          </a:p>
          <a:p>
            <a:r>
              <a:rPr lang="en-AU" sz="1600" baseline="30000" dirty="0"/>
              <a:t>2</a:t>
            </a:r>
            <a:r>
              <a:rPr lang="en-US" sz="1600" dirty="0"/>
              <a:t>http://</a:t>
            </a:r>
            <a:r>
              <a:rPr lang="en-US" sz="1600" dirty="0" err="1"/>
              <a:t>www.aeroflight.co.uk</a:t>
            </a:r>
            <a:r>
              <a:rPr lang="en-US" sz="1600" dirty="0"/>
              <a:t>/aircraft/types/saab-jas-39-gripen.htm.</a:t>
            </a:r>
            <a:r>
              <a:rPr lang="en-AU" sz="1600" dirty="0"/>
              <a:t> </a:t>
            </a:r>
          </a:p>
          <a:p>
            <a:endParaRPr lang="en-US" sz="1600" baseline="30000" dirty="0"/>
          </a:p>
        </p:txBody>
      </p:sp>
    </p:spTree>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 </a:t>
            </a:r>
            <a:r>
              <a:rPr lang="en-US" sz="4000" dirty="0">
                <a:solidFill>
                  <a:schemeClr val="tx2">
                    <a:lumMod val="20000"/>
                    <a:lumOff val="80000"/>
                  </a:schemeClr>
                </a:solidFill>
                <a:latin typeface="Times" charset="0"/>
              </a:rPr>
              <a:t> Additional Issues-</a:t>
            </a:r>
            <a:endParaRPr lang="en-GB" sz="5400" dirty="0">
              <a:solidFill>
                <a:schemeClr val="tx2">
                  <a:lumMod val="20000"/>
                  <a:lumOff val="80000"/>
                </a:schemeClr>
              </a:solidFill>
              <a:latin typeface="Times" charset="0"/>
            </a:endParaRPr>
          </a:p>
        </p:txBody>
      </p:sp>
      <p:sp>
        <p:nvSpPr>
          <p:cNvPr id="54274"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54275"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692150"/>
            <a:ext cx="9577388"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dirty="0">
                <a:solidFill>
                  <a:schemeClr val="tx2">
                    <a:lumMod val="20000"/>
                    <a:lumOff val="80000"/>
                  </a:schemeClr>
                </a:solidFill>
              </a:rPr>
              <a:t>Black Swans</a:t>
            </a:r>
            <a:r>
              <a:rPr lang="en-AU" baseline="30000" dirty="0">
                <a:solidFill>
                  <a:schemeClr val="tx2">
                    <a:lumMod val="20000"/>
                    <a:lumOff val="80000"/>
                  </a:schemeClr>
                </a:solidFill>
              </a:rPr>
              <a:t>1</a:t>
            </a:r>
            <a:r>
              <a:rPr lang="en-AU" dirty="0">
                <a:solidFill>
                  <a:schemeClr val="tx2">
                    <a:lumMod val="20000"/>
                    <a:lumOff val="80000"/>
                  </a:schemeClr>
                </a:solidFill>
              </a:rPr>
              <a:t>.. </a:t>
            </a:r>
            <a:r>
              <a:rPr lang="en-AU" dirty="0" err="1">
                <a:solidFill>
                  <a:schemeClr val="tx2">
                    <a:lumMod val="20000"/>
                    <a:lumOff val="80000"/>
                  </a:schemeClr>
                </a:solidFill>
              </a:rPr>
              <a:t>Taleb</a:t>
            </a:r>
            <a:r>
              <a:rPr lang="en-AU" dirty="0">
                <a:solidFill>
                  <a:schemeClr val="tx2">
                    <a:lumMod val="20000"/>
                    <a:lumOff val="80000"/>
                  </a:schemeClr>
                </a:solidFill>
              </a:rPr>
              <a:t> argues that there are inherently unknowable future events, and, implies that these are so common that the only way of dealing with them is to expect the knowable.</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While we accept that there are collections events that are difficult to predict, we suggest that in fact, many “unknown unknowns” exist only in the minds of those without adequate domain expertise!</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It is true that many modern fighter aircraft, following the example of the Swedish SAAB </a:t>
            </a:r>
            <a:r>
              <a:rPr lang="en-AU" dirty="0" err="1">
                <a:solidFill>
                  <a:schemeClr val="tx2">
                    <a:lumMod val="20000"/>
                    <a:lumOff val="80000"/>
                  </a:schemeClr>
                </a:solidFill>
              </a:rPr>
              <a:t>Grippen</a:t>
            </a:r>
            <a:r>
              <a:rPr lang="en-AU" dirty="0">
                <a:solidFill>
                  <a:schemeClr val="tx2">
                    <a:lumMod val="20000"/>
                    <a:lumOff val="80000"/>
                  </a:schemeClr>
                </a:solidFill>
              </a:rPr>
              <a:t> JAS39 are continuously aerodynamically unstable</a:t>
            </a:r>
            <a:r>
              <a:rPr lang="en-AU" baseline="30000" dirty="0">
                <a:solidFill>
                  <a:schemeClr val="tx2">
                    <a:lumMod val="20000"/>
                    <a:lumOff val="80000"/>
                  </a:schemeClr>
                </a:solidFill>
              </a:rPr>
              <a:t>2</a:t>
            </a:r>
            <a:endParaRPr lang="en-AU" dirty="0">
              <a:solidFill>
                <a:schemeClr val="tx2">
                  <a:lumMod val="20000"/>
                  <a:lumOff val="80000"/>
                </a:schemeClr>
              </a:solidFill>
            </a:endParaRPr>
          </a:p>
          <a:p>
            <a:pPr>
              <a:defRPr/>
            </a:pPr>
            <a:endParaRPr lang="en-AU" dirty="0">
              <a:solidFill>
                <a:schemeClr val="tx2">
                  <a:lumMod val="20000"/>
                  <a:lumOff val="80000"/>
                </a:schemeClr>
              </a:solidFill>
            </a:endParaRPr>
          </a:p>
        </p:txBody>
      </p:sp>
      <p:pic>
        <p:nvPicPr>
          <p:cNvPr id="54277" name="Picture 2" descr="Gripen_P_G_2002_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3250"/>
            <a:ext cx="9885363" cy="669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Box 7"/>
          <p:cNvSpPr txBox="1">
            <a:spLocks noChangeArrowheads="1"/>
          </p:cNvSpPr>
          <p:nvPr/>
        </p:nvSpPr>
        <p:spPr bwMode="auto">
          <a:xfrm>
            <a:off x="849313" y="6237288"/>
            <a:ext cx="5751512"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AU" sz="1600" baseline="30000" dirty="0"/>
              <a:t>2</a:t>
            </a:r>
            <a:r>
              <a:rPr lang="en-US" sz="1600" dirty="0"/>
              <a:t>http://</a:t>
            </a:r>
            <a:r>
              <a:rPr lang="en-US" sz="1600" dirty="0" err="1"/>
              <a:t>www.aeroflight.co.uk</a:t>
            </a:r>
            <a:r>
              <a:rPr lang="en-US" sz="1600" dirty="0"/>
              <a:t>/aircraft/types/saab-jas-39-gripen.htm.</a:t>
            </a:r>
            <a:r>
              <a:rPr lang="en-AU" sz="1600" dirty="0"/>
              <a:t> </a:t>
            </a:r>
          </a:p>
          <a:p>
            <a:endParaRPr lang="en-US" sz="1600" baseline="30000" dirty="0"/>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 Resilience Capability Models</a:t>
            </a:r>
            <a:endParaRPr lang="en-GB" sz="5400" dirty="0">
              <a:solidFill>
                <a:schemeClr val="tx2">
                  <a:lumMod val="20000"/>
                  <a:lumOff val="80000"/>
                </a:schemeClr>
              </a:solidFill>
              <a:latin typeface="Times" charset="0"/>
            </a:endParaRPr>
          </a:p>
        </p:txBody>
      </p:sp>
      <p:sp>
        <p:nvSpPr>
          <p:cNvPr id="55298"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55299"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692150"/>
            <a:ext cx="9577388" cy="711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dirty="0">
                <a:solidFill>
                  <a:schemeClr val="tx2">
                    <a:lumMod val="20000"/>
                    <a:lumOff val="80000"/>
                  </a:schemeClr>
                </a:solidFill>
              </a:rPr>
              <a:t>The work reported here involved merging a CMM-like framework with established quality assessment frameworks taking into account the attributes identified as influential during the case studies and literature reviews. </a:t>
            </a:r>
          </a:p>
          <a:p>
            <a:pPr>
              <a:defRPr/>
            </a:pPr>
            <a:r>
              <a:rPr lang="en-AU" dirty="0">
                <a:solidFill>
                  <a:schemeClr val="tx2">
                    <a:lumMod val="20000"/>
                    <a:lumOff val="80000"/>
                  </a:schemeClr>
                </a:solidFill>
              </a:rPr>
              <a:t>So far, two models have been developed, and, further work is being undertaken to improve, validate and simplify them.</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A fundamental issue is methods for determining values for becomes a large data acquisition exercise.</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These need to be sufficiently prescriptive to allow validation of the data.</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As an example of this problem, we need to have a method for establishing the nature of emergent leadership characteristics.</a:t>
            </a: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In addition, there may be basis for using a GQM style approach for tailoring the method for individual cases.</a:t>
            </a:r>
          </a:p>
          <a:p>
            <a:pPr>
              <a:defRPr/>
            </a:pPr>
            <a:endParaRPr lang="en-AU" dirty="0">
              <a:solidFill>
                <a:schemeClr val="tx2">
                  <a:lumMod val="20000"/>
                  <a:lumOff val="80000"/>
                </a:schemeClr>
              </a:solidFill>
            </a:endParaRPr>
          </a:p>
          <a:p>
            <a:pPr>
              <a:defRPr/>
            </a:pPr>
            <a:endParaRPr lang="en-AU" dirty="0">
              <a:solidFill>
                <a:schemeClr val="tx2">
                  <a:lumMod val="20000"/>
                  <a:lumOff val="80000"/>
                </a:schemeClr>
              </a:solidFill>
            </a:endParaRPr>
          </a:p>
          <a:p>
            <a:pPr>
              <a:defRPr/>
            </a:pPr>
            <a:endParaRPr lang="en-AU" dirty="0">
              <a:solidFill>
                <a:schemeClr val="tx2">
                  <a:lumMod val="20000"/>
                  <a:lumOff val="8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 Resilience Capability Models</a:t>
            </a:r>
            <a:br>
              <a:rPr lang="en-US" sz="4000" dirty="0" smtClean="0">
                <a:solidFill>
                  <a:schemeClr val="tx2">
                    <a:lumMod val="20000"/>
                    <a:lumOff val="80000"/>
                  </a:schemeClr>
                </a:solidFill>
                <a:latin typeface="Times" charset="0"/>
              </a:rPr>
            </a:br>
            <a:r>
              <a:rPr lang="en-US" sz="4000" dirty="0" smtClean="0">
                <a:solidFill>
                  <a:schemeClr val="tx2">
                    <a:lumMod val="20000"/>
                    <a:lumOff val="80000"/>
                  </a:schemeClr>
                </a:solidFill>
                <a:latin typeface="Times" charset="0"/>
              </a:rPr>
              <a:t>What does it Look Like?</a:t>
            </a:r>
            <a:endParaRPr lang="en-GB" sz="5400" dirty="0">
              <a:solidFill>
                <a:schemeClr val="tx2">
                  <a:lumMod val="20000"/>
                  <a:lumOff val="80000"/>
                </a:schemeClr>
              </a:solidFill>
              <a:latin typeface="Times" charset="0"/>
            </a:endParaRPr>
          </a:p>
        </p:txBody>
      </p:sp>
      <p:sp>
        <p:nvSpPr>
          <p:cNvPr id="56322"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56323"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1412875"/>
            <a:ext cx="9577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AU" dirty="0">
              <a:solidFill>
                <a:schemeClr val="tx2">
                  <a:lumMod val="20000"/>
                  <a:lumOff val="80000"/>
                </a:schemeClr>
              </a:solidFill>
            </a:endParaRPr>
          </a:p>
          <a:p>
            <a:pPr>
              <a:defRPr/>
            </a:pPr>
            <a:endParaRPr lang="en-AU" dirty="0">
              <a:solidFill>
                <a:schemeClr val="tx2">
                  <a:lumMod val="20000"/>
                  <a:lumOff val="80000"/>
                </a:schemeClr>
              </a:solidFill>
            </a:endParaRPr>
          </a:p>
        </p:txBody>
      </p:sp>
      <p:pic>
        <p:nvPicPr>
          <p:cNvPr id="56325" name="Picture 8" descr="Table 2 - FORC TemplateORCI-2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1200" y="1196975"/>
            <a:ext cx="4968875" cy="551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6" name="TextBox 3"/>
          <p:cNvSpPr txBox="1">
            <a:spLocks noChangeArrowheads="1"/>
          </p:cNvSpPr>
          <p:nvPr/>
        </p:nvSpPr>
        <p:spPr bwMode="auto">
          <a:xfrm>
            <a:off x="57150" y="1412875"/>
            <a:ext cx="4248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a:t>FORC I a sample  Table</a:t>
            </a:r>
          </a:p>
        </p:txBody>
      </p:sp>
      <p:sp>
        <p:nvSpPr>
          <p:cNvPr id="56327" name="TextBox 4"/>
          <p:cNvSpPr txBox="1">
            <a:spLocks noChangeArrowheads="1"/>
          </p:cNvSpPr>
          <p:nvPr/>
        </p:nvSpPr>
        <p:spPr bwMode="auto">
          <a:xfrm>
            <a:off x="128588" y="2060575"/>
            <a:ext cx="4103687"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AU" sz="1800"/>
              <a:t>ORCI(attribute) is the overall % score for each attribute/capability obtained by summing scores of DIMC across each attribute, out of a possible maximum score of 40.  </a:t>
            </a:r>
          </a:p>
          <a:p>
            <a:r>
              <a:rPr lang="en-AU" sz="1800"/>
              <a:t>ORCI (attribute) =  ((Total scores for all items for specific attribute) / (Number of items x 40)) x 100 </a:t>
            </a:r>
          </a:p>
          <a:p>
            <a:endParaRPr lang="en-US" sz="1800"/>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 Resilience Capability Models</a:t>
            </a:r>
            <a:br>
              <a:rPr lang="en-US" sz="4000" dirty="0" smtClean="0">
                <a:solidFill>
                  <a:schemeClr val="tx2">
                    <a:lumMod val="20000"/>
                    <a:lumOff val="80000"/>
                  </a:schemeClr>
                </a:solidFill>
                <a:latin typeface="Times" charset="0"/>
              </a:rPr>
            </a:br>
            <a:r>
              <a:rPr lang="en-US" sz="4000" dirty="0" smtClean="0">
                <a:solidFill>
                  <a:schemeClr val="tx2">
                    <a:lumMod val="20000"/>
                    <a:lumOff val="80000"/>
                  </a:schemeClr>
                </a:solidFill>
                <a:latin typeface="Times" charset="0"/>
              </a:rPr>
              <a:t>What does it Look Like?</a:t>
            </a:r>
            <a:endParaRPr lang="en-GB" sz="5400" dirty="0">
              <a:solidFill>
                <a:schemeClr val="tx2">
                  <a:lumMod val="20000"/>
                  <a:lumOff val="80000"/>
                </a:schemeClr>
              </a:solidFill>
              <a:latin typeface="Times" charset="0"/>
            </a:endParaRPr>
          </a:p>
        </p:txBody>
      </p:sp>
      <p:sp>
        <p:nvSpPr>
          <p:cNvPr id="57346"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57347"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1412875"/>
            <a:ext cx="95773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endParaRPr lang="en-AU" dirty="0">
              <a:solidFill>
                <a:schemeClr val="tx2">
                  <a:lumMod val="20000"/>
                  <a:lumOff val="80000"/>
                </a:schemeClr>
              </a:solidFill>
            </a:endParaRPr>
          </a:p>
          <a:p>
            <a:pPr>
              <a:defRPr/>
            </a:pPr>
            <a:endParaRPr lang="en-AU" dirty="0">
              <a:solidFill>
                <a:schemeClr val="tx2">
                  <a:lumMod val="20000"/>
                  <a:lumOff val="80000"/>
                </a:schemeClr>
              </a:solidFill>
            </a:endParaRPr>
          </a:p>
        </p:txBody>
      </p:sp>
      <p:pic>
        <p:nvPicPr>
          <p:cNvPr id="5734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9175" y="1773238"/>
            <a:ext cx="4929188" cy="298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Box 2"/>
          <p:cNvSpPr txBox="1">
            <a:spLocks noChangeArrowheads="1"/>
          </p:cNvSpPr>
          <p:nvPr/>
        </p:nvSpPr>
        <p:spPr bwMode="auto">
          <a:xfrm>
            <a:off x="849313" y="6021388"/>
            <a:ext cx="6480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AU" sz="2000" b="1"/>
              <a:t>Figure 6: The DIMC Cycle </a:t>
            </a:r>
            <a:r>
              <a:rPr lang="en-US" sz="2000"/>
              <a:t>Ismail  2012</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9410700" cy="1143000"/>
          </a:xfrm>
        </p:spPr>
        <p:txBody>
          <a:bodyPr/>
          <a:lstStyle/>
          <a:p>
            <a:pPr>
              <a:defRPr/>
            </a:pPr>
            <a:r>
              <a:rPr lang="en-US" sz="2400" dirty="0" smtClean="0">
                <a:solidFill>
                  <a:schemeClr val="tx1"/>
                </a:solidFill>
              </a:rPr>
              <a:t>Post  PDE Impact Recovery Assuming Resilience Plan Not implemented</a:t>
            </a:r>
            <a:endParaRPr lang="en-US" sz="2400" dirty="0">
              <a:solidFill>
                <a:schemeClr val="tx1"/>
              </a:solidFill>
            </a:endParaRPr>
          </a:p>
        </p:txBody>
      </p:sp>
      <p:pic>
        <p:nvPicPr>
          <p:cNvPr id="10242" name="imagerId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3810" b="3810"/>
          <a:stretch>
            <a:fillRect/>
          </a:stretch>
        </p:blipFill>
        <p:spPr bwMode="auto">
          <a:xfrm>
            <a:off x="776536" y="908720"/>
            <a:ext cx="8555037"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3"/>
          <p:cNvSpPr txBox="1">
            <a:spLocks noChangeArrowheads="1"/>
          </p:cNvSpPr>
          <p:nvPr/>
        </p:nvSpPr>
        <p:spPr bwMode="auto">
          <a:xfrm>
            <a:off x="273050" y="6165850"/>
            <a:ext cx="9542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b="1" u="sng" dirty="0"/>
              <a:t>p. xv The Oregon Resilience Plan – Executive Summary – February 2013</a:t>
            </a:r>
            <a:r>
              <a:rPr lang="en-AU" dirty="0"/>
              <a:t> </a:t>
            </a:r>
            <a:endParaRPr lang="en-US" dirty="0"/>
          </a:p>
        </p:txBody>
      </p:sp>
      <p:sp>
        <p:nvSpPr>
          <p:cNvPr id="10244" name="TextBox 2"/>
          <p:cNvSpPr txBox="1">
            <a:spLocks noChangeArrowheads="1"/>
          </p:cNvSpPr>
          <p:nvPr/>
        </p:nvSpPr>
        <p:spPr bwMode="auto">
          <a:xfrm>
            <a:off x="14288" y="5373688"/>
            <a:ext cx="95662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a:t>In the case of natural disasters, recovery often yields significant investment  </a:t>
            </a:r>
          </a:p>
          <a:p>
            <a:r>
              <a:rPr lang="en-US"/>
              <a:t>and improved conditions.</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4000" dirty="0">
                <a:latin typeface="Times" charset="0"/>
              </a:rPr>
              <a:t>	</a:t>
            </a:r>
            <a:r>
              <a:rPr lang="en-US" sz="4000" dirty="0" smtClean="0">
                <a:solidFill>
                  <a:schemeClr val="tx2">
                    <a:lumMod val="20000"/>
                    <a:lumOff val="80000"/>
                  </a:schemeClr>
                </a:solidFill>
                <a:latin typeface="Times" charset="0"/>
              </a:rPr>
              <a:t> Finally</a:t>
            </a:r>
            <a:endParaRPr lang="en-GB" sz="5400" dirty="0">
              <a:solidFill>
                <a:schemeClr val="tx2">
                  <a:lumMod val="20000"/>
                  <a:lumOff val="80000"/>
                </a:schemeClr>
              </a:solidFill>
              <a:latin typeface="Times" charset="0"/>
            </a:endParaRPr>
          </a:p>
        </p:txBody>
      </p:sp>
      <p:sp>
        <p:nvSpPr>
          <p:cNvPr id="58370"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58371" name="TextBox 1"/>
          <p:cNvSpPr txBox="1">
            <a:spLocks noChangeArrowheads="1"/>
          </p:cNvSpPr>
          <p:nvPr/>
        </p:nvSpPr>
        <p:spPr bwMode="auto">
          <a:xfrm>
            <a:off x="4305300" y="2708275"/>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
        <p:nvSpPr>
          <p:cNvPr id="26629" name="Rectangle 2"/>
          <p:cNvSpPr>
            <a:spLocks noChangeArrowheads="1"/>
          </p:cNvSpPr>
          <p:nvPr/>
        </p:nvSpPr>
        <p:spPr bwMode="auto">
          <a:xfrm>
            <a:off x="0" y="1412875"/>
            <a:ext cx="9577388"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AU" dirty="0">
                <a:solidFill>
                  <a:schemeClr val="tx2">
                    <a:lumMod val="20000"/>
                    <a:lumOff val="80000"/>
                  </a:schemeClr>
                </a:solidFill>
              </a:rPr>
              <a:t>This presentation draws very heavily upon the work of Carl Gibson </a:t>
            </a:r>
            <a:r>
              <a:rPr lang="en-AU" dirty="0" err="1">
                <a:solidFill>
                  <a:schemeClr val="tx2">
                    <a:lumMod val="20000"/>
                    <a:lumOff val="80000"/>
                  </a:schemeClr>
                </a:solidFill>
              </a:rPr>
              <a:t>Shaharudin</a:t>
            </a:r>
            <a:r>
              <a:rPr lang="en-AU" dirty="0">
                <a:solidFill>
                  <a:schemeClr val="tx2">
                    <a:lumMod val="20000"/>
                    <a:lumOff val="80000"/>
                  </a:schemeClr>
                </a:solidFill>
              </a:rPr>
              <a:t> Ismail and myself. It is a great delight to work with them. I have been as careful as I can to reflect their views where appropriate, however, any errors or mistakes are my responsibility alone</a:t>
            </a:r>
            <a:r>
              <a:rPr lang="en-AU" dirty="0" smtClean="0">
                <a:solidFill>
                  <a:schemeClr val="tx2">
                    <a:lumMod val="20000"/>
                    <a:lumOff val="80000"/>
                  </a:schemeClr>
                </a:solidFill>
              </a:rPr>
              <a:t>!</a:t>
            </a:r>
          </a:p>
          <a:p>
            <a:pPr>
              <a:defRPr/>
            </a:pPr>
            <a:endParaRPr lang="en-AU" dirty="0">
              <a:solidFill>
                <a:schemeClr val="tx2">
                  <a:lumMod val="20000"/>
                  <a:lumOff val="80000"/>
                </a:schemeClr>
              </a:solidFill>
            </a:endParaRPr>
          </a:p>
          <a:p>
            <a:pPr>
              <a:defRPr/>
            </a:pPr>
            <a:endParaRPr lang="en-AU" dirty="0">
              <a:solidFill>
                <a:schemeClr val="tx2">
                  <a:lumMod val="20000"/>
                  <a:lumOff val="80000"/>
                </a:schemeClr>
              </a:solidFill>
            </a:endParaRPr>
          </a:p>
          <a:p>
            <a:pPr>
              <a:defRPr/>
            </a:pPr>
            <a:r>
              <a:rPr lang="en-AU" dirty="0">
                <a:solidFill>
                  <a:schemeClr val="tx2">
                    <a:lumMod val="20000"/>
                    <a:lumOff val="80000"/>
                  </a:schemeClr>
                </a:solidFill>
              </a:rPr>
              <a:t>Many Thanks!</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2"/>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3200" dirty="0">
                <a:latin typeface="Times" charset="0"/>
              </a:rPr>
              <a:t>	</a:t>
            </a:r>
            <a:r>
              <a:rPr lang="en-US" sz="3200" dirty="0" smtClean="0">
                <a:solidFill>
                  <a:schemeClr val="tx2">
                    <a:lumMod val="20000"/>
                    <a:lumOff val="80000"/>
                  </a:schemeClr>
                </a:solidFill>
                <a:latin typeface="Times" charset="0"/>
              </a:rPr>
              <a:t>References 1 of 2</a:t>
            </a:r>
            <a:endParaRPr lang="en-GB" sz="3200" dirty="0">
              <a:solidFill>
                <a:schemeClr val="tx2">
                  <a:lumMod val="20000"/>
                  <a:lumOff val="80000"/>
                </a:schemeClr>
              </a:solidFill>
              <a:latin typeface="Times" charset="0"/>
            </a:endParaRPr>
          </a:p>
        </p:txBody>
      </p:sp>
      <p:sp>
        <p:nvSpPr>
          <p:cNvPr id="58370" name="Rectangle 3"/>
          <p:cNvSpPr txBox="1">
            <a:spLocks noChangeArrowheads="1"/>
          </p:cNvSpPr>
          <p:nvPr/>
        </p:nvSpPr>
        <p:spPr bwMode="auto">
          <a:xfrm>
            <a:off x="0" y="620688"/>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marL="285750" indent="-285750">
              <a:lnSpc>
                <a:spcPct val="91000"/>
              </a:lnSpc>
              <a:spcBef>
                <a:spcPct val="45000"/>
              </a:spcBef>
              <a:buClr>
                <a:schemeClr val="tx1"/>
              </a:buClr>
              <a:buSzPct val="75000"/>
              <a:buFont typeface="Arial"/>
              <a:buChar char="•"/>
            </a:pPr>
            <a:r>
              <a:rPr lang="en-AU" sz="1400" dirty="0"/>
              <a:t>ASIS SPC.1-2009 </a:t>
            </a:r>
            <a:r>
              <a:rPr lang="en-AU" sz="1400" i="0" dirty="0"/>
              <a:t>- Organisational Resilience: Security, Preparedness, and Continuity Management Systems - Requirements with Guidance for Use</a:t>
            </a:r>
            <a:r>
              <a:rPr lang="en-AU" sz="1400" dirty="0"/>
              <a:t>, Alexandria, Virginia, American National Standards Institute </a:t>
            </a:r>
            <a:endParaRPr lang="en-AU" sz="1400" dirty="0" smtClean="0"/>
          </a:p>
          <a:p>
            <a:pPr marL="285750" indent="-285750">
              <a:lnSpc>
                <a:spcPct val="91000"/>
              </a:lnSpc>
              <a:spcBef>
                <a:spcPct val="45000"/>
              </a:spcBef>
              <a:buClr>
                <a:schemeClr val="tx1"/>
              </a:buClr>
              <a:buSzPct val="75000"/>
              <a:buFont typeface="Arial"/>
              <a:buChar char="•"/>
            </a:pPr>
            <a:r>
              <a:rPr lang="en-AU" sz="1400" dirty="0"/>
              <a:t>ADGER, W. N. 2000. </a:t>
            </a:r>
            <a:r>
              <a:rPr lang="en-AU" sz="1400" b="1" i="0" dirty="0"/>
              <a:t>Social and ecological resilience: are they related? </a:t>
            </a:r>
            <a:r>
              <a:rPr lang="en-AU" sz="1400" dirty="0"/>
              <a:t>Progress in Human Geography, 24</a:t>
            </a:r>
            <a:r>
              <a:rPr lang="en-AU" sz="1400" b="1" dirty="0"/>
              <a:t>,</a:t>
            </a:r>
            <a:r>
              <a:rPr lang="en-AU" sz="1400" dirty="0"/>
              <a:t> 347–</a:t>
            </a:r>
            <a:r>
              <a:rPr lang="en-AU" sz="1400" dirty="0" smtClean="0"/>
              <a:t>364</a:t>
            </a:r>
          </a:p>
          <a:p>
            <a:pPr marL="285750" indent="-285750">
              <a:lnSpc>
                <a:spcPct val="91000"/>
              </a:lnSpc>
              <a:spcBef>
                <a:spcPct val="45000"/>
              </a:spcBef>
              <a:buClr>
                <a:schemeClr val="tx1"/>
              </a:buClr>
              <a:buSzPct val="75000"/>
              <a:buFont typeface="Arial"/>
              <a:buChar char="•"/>
            </a:pPr>
            <a:r>
              <a:rPr lang="en-US" sz="1400" cap="all" dirty="0"/>
              <a:t>Allen J. H. and Davis N</a:t>
            </a:r>
            <a:r>
              <a:rPr lang="en-US" sz="1400" dirty="0"/>
              <a:t>.(2010) </a:t>
            </a:r>
            <a:r>
              <a:rPr lang="en-US" sz="1400" b="1" i="0" dirty="0"/>
              <a:t>Measuring Operational Resilience Using the CERT Resilience Management Model </a:t>
            </a:r>
            <a:r>
              <a:rPr lang="en-US" sz="1400" dirty="0"/>
              <a:t>Carnegie-Mellon University/Software Engineering </a:t>
            </a:r>
            <a:r>
              <a:rPr lang="en-US" sz="1400" dirty="0" err="1"/>
              <a:t>Insititute</a:t>
            </a:r>
            <a:r>
              <a:rPr lang="en-US" sz="1400" dirty="0"/>
              <a:t> CMU/SEI-2010-TN-</a:t>
            </a:r>
            <a:r>
              <a:rPr lang="en-US" sz="1400" dirty="0" smtClean="0"/>
              <a:t>030</a:t>
            </a:r>
            <a:endParaRPr lang="en-AU" sz="1400" dirty="0"/>
          </a:p>
          <a:p>
            <a:pPr marL="285750" indent="-285750">
              <a:lnSpc>
                <a:spcPct val="91000"/>
              </a:lnSpc>
              <a:spcBef>
                <a:spcPct val="45000"/>
              </a:spcBef>
              <a:buClr>
                <a:schemeClr val="tx1"/>
              </a:buClr>
              <a:buSzPct val="75000"/>
              <a:buFont typeface="Arial"/>
              <a:buChar char="•"/>
            </a:pPr>
            <a:r>
              <a:rPr lang="en-US" sz="1400" cap="all" dirty="0"/>
              <a:t>Basil V., </a:t>
            </a:r>
            <a:r>
              <a:rPr lang="en-US" sz="1400" cap="all" dirty="0" err="1"/>
              <a:t>Trendowicz</a:t>
            </a:r>
            <a:r>
              <a:rPr lang="en-US" sz="1400" cap="all" dirty="0"/>
              <a:t> A., </a:t>
            </a:r>
            <a:r>
              <a:rPr lang="en-US" sz="1400" cap="all" dirty="0" err="1"/>
              <a:t>Kowalczyk</a:t>
            </a:r>
            <a:r>
              <a:rPr lang="en-US" sz="1400" cap="all" dirty="0"/>
              <a:t> M, </a:t>
            </a:r>
            <a:r>
              <a:rPr lang="en-US" sz="1400" cap="all" dirty="0" err="1"/>
              <a:t>Heidrich</a:t>
            </a:r>
            <a:r>
              <a:rPr lang="en-US" sz="1400" cap="all" dirty="0"/>
              <a:t> J. Seamen C., Munch J. and </a:t>
            </a:r>
            <a:r>
              <a:rPr lang="en-US" sz="1400" cap="all" dirty="0" err="1"/>
              <a:t>Rombach</a:t>
            </a:r>
            <a:r>
              <a:rPr lang="en-US" sz="1400" cap="all" dirty="0"/>
              <a:t> D (2014</a:t>
            </a:r>
            <a:r>
              <a:rPr lang="en-US" sz="1400" dirty="0"/>
              <a:t>),, </a:t>
            </a:r>
            <a:r>
              <a:rPr lang="en-US" sz="1400" b="1" i="0" dirty="0"/>
              <a:t>Aligning Organizations Through Measurement The GQM+ Strategies Approach</a:t>
            </a:r>
            <a:r>
              <a:rPr lang="en-US" sz="1400" dirty="0"/>
              <a:t>  The </a:t>
            </a:r>
            <a:r>
              <a:rPr lang="en-US" sz="1400" dirty="0" err="1"/>
              <a:t>Fraunhofer</a:t>
            </a:r>
            <a:r>
              <a:rPr lang="en-US" sz="1400" dirty="0"/>
              <a:t> IESE Series on Software and Systems Engineering Springer </a:t>
            </a:r>
            <a:r>
              <a:rPr lang="en-US" sz="1400" dirty="0" smtClean="0"/>
              <a:t>2014</a:t>
            </a:r>
          </a:p>
          <a:p>
            <a:pPr marL="285750" indent="-285750">
              <a:lnSpc>
                <a:spcPct val="91000"/>
              </a:lnSpc>
              <a:spcBef>
                <a:spcPct val="45000"/>
              </a:spcBef>
              <a:buClr>
                <a:schemeClr val="tx1"/>
              </a:buClr>
              <a:buSzPct val="75000"/>
              <a:buFont typeface="Arial"/>
              <a:buChar char="•"/>
            </a:pPr>
            <a:r>
              <a:rPr lang="en-AU" sz="1400" dirty="0"/>
              <a:t>BRENNER, J. 2005</a:t>
            </a:r>
            <a:r>
              <a:rPr lang="en-AU" sz="1400" b="1" i="0" dirty="0"/>
              <a:t>. Fish indicators of coastal ecological resilience</a:t>
            </a:r>
            <a:r>
              <a:rPr lang="en-AU" sz="1400" dirty="0"/>
              <a:t>. </a:t>
            </a:r>
            <a:r>
              <a:rPr lang="en-AU" sz="1400" dirty="0" err="1"/>
              <a:t>MarBEF</a:t>
            </a:r>
            <a:r>
              <a:rPr lang="en-AU" sz="1400" dirty="0"/>
              <a:t> Newsletter. Dublin Ireland: Marine Biodiversity and Ecosystem Functioning (</a:t>
            </a:r>
            <a:r>
              <a:rPr lang="en-AU" sz="1400" dirty="0" err="1"/>
              <a:t>MarBEF</a:t>
            </a:r>
            <a:r>
              <a:rPr lang="en-AU" sz="1400" dirty="0"/>
              <a:t>) </a:t>
            </a:r>
            <a:endParaRPr lang="en-AU" sz="1400" dirty="0" smtClean="0"/>
          </a:p>
          <a:p>
            <a:pPr marL="285750" indent="-285750">
              <a:lnSpc>
                <a:spcPct val="91000"/>
              </a:lnSpc>
              <a:spcBef>
                <a:spcPct val="45000"/>
              </a:spcBef>
              <a:buClr>
                <a:schemeClr val="tx1"/>
              </a:buClr>
              <a:buSzPct val="75000"/>
              <a:buFont typeface="Arial"/>
              <a:buChar char="•"/>
            </a:pPr>
            <a:r>
              <a:rPr lang="en-US" sz="1400" cap="all" dirty="0"/>
              <a:t>Bryant</a:t>
            </a:r>
            <a:r>
              <a:rPr lang="en-US" sz="1400" dirty="0"/>
              <a:t>, E(2005)</a:t>
            </a:r>
            <a:r>
              <a:rPr lang="en-US" sz="1400" baseline="30000" dirty="0"/>
              <a:t> </a:t>
            </a:r>
            <a:r>
              <a:rPr lang="en-US" sz="1400" b="1" i="0" dirty="0"/>
              <a:t>Natural Hazards (2ed)</a:t>
            </a:r>
            <a:r>
              <a:rPr lang="en-US" sz="1400" dirty="0"/>
              <a:t> Cambridge University </a:t>
            </a:r>
            <a:r>
              <a:rPr lang="en-US" sz="1400" dirty="0" smtClean="0"/>
              <a:t>Press</a:t>
            </a:r>
            <a:endParaRPr lang="en-AU" sz="1400" dirty="0" smtClean="0"/>
          </a:p>
          <a:p>
            <a:pPr marL="285750" indent="-285750">
              <a:lnSpc>
                <a:spcPct val="91000"/>
              </a:lnSpc>
              <a:spcBef>
                <a:spcPct val="45000"/>
              </a:spcBef>
              <a:buClr>
                <a:schemeClr val="tx1"/>
              </a:buClr>
              <a:buSzPct val="75000"/>
              <a:buFont typeface="Arial"/>
              <a:buChar char="•"/>
            </a:pPr>
            <a:r>
              <a:rPr lang="en-US" sz="1400" dirty="0"/>
              <a:t>CFA(2012) </a:t>
            </a:r>
            <a:r>
              <a:rPr lang="en-US" sz="1400" b="1" i="0" dirty="0"/>
              <a:t>About Black Saturday </a:t>
            </a:r>
            <a:r>
              <a:rPr lang="en-US" sz="1400" dirty="0"/>
              <a:t>http://www.cfa.vic.gov.au/about/black-saturday</a:t>
            </a:r>
            <a:r>
              <a:rPr lang="en-US" sz="1400" dirty="0" smtClean="0"/>
              <a:t>/</a:t>
            </a:r>
          </a:p>
          <a:p>
            <a:pPr marL="285750" indent="-285750">
              <a:lnSpc>
                <a:spcPct val="91000"/>
              </a:lnSpc>
              <a:spcBef>
                <a:spcPct val="45000"/>
              </a:spcBef>
              <a:buClr>
                <a:schemeClr val="tx1"/>
              </a:buClr>
              <a:buSzPct val="75000"/>
              <a:buFont typeface="Arial"/>
              <a:buChar char="•"/>
            </a:pPr>
            <a:r>
              <a:rPr lang="en-AU" sz="1400" dirty="0"/>
              <a:t>GIBSON, C. A. &amp; TARRANT, M.( 2010). </a:t>
            </a:r>
            <a:r>
              <a:rPr lang="en-AU" sz="1400" b="1" i="0" dirty="0"/>
              <a:t>A 'conceptual models' approach to organisational resilience</a:t>
            </a:r>
            <a:r>
              <a:rPr lang="en-AU" sz="1400" dirty="0"/>
              <a:t>. The Australian Journal of Emergency Management, 25</a:t>
            </a:r>
            <a:r>
              <a:rPr lang="en-AU" sz="1400" b="1" dirty="0"/>
              <a:t>,</a:t>
            </a:r>
            <a:r>
              <a:rPr lang="en-AU" sz="1400" dirty="0"/>
              <a:t> 6-12</a:t>
            </a:r>
            <a:r>
              <a:rPr lang="en-AU" sz="1400" dirty="0" smtClean="0"/>
              <a:t>.</a:t>
            </a:r>
            <a:endParaRPr lang="en-AU" sz="1400" dirty="0" smtClean="0">
              <a:solidFill>
                <a:schemeClr val="tx2">
                  <a:lumMod val="20000"/>
                  <a:lumOff val="80000"/>
                </a:schemeClr>
              </a:solidFill>
            </a:endParaRPr>
          </a:p>
          <a:p>
            <a:pPr marL="285750" indent="-285750">
              <a:lnSpc>
                <a:spcPct val="91000"/>
              </a:lnSpc>
              <a:spcBef>
                <a:spcPct val="45000"/>
              </a:spcBef>
              <a:buClr>
                <a:schemeClr val="tx1"/>
              </a:buClr>
              <a:buSzPct val="75000"/>
              <a:buFont typeface="Arial"/>
              <a:buChar char="•"/>
            </a:pPr>
            <a:r>
              <a:rPr lang="en-AU" sz="1400" dirty="0" smtClean="0"/>
              <a:t>EAGLE</a:t>
            </a:r>
            <a:r>
              <a:rPr lang="en-AU" sz="1400" dirty="0"/>
              <a:t>, P. L., CASTLE, S. &amp; MENON, P. 1996. </a:t>
            </a:r>
            <a:r>
              <a:rPr lang="en-AU" sz="1400" b="1" i="0" dirty="0"/>
              <a:t>Child Development: Vulnerability and Res</a:t>
            </a:r>
            <a:r>
              <a:rPr lang="en-AU" sz="1400" dirty="0"/>
              <a:t>ilience. Social Science and Medicine, 43</a:t>
            </a:r>
            <a:r>
              <a:rPr lang="en-AU" sz="1400" b="1" dirty="0"/>
              <a:t>,</a:t>
            </a:r>
            <a:r>
              <a:rPr lang="en-AU" sz="1400" dirty="0"/>
              <a:t> 621-635 </a:t>
            </a:r>
            <a:endParaRPr lang="en-AU" sz="1400" dirty="0" smtClean="0"/>
          </a:p>
          <a:p>
            <a:pPr marL="285750" indent="-285750">
              <a:lnSpc>
                <a:spcPct val="91000"/>
              </a:lnSpc>
              <a:spcBef>
                <a:spcPct val="45000"/>
              </a:spcBef>
              <a:buClr>
                <a:schemeClr val="tx1"/>
              </a:buClr>
              <a:buSzPct val="75000"/>
              <a:buFont typeface="Arial"/>
              <a:buChar char="•"/>
            </a:pPr>
            <a:r>
              <a:rPr lang="en-US" sz="1400" dirty="0" smtClean="0"/>
              <a:t>EICHENWALD,  </a:t>
            </a:r>
            <a:r>
              <a:rPr lang="en-US" sz="1400" dirty="0"/>
              <a:t>K(2015) </a:t>
            </a:r>
            <a:r>
              <a:rPr lang="en-US" sz="1400" b="1" dirty="0" err="1"/>
              <a:t>Obamacare</a:t>
            </a:r>
            <a:r>
              <a:rPr lang="en-US" sz="1400" b="1" dirty="0"/>
              <a:t> Is the Picture of Health, </a:t>
            </a:r>
            <a:r>
              <a:rPr lang="en-US" sz="1400" dirty="0"/>
              <a:t>Newsweek February 9, 2015</a:t>
            </a:r>
            <a:r>
              <a:rPr lang="en-US" sz="1400" b="1" dirty="0"/>
              <a:t> </a:t>
            </a:r>
            <a:r>
              <a:rPr lang="en-US" sz="1400" dirty="0"/>
              <a:t>http://www.newsweek.com/2015/02/20/obamacare-picture-health-305471.</a:t>
            </a:r>
            <a:r>
              <a:rPr lang="en-US" sz="1400" dirty="0" smtClean="0"/>
              <a:t>html</a:t>
            </a:r>
          </a:p>
          <a:p>
            <a:pPr marL="285750" indent="-285750">
              <a:lnSpc>
                <a:spcPct val="91000"/>
              </a:lnSpc>
              <a:spcBef>
                <a:spcPct val="45000"/>
              </a:spcBef>
              <a:buClr>
                <a:schemeClr val="tx1"/>
              </a:buClr>
              <a:buSzPct val="75000"/>
              <a:buFont typeface="Arial"/>
              <a:buChar char="•"/>
            </a:pPr>
            <a:r>
              <a:rPr lang="en-AU" sz="1400" cap="all" dirty="0">
                <a:solidFill>
                  <a:schemeClr val="tx2">
                    <a:lumMod val="20000"/>
                    <a:lumOff val="80000"/>
                  </a:schemeClr>
                </a:solidFill>
              </a:rPr>
              <a:t>Gibson, Reed and Ismail </a:t>
            </a:r>
            <a:r>
              <a:rPr lang="en-AU" sz="1400" dirty="0">
                <a:solidFill>
                  <a:schemeClr val="tx2">
                    <a:lumMod val="20000"/>
                    <a:lumOff val="80000"/>
                  </a:schemeClr>
                </a:solidFill>
              </a:rPr>
              <a:t>(2012) unpublished communications to the </a:t>
            </a:r>
            <a:r>
              <a:rPr lang="en-AU" sz="1400" dirty="0" smtClean="0">
                <a:solidFill>
                  <a:schemeClr val="tx2">
                    <a:lumMod val="20000"/>
                    <a:lumOff val="80000"/>
                  </a:schemeClr>
                </a:solidFill>
              </a:rPr>
              <a:t>authors</a:t>
            </a:r>
            <a:endParaRPr lang="en-AU" sz="1400" dirty="0"/>
          </a:p>
          <a:p>
            <a:pPr marL="285750" indent="-285750">
              <a:lnSpc>
                <a:spcPct val="91000"/>
              </a:lnSpc>
              <a:spcBef>
                <a:spcPct val="45000"/>
              </a:spcBef>
              <a:buClr>
                <a:schemeClr val="tx1"/>
              </a:buClr>
              <a:buSzPct val="75000"/>
              <a:buFontTx/>
              <a:buChar char="•"/>
            </a:pPr>
            <a:r>
              <a:rPr lang="en-AU" sz="1400" dirty="0" smtClean="0"/>
              <a:t>HOLLING</a:t>
            </a:r>
            <a:r>
              <a:rPr lang="en-AU" sz="1400" dirty="0"/>
              <a:t>, C. S. </a:t>
            </a:r>
            <a:r>
              <a:rPr lang="en-AU" sz="1400" dirty="0" smtClean="0"/>
              <a:t>(1973). </a:t>
            </a:r>
            <a:r>
              <a:rPr lang="en-AU" sz="1400" b="1" i="0" dirty="0"/>
              <a:t>Resilience and Stability of Ecological Systems</a:t>
            </a:r>
            <a:r>
              <a:rPr lang="en-AU" sz="1400" dirty="0"/>
              <a:t>. Annual Review of Ecology and Systematics, 4</a:t>
            </a:r>
            <a:r>
              <a:rPr lang="en-AU" sz="1400" b="1" dirty="0"/>
              <a:t>,</a:t>
            </a:r>
            <a:r>
              <a:rPr lang="en-AU" sz="1400" dirty="0"/>
              <a:t> 1-</a:t>
            </a:r>
            <a:r>
              <a:rPr lang="en-AU" sz="1400" dirty="0" smtClean="0"/>
              <a:t>23</a:t>
            </a:r>
          </a:p>
          <a:p>
            <a:pPr marL="285750" indent="-285750">
              <a:lnSpc>
                <a:spcPct val="91000"/>
              </a:lnSpc>
              <a:spcBef>
                <a:spcPct val="45000"/>
              </a:spcBef>
              <a:buClr>
                <a:schemeClr val="tx1"/>
              </a:buClr>
              <a:buSzPct val="75000"/>
              <a:buFontTx/>
              <a:buChar char="•"/>
            </a:pPr>
            <a:r>
              <a:rPr lang="en-AU" sz="1400" dirty="0" smtClean="0"/>
              <a:t>HAMEL</a:t>
            </a:r>
            <a:r>
              <a:rPr lang="en-AU" sz="1400" dirty="0"/>
              <a:t>, G. &amp; VÄLIKANGAS, L. 2003. </a:t>
            </a:r>
            <a:r>
              <a:rPr lang="en-AU" sz="1400" b="1" i="0" dirty="0"/>
              <a:t>The Quest for Resilience</a:t>
            </a:r>
            <a:r>
              <a:rPr lang="en-AU" sz="1400" dirty="0"/>
              <a:t>. Harvard Business Review </a:t>
            </a:r>
            <a:endParaRPr lang="en-AU" sz="1400" dirty="0" smtClean="0"/>
          </a:p>
          <a:p>
            <a:pPr marL="285750" indent="-285750">
              <a:lnSpc>
                <a:spcPct val="91000"/>
              </a:lnSpc>
              <a:spcBef>
                <a:spcPct val="45000"/>
              </a:spcBef>
              <a:buClr>
                <a:schemeClr val="tx1"/>
              </a:buClr>
              <a:buSzPct val="75000"/>
              <a:buFontTx/>
              <a:buChar char="•"/>
            </a:pPr>
            <a:r>
              <a:rPr lang="en-AU" sz="1400" dirty="0" smtClean="0"/>
              <a:t>HOLLNAGEL</a:t>
            </a:r>
            <a:r>
              <a:rPr lang="en-AU" sz="1400" dirty="0"/>
              <a:t>, E. 2006. Resilience – the Challenge of the Unstable. In: HOLLNAGEL, E., WOODS, D. D. &amp; LEVESON, N. G. (eds.) Resilience Engineering: Concepts and Precepts. Aldershot, Hampshire, England; Burlington, VT: </a:t>
            </a:r>
            <a:r>
              <a:rPr lang="en-AU" sz="1400" dirty="0" err="1"/>
              <a:t>Ashgate</a:t>
            </a:r>
            <a:r>
              <a:rPr lang="en-AU" sz="1400" dirty="0"/>
              <a:t> </a:t>
            </a:r>
            <a:endParaRPr lang="en-AU" sz="1400" dirty="0" smtClean="0">
              <a:solidFill>
                <a:schemeClr val="tx2">
                  <a:lumMod val="20000"/>
                  <a:lumOff val="80000"/>
                </a:schemeClr>
              </a:solidFill>
            </a:endParaRPr>
          </a:p>
          <a:p>
            <a:pPr>
              <a:lnSpc>
                <a:spcPct val="91000"/>
              </a:lnSpc>
              <a:spcBef>
                <a:spcPct val="45000"/>
              </a:spcBef>
              <a:buClr>
                <a:schemeClr val="tx1"/>
              </a:buClr>
              <a:buSzPct val="75000"/>
            </a:pPr>
            <a:endParaRPr lang="en-AU" sz="1400" b="1" dirty="0">
              <a:latin typeface="Helvetica" charset="0"/>
            </a:endParaRPr>
          </a:p>
        </p:txBody>
      </p:sp>
      <p:sp>
        <p:nvSpPr>
          <p:cNvPr id="58371" name="TextBox 1"/>
          <p:cNvSpPr txBox="1">
            <a:spLocks noChangeArrowheads="1"/>
          </p:cNvSpPr>
          <p:nvPr/>
        </p:nvSpPr>
        <p:spPr bwMode="auto">
          <a:xfrm>
            <a:off x="4305300" y="2708277"/>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Tree>
    <p:extLst>
      <p:ext uri="{BB962C8B-B14F-4D97-AF65-F5344CB8AC3E}">
        <p14:creationId xmlns:p14="http://schemas.microsoft.com/office/powerpoint/2010/main" val="420923430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2"/>
            <a:ext cx="9906000" cy="1057275"/>
          </a:xfrm>
          <a:ln>
            <a:miter lim="800000"/>
            <a:headEnd/>
            <a:tailEnd/>
          </a:ln>
        </p:spPr>
        <p:txBody>
          <a:bodyPr wrap="square" lIns="91440" tIns="45720" rIns="91440" bIns="45720" numCol="1" anchor="t" anchorCtr="0" compatLnSpc="1">
            <a:prstTxWarp prst="textNoShape">
              <a:avLst/>
            </a:prstTxWarp>
          </a:bodyPr>
          <a:lstStyle/>
          <a:p>
            <a:pPr algn="ctr">
              <a:defRPr/>
            </a:pPr>
            <a:r>
              <a:rPr lang="en-US" sz="3200" dirty="0">
                <a:latin typeface="Times" charset="0"/>
              </a:rPr>
              <a:t>	</a:t>
            </a:r>
            <a:r>
              <a:rPr lang="en-US" sz="3200" dirty="0" smtClean="0">
                <a:solidFill>
                  <a:schemeClr val="tx2">
                    <a:lumMod val="20000"/>
                    <a:lumOff val="80000"/>
                  </a:schemeClr>
                </a:solidFill>
                <a:latin typeface="Times" charset="0"/>
              </a:rPr>
              <a:t>References 2 of 2</a:t>
            </a:r>
            <a:endParaRPr lang="en-GB" sz="3200" dirty="0">
              <a:solidFill>
                <a:schemeClr val="tx2">
                  <a:lumMod val="20000"/>
                  <a:lumOff val="80000"/>
                </a:schemeClr>
              </a:solidFill>
              <a:latin typeface="Times" charset="0"/>
            </a:endParaRPr>
          </a:p>
        </p:txBody>
      </p:sp>
      <p:sp>
        <p:nvSpPr>
          <p:cNvPr id="58370" name="Rectangle 3"/>
          <p:cNvSpPr txBox="1">
            <a:spLocks noChangeArrowheads="1"/>
          </p:cNvSpPr>
          <p:nvPr/>
        </p:nvSpPr>
        <p:spPr bwMode="auto">
          <a:xfrm>
            <a:off x="0" y="764704"/>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marL="285750" indent="-285750">
              <a:lnSpc>
                <a:spcPct val="91000"/>
              </a:lnSpc>
              <a:spcBef>
                <a:spcPct val="45000"/>
              </a:spcBef>
              <a:buClr>
                <a:schemeClr val="tx1"/>
              </a:buClr>
              <a:buSzPct val="75000"/>
              <a:buFontTx/>
              <a:buChar char="•"/>
            </a:pPr>
            <a:r>
              <a:rPr lang="en-AU" sz="1400" dirty="0" smtClean="0"/>
              <a:t>KIRSCHBAUM</a:t>
            </a:r>
            <a:r>
              <a:rPr lang="en-AU" sz="1400" dirty="0"/>
              <a:t>, J. B. &amp; SIDEROFF, D. 2005b. </a:t>
            </a:r>
            <a:r>
              <a:rPr lang="en-AU" sz="1400" b="1" i="0" dirty="0"/>
              <a:t>A Delayed Healing: Understanding the Fragmented Resilience of </a:t>
            </a:r>
            <a:r>
              <a:rPr lang="en-AU" sz="1400" b="1" i="0" dirty="0" err="1"/>
              <a:t>Gernika</a:t>
            </a:r>
            <a:r>
              <a:rPr lang="en-AU" sz="1400" dirty="0"/>
              <a:t>. In: VALE, L. J. &amp; CAMPANELLA, T. J. (eds.) The Resilient City: How Modern Cities Recover From Disaster. Oxford: Oxford University Press </a:t>
            </a:r>
            <a:endParaRPr lang="en-AU" sz="1400" dirty="0" smtClean="0">
              <a:solidFill>
                <a:schemeClr val="tx2">
                  <a:lumMod val="20000"/>
                  <a:lumOff val="80000"/>
                </a:schemeClr>
              </a:solidFill>
            </a:endParaRPr>
          </a:p>
          <a:p>
            <a:pPr marL="285750" indent="-285750">
              <a:lnSpc>
                <a:spcPct val="91000"/>
              </a:lnSpc>
              <a:spcBef>
                <a:spcPct val="45000"/>
              </a:spcBef>
              <a:buClr>
                <a:schemeClr val="tx1"/>
              </a:buClr>
              <a:buSzPct val="75000"/>
              <a:buFontTx/>
              <a:buChar char="•"/>
            </a:pPr>
            <a:r>
              <a:rPr lang="en-AU" sz="1400" dirty="0"/>
              <a:t>PARLIAMENT OF VICTORIA 2010. 2009 </a:t>
            </a:r>
            <a:r>
              <a:rPr lang="en-AU" sz="1400" b="1" i="0" dirty="0"/>
              <a:t>Victorian Bushfires Royal Commission: Final Report. Melbourne: Parliament of </a:t>
            </a:r>
            <a:r>
              <a:rPr lang="en-AU" sz="1400" b="1" i="0" dirty="0" smtClean="0"/>
              <a:t>Victoria</a:t>
            </a:r>
            <a:endParaRPr lang="en-AU" sz="1400" dirty="0" smtClean="0">
              <a:solidFill>
                <a:schemeClr val="tx2">
                  <a:lumMod val="20000"/>
                  <a:lumOff val="80000"/>
                </a:schemeClr>
              </a:solidFill>
            </a:endParaRPr>
          </a:p>
          <a:p>
            <a:pPr marL="285750" indent="-285750">
              <a:lnSpc>
                <a:spcPct val="91000"/>
              </a:lnSpc>
              <a:spcBef>
                <a:spcPct val="45000"/>
              </a:spcBef>
              <a:buClr>
                <a:schemeClr val="tx1"/>
              </a:buClr>
              <a:buSzPct val="75000"/>
              <a:buFont typeface="Arial"/>
              <a:buChar char="•"/>
            </a:pPr>
            <a:r>
              <a:rPr lang="en-US" sz="1400" dirty="0" err="1"/>
              <a:t>Rochlin</a:t>
            </a:r>
            <a:r>
              <a:rPr lang="en-US" sz="1400" dirty="0"/>
              <a:t> G. I., La Porte T. R. and Roberts K. H.(1987) </a:t>
            </a:r>
            <a:r>
              <a:rPr lang="en-US" sz="1400" b="1" i="0" dirty="0"/>
              <a:t>The Self-Designing High-Reliability  Organization: Aircraft Carrier Flight Operations at Sea</a:t>
            </a:r>
            <a:r>
              <a:rPr lang="en-US" sz="1400" i="0" dirty="0"/>
              <a:t> </a:t>
            </a:r>
            <a:r>
              <a:rPr lang="en-US" sz="1400" dirty="0"/>
              <a:t>Naval War College Review Autumn 1987 pp.76-90  http://</a:t>
            </a:r>
            <a:r>
              <a:rPr lang="en-US" sz="1400" dirty="0" err="1"/>
              <a:t>www.caso-db.uvek.admin.ch</a:t>
            </a:r>
            <a:r>
              <a:rPr lang="en-US" sz="1400" dirty="0"/>
              <a:t>/Documents/MTh_SM_22.pdf</a:t>
            </a:r>
            <a:r>
              <a:rPr lang="en-US" sz="1400" i="0" baseline="30000" dirty="0"/>
              <a:t> .</a:t>
            </a:r>
            <a:r>
              <a:rPr lang="en-US" sz="1400" dirty="0"/>
              <a:t> Also </a:t>
            </a:r>
            <a:r>
              <a:rPr lang="en-AU" sz="1400" dirty="0"/>
              <a:t>Leveson et al., 2009 </a:t>
            </a:r>
            <a:endParaRPr lang="en-AU" sz="1400" dirty="0" smtClean="0"/>
          </a:p>
          <a:p>
            <a:pPr marL="285750" indent="-285750">
              <a:lnSpc>
                <a:spcPct val="91000"/>
              </a:lnSpc>
              <a:spcBef>
                <a:spcPct val="45000"/>
              </a:spcBef>
              <a:buClr>
                <a:schemeClr val="tx1"/>
              </a:buClr>
              <a:buSzPct val="75000"/>
              <a:buFont typeface="Arial"/>
              <a:buChar char="•"/>
            </a:pPr>
            <a:r>
              <a:rPr lang="en-AU" sz="1400" b="1" i="0" dirty="0"/>
              <a:t>ROGERS COMMISSION</a:t>
            </a:r>
            <a:r>
              <a:rPr lang="en-AU" sz="1400" dirty="0"/>
              <a:t> 1986. Report of the Presidential Commission on the Space Shuttle Challenger </a:t>
            </a:r>
            <a:r>
              <a:rPr lang="en-AU" sz="1400" dirty="0" smtClean="0"/>
              <a:t>Accident</a:t>
            </a:r>
          </a:p>
          <a:p>
            <a:pPr marL="285750" indent="-285750">
              <a:lnSpc>
                <a:spcPct val="91000"/>
              </a:lnSpc>
              <a:spcBef>
                <a:spcPct val="45000"/>
              </a:spcBef>
              <a:buClr>
                <a:schemeClr val="tx1"/>
              </a:buClr>
              <a:buSzPct val="75000"/>
              <a:buFont typeface="Arial"/>
              <a:buChar char="•"/>
            </a:pPr>
            <a:r>
              <a:rPr lang="en-US" sz="1400" b="1" dirty="0" smtClean="0"/>
              <a:t>SAAB </a:t>
            </a:r>
            <a:r>
              <a:rPr lang="en-US" sz="1400" b="1" dirty="0"/>
              <a:t>JAS 39 Gripen </a:t>
            </a:r>
            <a:r>
              <a:rPr lang="en-US" sz="1400" b="1" i="0" dirty="0"/>
              <a:t>Aircraft Profile </a:t>
            </a:r>
            <a:r>
              <a:rPr lang="en-US" sz="1400" dirty="0"/>
              <a:t>http://www.aeroflight.co.uk/aircraft/types/saab-jas-39-gripen.htm</a:t>
            </a:r>
            <a:endParaRPr lang="en-AU" sz="1400" dirty="0"/>
          </a:p>
          <a:p>
            <a:pPr marL="285750" indent="-285750">
              <a:lnSpc>
                <a:spcPct val="91000"/>
              </a:lnSpc>
              <a:spcBef>
                <a:spcPct val="45000"/>
              </a:spcBef>
              <a:buClr>
                <a:schemeClr val="tx1"/>
              </a:buClr>
              <a:buSzPct val="75000"/>
              <a:buFont typeface="Arial"/>
              <a:buChar char="•"/>
            </a:pPr>
            <a:r>
              <a:rPr lang="en-AU" sz="1400" dirty="0"/>
              <a:t>TALEB, N. N. (2007). </a:t>
            </a:r>
            <a:r>
              <a:rPr lang="en-AU" sz="1400" b="1" i="0" dirty="0"/>
              <a:t>The Black Swan</a:t>
            </a:r>
            <a:r>
              <a:rPr lang="en-AU" sz="1400" dirty="0"/>
              <a:t>, New York, Random House</a:t>
            </a:r>
          </a:p>
          <a:p>
            <a:pPr marL="285750" indent="-285750">
              <a:lnSpc>
                <a:spcPct val="91000"/>
              </a:lnSpc>
              <a:spcBef>
                <a:spcPct val="45000"/>
              </a:spcBef>
              <a:buClr>
                <a:schemeClr val="tx1"/>
              </a:buClr>
              <a:buSzPct val="75000"/>
              <a:buFont typeface="Arial"/>
              <a:buChar char="•"/>
            </a:pPr>
            <a:r>
              <a:rPr lang="en-US" sz="1400" dirty="0"/>
              <a:t>The Oregon Resilience Plan (2013) </a:t>
            </a:r>
            <a:r>
              <a:rPr lang="en-US" sz="1400" b="1" i="0" dirty="0"/>
              <a:t>The Oregon Resilience Plan Reducing Risk and Improving Recovery for the Next Cascadia Earthquake and Tsunami </a:t>
            </a:r>
            <a:r>
              <a:rPr lang="en-US" sz="1400" b="1" i="0" dirty="0" smtClean="0"/>
              <a:t> </a:t>
            </a:r>
            <a:r>
              <a:rPr lang="en-US" sz="1400" dirty="0" smtClean="0"/>
              <a:t>http</a:t>
            </a:r>
            <a:r>
              <a:rPr lang="en-US" sz="1400" dirty="0"/>
              <a:t>://www.oregon.gov/OMD/OEM/osspac/docs/Oregon_Resilience_Plan_Executive_Summary_Final.pdf</a:t>
            </a:r>
          </a:p>
          <a:p>
            <a:pPr marL="285750" indent="-285750">
              <a:lnSpc>
                <a:spcPct val="91000"/>
              </a:lnSpc>
              <a:spcBef>
                <a:spcPct val="45000"/>
              </a:spcBef>
              <a:buClr>
                <a:schemeClr val="tx1"/>
              </a:buClr>
              <a:buSzPct val="75000"/>
              <a:buFont typeface="Arial"/>
              <a:buChar char="•"/>
            </a:pPr>
            <a:r>
              <a:rPr lang="en-AU" sz="1400" dirty="0"/>
              <a:t>WALKER, B., HOLLING, C. S., CARPENTER, S. R. &amp; KINZIG, A. 2004. </a:t>
            </a:r>
            <a:r>
              <a:rPr lang="en-AU" sz="1400" b="1" i="0" dirty="0"/>
              <a:t>Resilience, adaptability and transformability in social–ecological system</a:t>
            </a:r>
            <a:r>
              <a:rPr lang="en-AU" sz="1400" dirty="0"/>
              <a:t>s. Ecology and Society, 9</a:t>
            </a:r>
            <a:r>
              <a:rPr lang="en-AU" sz="1400" b="1" dirty="0"/>
              <a:t>,</a:t>
            </a:r>
            <a:r>
              <a:rPr lang="en-AU" sz="1400" dirty="0"/>
              <a:t> 5</a:t>
            </a:r>
            <a:r>
              <a:rPr lang="en-AU" sz="1400" dirty="0" smtClean="0"/>
              <a:t>.</a:t>
            </a:r>
            <a:endParaRPr lang="en-AU" sz="1400" dirty="0"/>
          </a:p>
          <a:p>
            <a:pPr marL="285750" indent="-285750">
              <a:lnSpc>
                <a:spcPct val="91000"/>
              </a:lnSpc>
              <a:spcBef>
                <a:spcPct val="45000"/>
              </a:spcBef>
              <a:buClr>
                <a:schemeClr val="tx1"/>
              </a:buClr>
              <a:buSzPct val="75000"/>
              <a:buFont typeface="Arial"/>
              <a:buChar char="•"/>
            </a:pPr>
            <a:r>
              <a:rPr lang="en-AU" sz="1400" dirty="0" smtClean="0"/>
              <a:t>WILDMAN</a:t>
            </a:r>
            <a:r>
              <a:rPr lang="en-AU" sz="1400" dirty="0"/>
              <a:t>, T. 2006. </a:t>
            </a:r>
            <a:r>
              <a:rPr lang="en-AU" sz="1400" b="1" i="0" dirty="0"/>
              <a:t>Every Customer Lost. Transmission and Distribution World</a:t>
            </a:r>
            <a:r>
              <a:rPr lang="en-AU" sz="1400" dirty="0"/>
              <a:t>. Penton Media Inc</a:t>
            </a:r>
            <a:r>
              <a:rPr lang="en-AU" sz="1400" dirty="0" smtClean="0"/>
              <a:t>.</a:t>
            </a:r>
            <a:endParaRPr lang="en-AU" sz="1400" dirty="0"/>
          </a:p>
          <a:p>
            <a:pPr marL="285750" indent="-285750">
              <a:lnSpc>
                <a:spcPct val="91000"/>
              </a:lnSpc>
              <a:spcBef>
                <a:spcPct val="45000"/>
              </a:spcBef>
              <a:buClr>
                <a:schemeClr val="tx1"/>
              </a:buClr>
              <a:buSzPct val="75000"/>
              <a:buFont typeface="Arial"/>
              <a:buChar char="•"/>
            </a:pPr>
            <a:r>
              <a:rPr lang="en-US" sz="1400" b="1" i="0" dirty="0" smtClean="0"/>
              <a:t>World Agency of Planetary Monitoring and Earthquake Risk Reductio</a:t>
            </a:r>
            <a:r>
              <a:rPr lang="en-US" sz="1400" b="1" dirty="0" smtClean="0"/>
              <a:t>n</a:t>
            </a:r>
            <a:r>
              <a:rPr lang="en-US" sz="1400" dirty="0" smtClean="0"/>
              <a:t> http://www.wapmerr.org/scenario.asp</a:t>
            </a:r>
            <a:endParaRPr lang="en-US" sz="1400" dirty="0"/>
          </a:p>
          <a:p>
            <a:pPr marL="285750" indent="-285750">
              <a:lnSpc>
                <a:spcPct val="91000"/>
              </a:lnSpc>
              <a:spcBef>
                <a:spcPct val="45000"/>
              </a:spcBef>
              <a:buClr>
                <a:schemeClr val="tx1"/>
              </a:buClr>
              <a:buSzPct val="75000"/>
              <a:buFont typeface="Arial"/>
              <a:buChar char="•"/>
            </a:pPr>
            <a:r>
              <a:rPr lang="en-US" sz="1400" b="1" i="0" dirty="0" smtClean="0"/>
              <a:t>Intergovernmental </a:t>
            </a:r>
            <a:r>
              <a:rPr lang="en-US" sz="1400" b="1" i="0" dirty="0"/>
              <a:t>Oceanographic </a:t>
            </a:r>
            <a:r>
              <a:rPr lang="en-US" sz="1400" b="1" i="0" dirty="0" smtClean="0"/>
              <a:t>Commission Reports </a:t>
            </a:r>
            <a:r>
              <a:rPr lang="en-US" sz="1400" b="1" i="0" dirty="0"/>
              <a:t>of Governing and Major Subsidiary </a:t>
            </a:r>
            <a:r>
              <a:rPr lang="en-US" sz="1400" b="1" i="0" dirty="0" smtClean="0"/>
              <a:t>Bodies </a:t>
            </a:r>
            <a:r>
              <a:rPr lang="en-US" sz="1400" b="1" i="0" dirty="0"/>
              <a:t>International </a:t>
            </a:r>
          </a:p>
          <a:p>
            <a:pPr marL="285750" indent="-285750">
              <a:lnSpc>
                <a:spcPct val="91000"/>
              </a:lnSpc>
              <a:spcBef>
                <a:spcPct val="45000"/>
              </a:spcBef>
              <a:buClr>
                <a:schemeClr val="tx1"/>
              </a:buClr>
              <a:buSzPct val="75000"/>
              <a:buFont typeface="Arial"/>
              <a:buChar char="•"/>
            </a:pPr>
            <a:r>
              <a:rPr lang="en-US" sz="1400" b="1" i="0" dirty="0" smtClean="0"/>
              <a:t>Co-ordination Group for </a:t>
            </a:r>
            <a:r>
              <a:rPr lang="en-US" sz="1400" b="1" i="0" dirty="0"/>
              <a:t>the Tsunami Warning </a:t>
            </a:r>
            <a:r>
              <a:rPr lang="en-US" sz="1400" b="1" i="0" dirty="0" smtClean="0"/>
              <a:t>System in </a:t>
            </a:r>
            <a:r>
              <a:rPr lang="en-US" sz="1400" b="1" i="0" dirty="0"/>
              <a:t>the </a:t>
            </a:r>
            <a:r>
              <a:rPr lang="en-US" sz="1400" b="1" i="0" dirty="0" smtClean="0"/>
              <a:t>Pacific Fifteenth Session </a:t>
            </a:r>
            <a:r>
              <a:rPr lang="en-US" sz="1400" b="1" i="0" dirty="0" err="1" smtClean="0"/>
              <a:t>Papetee</a:t>
            </a:r>
            <a:r>
              <a:rPr lang="en-US" sz="1400" b="1" i="0" dirty="0"/>
              <a:t>, Tahiti, French Polynesia, 24-28 July </a:t>
            </a:r>
            <a:r>
              <a:rPr lang="en-US" sz="1400" b="1" i="0" dirty="0" smtClean="0"/>
              <a:t>1995  </a:t>
            </a:r>
            <a:r>
              <a:rPr lang="en-US" sz="1400" dirty="0" smtClean="0"/>
              <a:t>http</a:t>
            </a:r>
            <a:r>
              <a:rPr lang="en-US" sz="1400" dirty="0"/>
              <a:t>://itic.ioc-unesco.org/images/docs/ITSU_Summary_Report/</a:t>
            </a:r>
            <a:r>
              <a:rPr lang="en-US" sz="1400" dirty="0" smtClean="0"/>
              <a:t>itsuxv.pdfhttp</a:t>
            </a:r>
            <a:r>
              <a:rPr lang="en-US" sz="1400" dirty="0"/>
              <a:t>://itic.ioc-unesco.org/images/docs/gitsu16.</a:t>
            </a:r>
            <a:r>
              <a:rPr lang="en-US" sz="1400" dirty="0" smtClean="0"/>
              <a:t>pdf</a:t>
            </a:r>
            <a:endParaRPr lang="en-US" sz="1400" dirty="0"/>
          </a:p>
          <a:p>
            <a:pPr marL="285750" indent="-285750">
              <a:lnSpc>
                <a:spcPct val="91000"/>
              </a:lnSpc>
              <a:spcBef>
                <a:spcPct val="45000"/>
              </a:spcBef>
              <a:buClr>
                <a:schemeClr val="tx1"/>
              </a:buClr>
              <a:buSzPct val="75000"/>
              <a:buFont typeface="Arial"/>
              <a:buChar char="•"/>
            </a:pPr>
            <a:r>
              <a:rPr lang="en-US" sz="1400" dirty="0" smtClean="0"/>
              <a:t>http</a:t>
            </a:r>
            <a:r>
              <a:rPr lang="en-US" sz="1400" dirty="0"/>
              <a:t>://www.abc.net.au/innovation/blacksaturday/#/stories/</a:t>
            </a:r>
            <a:r>
              <a:rPr lang="en-US" sz="1400" dirty="0" smtClean="0"/>
              <a:t>mosaic</a:t>
            </a:r>
            <a:endParaRPr lang="en-US" sz="1400" dirty="0"/>
          </a:p>
          <a:p>
            <a:pPr marL="285750" indent="-285750">
              <a:lnSpc>
                <a:spcPct val="91000"/>
              </a:lnSpc>
              <a:spcBef>
                <a:spcPct val="45000"/>
              </a:spcBef>
              <a:buClr>
                <a:schemeClr val="tx1"/>
              </a:buClr>
              <a:buSzPct val="75000"/>
              <a:buFont typeface="Arial"/>
              <a:buChar char="•"/>
            </a:pPr>
            <a:r>
              <a:rPr lang="en-US" sz="1400" dirty="0" smtClean="0"/>
              <a:t>http</a:t>
            </a:r>
            <a:r>
              <a:rPr lang="en-US" sz="1400" dirty="0"/>
              <a:t>://</a:t>
            </a:r>
            <a:r>
              <a:rPr lang="en-US" sz="1400" dirty="0" err="1"/>
              <a:t>www.abc.net.au</a:t>
            </a:r>
            <a:r>
              <a:rPr lang="en-US" sz="1400" dirty="0"/>
              <a:t>/news/image/6429296-3x2-700x467.jpg</a:t>
            </a:r>
          </a:p>
          <a:p>
            <a:pPr>
              <a:defRPr/>
            </a:pPr>
            <a:endParaRPr lang="en-US" sz="1400" dirty="0" smtClean="0"/>
          </a:p>
          <a:p>
            <a:pPr>
              <a:defRPr/>
            </a:pPr>
            <a:endParaRPr lang="en-US" sz="1400" baseline="30000" dirty="0"/>
          </a:p>
          <a:p>
            <a:endParaRPr lang="en-US" sz="1400" dirty="0" smtClean="0"/>
          </a:p>
          <a:p>
            <a:endParaRPr lang="en-US" sz="1400" dirty="0" smtClean="0"/>
          </a:p>
          <a:p>
            <a:pPr>
              <a:lnSpc>
                <a:spcPct val="91000"/>
              </a:lnSpc>
              <a:spcBef>
                <a:spcPct val="45000"/>
              </a:spcBef>
              <a:buClr>
                <a:schemeClr val="tx1"/>
              </a:buClr>
              <a:buSzPct val="75000"/>
            </a:pPr>
            <a:endParaRPr lang="en-US" sz="1400" dirty="0" smtClean="0"/>
          </a:p>
          <a:p>
            <a:pPr>
              <a:lnSpc>
                <a:spcPct val="91000"/>
              </a:lnSpc>
              <a:spcBef>
                <a:spcPct val="45000"/>
              </a:spcBef>
              <a:buClr>
                <a:schemeClr val="tx1"/>
              </a:buClr>
              <a:buSzPct val="75000"/>
            </a:pPr>
            <a:endParaRPr lang="en-AU" sz="1400" dirty="0" smtClean="0"/>
          </a:p>
          <a:p>
            <a:pPr>
              <a:lnSpc>
                <a:spcPct val="91000"/>
              </a:lnSpc>
              <a:spcBef>
                <a:spcPct val="45000"/>
              </a:spcBef>
              <a:buClr>
                <a:schemeClr val="tx1"/>
              </a:buClr>
              <a:buSzPct val="75000"/>
            </a:pPr>
            <a:endParaRPr lang="en-AU" sz="1400" b="1" dirty="0">
              <a:latin typeface="Helvetica" charset="0"/>
            </a:endParaRPr>
          </a:p>
        </p:txBody>
      </p:sp>
      <p:sp>
        <p:nvSpPr>
          <p:cNvPr id="58371" name="TextBox 1"/>
          <p:cNvSpPr txBox="1">
            <a:spLocks noChangeArrowheads="1"/>
          </p:cNvSpPr>
          <p:nvPr/>
        </p:nvSpPr>
        <p:spPr bwMode="auto">
          <a:xfrm>
            <a:off x="4305300" y="2708277"/>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endParaRPr lang="en-US"/>
          </a:p>
        </p:txBody>
      </p:sp>
    </p:spTree>
    <p:extLst>
      <p:ext uri="{BB962C8B-B14F-4D97-AF65-F5344CB8AC3E}">
        <p14:creationId xmlns:p14="http://schemas.microsoft.com/office/powerpoint/2010/main" val="65301283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latin typeface="Times" charset="0"/>
              </a:rPr>
              <a:t>What Is Organisational Resilience?</a:t>
            </a:r>
            <a:endParaRPr lang="en-GB" sz="5400" dirty="0">
              <a:latin typeface="Times" charset="0"/>
            </a:endParaRPr>
          </a:p>
        </p:txBody>
      </p:sp>
      <p:sp>
        <p:nvSpPr>
          <p:cNvPr id="11266" name="Rectangle 3"/>
          <p:cNvSpPr>
            <a:spLocks noGrp="1" noChangeArrowheads="1"/>
          </p:cNvSpPr>
          <p:nvPr>
            <p:ph type="body" idx="1"/>
          </p:nvPr>
        </p:nvSpPr>
        <p:spPr bwMode="auto">
          <a:xfrm>
            <a:off x="0" y="609600"/>
            <a:ext cx="9906000" cy="30353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marL="0" indent="0" defTabSz="762000">
              <a:lnSpc>
                <a:spcPct val="91000"/>
              </a:lnSpc>
              <a:spcBef>
                <a:spcPct val="45000"/>
              </a:spcBef>
              <a:buClr>
                <a:schemeClr val="tx1"/>
              </a:buClr>
              <a:buFontTx/>
              <a:buNone/>
            </a:pPr>
            <a:r>
              <a:rPr lang="en-AU" sz="2400" i="1">
                <a:latin typeface="Helvetica" charset="0"/>
              </a:rPr>
              <a:t>We could also consider </a:t>
            </a:r>
          </a:p>
          <a:p>
            <a:pPr marL="0" indent="0" defTabSz="762000">
              <a:lnSpc>
                <a:spcPct val="91000"/>
              </a:lnSpc>
              <a:spcBef>
                <a:spcPct val="45000"/>
              </a:spcBef>
              <a:buClr>
                <a:schemeClr val="tx1"/>
              </a:buClr>
              <a:buFontTx/>
              <a:buNone/>
            </a:pPr>
            <a:r>
              <a:rPr lang="en-AU" sz="2400" i="1">
                <a:latin typeface="Helvetica" charset="0"/>
              </a:rPr>
              <a:t>US society after Obama Care</a:t>
            </a:r>
          </a:p>
          <a:p>
            <a:pPr marL="0" indent="0" defTabSz="762000">
              <a:lnSpc>
                <a:spcPct val="91000"/>
              </a:lnSpc>
              <a:spcBef>
                <a:spcPct val="45000"/>
              </a:spcBef>
              <a:buClr>
                <a:schemeClr val="tx1"/>
              </a:buClr>
              <a:buFontTx/>
              <a:buNone/>
            </a:pPr>
            <a:r>
              <a:rPr lang="en-AU" sz="2400" i="1">
                <a:latin typeface="Helvetica" charset="0"/>
              </a:rPr>
              <a:t>(a perturbational change)</a:t>
            </a:r>
          </a:p>
          <a:p>
            <a:pPr marL="0" indent="0" defTabSz="762000">
              <a:lnSpc>
                <a:spcPct val="91000"/>
              </a:lnSpc>
              <a:spcBef>
                <a:spcPct val="45000"/>
              </a:spcBef>
              <a:buClr>
                <a:schemeClr val="tx1"/>
              </a:buClr>
              <a:buFontTx/>
              <a:buNone/>
            </a:pPr>
            <a:r>
              <a:rPr lang="en-AU" sz="2400" i="1">
                <a:latin typeface="Helvetica" charset="0"/>
              </a:rPr>
              <a:t>A planned, positive event</a:t>
            </a:r>
          </a:p>
          <a:p>
            <a:pPr marL="0" indent="0" defTabSz="762000">
              <a:lnSpc>
                <a:spcPct val="91000"/>
              </a:lnSpc>
              <a:spcBef>
                <a:spcPct val="45000"/>
              </a:spcBef>
              <a:buClr>
                <a:schemeClr val="tx1"/>
              </a:buClr>
              <a:buFontTx/>
              <a:buNone/>
            </a:pPr>
            <a:endParaRPr lang="en-AU" sz="1600" b="1" i="1">
              <a:latin typeface="Helvetica" charset="0"/>
            </a:endParaRPr>
          </a:p>
          <a:p>
            <a:pPr marL="0" indent="0" defTabSz="762000">
              <a:lnSpc>
                <a:spcPct val="91000"/>
              </a:lnSpc>
              <a:spcBef>
                <a:spcPct val="45000"/>
              </a:spcBef>
              <a:buClr>
                <a:schemeClr val="tx1"/>
              </a:buClr>
              <a:buFontTx/>
              <a:buNone/>
            </a:pPr>
            <a:endParaRPr lang="en-AU" sz="1600" b="1" i="1">
              <a:latin typeface="Helvetica" charset="0"/>
            </a:endParaRPr>
          </a:p>
        </p:txBody>
      </p:sp>
      <p:sp>
        <p:nvSpPr>
          <p:cNvPr id="11267" name="TextBox 1"/>
          <p:cNvSpPr txBox="1">
            <a:spLocks noChangeArrowheads="1"/>
          </p:cNvSpPr>
          <p:nvPr/>
        </p:nvSpPr>
        <p:spPr bwMode="auto">
          <a:xfrm>
            <a:off x="1712913" y="6453188"/>
            <a:ext cx="58880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1400" dirty="0"/>
              <a:t>http://</a:t>
            </a:r>
            <a:r>
              <a:rPr lang="en-US" sz="1400" dirty="0" err="1"/>
              <a:t>www.newsweek.com</a:t>
            </a:r>
            <a:r>
              <a:rPr lang="en-US" sz="1400" dirty="0"/>
              <a:t>/2015/02/20/obamacare-picture-health-305471.html</a:t>
            </a:r>
          </a:p>
        </p:txBody>
      </p:sp>
      <p:sp>
        <p:nvSpPr>
          <p:cNvPr id="6" name="Rectangle 3"/>
          <p:cNvSpPr txBox="1">
            <a:spLocks noChangeArrowheads="1"/>
          </p:cNvSpPr>
          <p:nvPr/>
        </p:nvSpPr>
        <p:spPr bwMode="auto">
          <a:xfrm>
            <a:off x="0" y="3573016"/>
            <a:ext cx="99060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r>
              <a:rPr lang="en-AU" dirty="0">
                <a:latin typeface="Helvetica" charset="0"/>
              </a:rPr>
              <a:t>US Society(t&gt;</a:t>
            </a:r>
            <a:r>
              <a:rPr lang="en-AU" dirty="0" err="1">
                <a:latin typeface="Helvetica" charset="0"/>
              </a:rPr>
              <a:t>t</a:t>
            </a:r>
            <a:r>
              <a:rPr lang="en-AU" baseline="-25000" dirty="0" err="1">
                <a:latin typeface="Helvetica" charset="0"/>
              </a:rPr>
              <a:t>p</a:t>
            </a:r>
            <a:r>
              <a:rPr lang="en-AU" dirty="0">
                <a:latin typeface="Helvetica" charset="0"/>
              </a:rPr>
              <a:t>)= R(US Society(</a:t>
            </a:r>
            <a:r>
              <a:rPr lang="en-AU" dirty="0" err="1">
                <a:latin typeface="Helvetica" charset="0"/>
              </a:rPr>
              <a:t>t</a:t>
            </a:r>
            <a:r>
              <a:rPr lang="en-AU" baseline="-25000" dirty="0" err="1">
                <a:latin typeface="Helvetica" charset="0"/>
              </a:rPr>
              <a:t>p</a:t>
            </a:r>
            <a:r>
              <a:rPr lang="en-AU" dirty="0">
                <a:latin typeface="Helvetica" charset="0"/>
              </a:rPr>
              <a:t>),Obama Care)</a:t>
            </a:r>
          </a:p>
          <a:p>
            <a:pPr>
              <a:lnSpc>
                <a:spcPct val="91000"/>
              </a:lnSpc>
              <a:spcBef>
                <a:spcPct val="45000"/>
              </a:spcBef>
              <a:buClr>
                <a:schemeClr val="tx1"/>
              </a:buClr>
              <a:buSzPct val="75000"/>
            </a:pPr>
            <a:r>
              <a:rPr lang="en-AU" dirty="0">
                <a:latin typeface="Helvetica" charset="0"/>
              </a:rPr>
              <a:t>That is US Society is hit by Obama Care at some time </a:t>
            </a:r>
            <a:r>
              <a:rPr lang="en-AU" dirty="0" err="1">
                <a:latin typeface="Helvetica" charset="0"/>
              </a:rPr>
              <a:t>t</a:t>
            </a:r>
            <a:r>
              <a:rPr lang="en-AU" baseline="-25000" dirty="0" err="1">
                <a:latin typeface="Helvetica" charset="0"/>
              </a:rPr>
              <a:t>p</a:t>
            </a:r>
            <a:endParaRPr lang="en-AU" dirty="0">
              <a:latin typeface="Helvetica" charset="0"/>
            </a:endParaRPr>
          </a:p>
          <a:p>
            <a:pPr>
              <a:lnSpc>
                <a:spcPct val="91000"/>
              </a:lnSpc>
              <a:spcBef>
                <a:spcPct val="45000"/>
              </a:spcBef>
              <a:buClr>
                <a:schemeClr val="tx1"/>
              </a:buClr>
              <a:buSzPct val="75000"/>
            </a:pPr>
            <a:r>
              <a:rPr lang="en-AU" dirty="0">
                <a:latin typeface="Helvetica" charset="0"/>
              </a:rPr>
              <a:t> In this case, we consider Resilience as the extent to which the society adjusts to the change and improves over time, </a:t>
            </a:r>
          </a:p>
          <a:p>
            <a:pPr>
              <a:lnSpc>
                <a:spcPct val="91000"/>
              </a:lnSpc>
              <a:spcBef>
                <a:spcPct val="45000"/>
              </a:spcBef>
              <a:buClr>
                <a:schemeClr val="tx1"/>
              </a:buClr>
              <a:buSzPct val="75000"/>
            </a:pPr>
            <a:r>
              <a:rPr lang="en-AU" dirty="0">
                <a:latin typeface="Helvetica" charset="0"/>
              </a:rPr>
              <a:t>that is a function F of the delta (US Society(t&gt;</a:t>
            </a:r>
            <a:r>
              <a:rPr lang="en-AU" dirty="0" err="1">
                <a:latin typeface="Helvetica" charset="0"/>
              </a:rPr>
              <a:t>t</a:t>
            </a:r>
            <a:r>
              <a:rPr lang="en-AU" baseline="-25000" dirty="0" err="1">
                <a:latin typeface="Helvetica" charset="0"/>
              </a:rPr>
              <a:t>p</a:t>
            </a:r>
            <a:r>
              <a:rPr lang="en-AU" dirty="0">
                <a:latin typeface="Helvetica" charset="0"/>
              </a:rPr>
              <a:t>)-US Society(</a:t>
            </a:r>
            <a:r>
              <a:rPr lang="en-AU" dirty="0" err="1">
                <a:latin typeface="Helvetica" charset="0"/>
              </a:rPr>
              <a:t>t</a:t>
            </a:r>
            <a:r>
              <a:rPr lang="en-AU" baseline="-25000" dirty="0" err="1">
                <a:latin typeface="Helvetica" charset="0"/>
              </a:rPr>
              <a:t>p</a:t>
            </a:r>
            <a:r>
              <a:rPr lang="en-AU" dirty="0">
                <a:latin typeface="Helvetica" charset="0"/>
              </a:rPr>
              <a:t>) which is hoped to become positive, but bounded.</a:t>
            </a:r>
            <a:endParaRPr lang="en-AU" baseline="-25000" dirty="0">
              <a:latin typeface="Helvetica" charset="0"/>
            </a:endParaRPr>
          </a:p>
          <a:p>
            <a:pPr>
              <a:lnSpc>
                <a:spcPct val="91000"/>
              </a:lnSpc>
              <a:spcBef>
                <a:spcPct val="45000"/>
              </a:spcBef>
              <a:buClr>
                <a:schemeClr val="tx1"/>
              </a:buClr>
              <a:buSzPct val="75000"/>
            </a:pPr>
            <a:endParaRPr lang="en-AU" sz="1600" b="1" dirty="0">
              <a:latin typeface="Helvetica" charset="0"/>
            </a:endParaRPr>
          </a:p>
        </p:txBody>
      </p:sp>
      <p:pic>
        <p:nvPicPr>
          <p:cNvPr id="2" name="Picture 1" descr="obama.care.newsweek.2015.02.09-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73725" y="469900"/>
            <a:ext cx="4232275"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latin typeface="Times" charset="0"/>
              </a:rPr>
              <a:t>Resilience Case Studies</a:t>
            </a:r>
            <a:endParaRPr lang="en-GB" sz="5400" dirty="0">
              <a:latin typeface="Times" charset="0"/>
            </a:endParaRPr>
          </a:p>
        </p:txBody>
      </p:sp>
      <p:sp>
        <p:nvSpPr>
          <p:cNvPr id="12290"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2" name="TextBox 1"/>
          <p:cNvSpPr txBox="1"/>
          <p:nvPr/>
        </p:nvSpPr>
        <p:spPr>
          <a:xfrm>
            <a:off x="0" y="908050"/>
            <a:ext cx="9777413" cy="3786188"/>
          </a:xfrm>
          <a:prstGeom prst="rect">
            <a:avLst/>
          </a:prstGeom>
          <a:noFill/>
        </p:spPr>
        <p:txBody>
          <a:bodyPr>
            <a:spAutoFit/>
          </a:bodyPr>
          <a:lstStyle/>
          <a:p>
            <a:pPr>
              <a:defRPr/>
            </a:pPr>
            <a:r>
              <a:rPr lang="en-US" dirty="0">
                <a:latin typeface="+mn-lt"/>
              </a:rPr>
              <a:t>A major part of the study of resilience involves case studies of various disasters and other </a:t>
            </a:r>
            <a:r>
              <a:rPr lang="en-US" dirty="0" smtClean="0">
                <a:latin typeface="+mn-lt"/>
              </a:rPr>
              <a:t>catastrophes</a:t>
            </a:r>
            <a:r>
              <a:rPr lang="en-US" dirty="0">
                <a:latin typeface="+mn-lt"/>
              </a:rPr>
              <a:t>.</a:t>
            </a:r>
          </a:p>
          <a:p>
            <a:pPr>
              <a:defRPr/>
            </a:pPr>
            <a:endParaRPr lang="en-US" dirty="0">
              <a:latin typeface="+mn-lt"/>
            </a:endParaRPr>
          </a:p>
          <a:p>
            <a:pPr>
              <a:defRPr/>
            </a:pPr>
            <a:r>
              <a:rPr lang="en-US" dirty="0">
                <a:latin typeface="+mn-lt"/>
              </a:rPr>
              <a:t>Usually we focus on how the system behaved during the Disruptive Event, and, seek to identify the factors that determined the outcomes, particularly the recovery and final state.</a:t>
            </a:r>
          </a:p>
          <a:p>
            <a:pPr>
              <a:defRPr/>
            </a:pPr>
            <a:endParaRPr lang="en-US" dirty="0">
              <a:latin typeface="+mn-lt"/>
            </a:endParaRPr>
          </a:p>
          <a:p>
            <a:pPr>
              <a:defRPr/>
            </a:pPr>
            <a:r>
              <a:rPr lang="en-US" dirty="0">
                <a:latin typeface="+mn-lt"/>
              </a:rPr>
              <a:t>Generally, there is a tendency to treat these events in the press as either unforeseen, or, unpredictable or both where they are natural disasters such as earthquakes or tsunamis.</a:t>
            </a:r>
            <a:endParaRPr lang="en-US" dirty="0"/>
          </a:p>
        </p:txBody>
      </p:sp>
      <p:sp>
        <p:nvSpPr>
          <p:cNvPr id="6" name="TextBox 5"/>
          <p:cNvSpPr txBox="1"/>
          <p:nvPr/>
        </p:nvSpPr>
        <p:spPr>
          <a:xfrm>
            <a:off x="776288" y="5876925"/>
            <a:ext cx="8497887" cy="831850"/>
          </a:xfrm>
          <a:prstGeom prst="rect">
            <a:avLst/>
          </a:prstGeom>
          <a:noFill/>
        </p:spPr>
        <p:txBody>
          <a:bodyPr>
            <a:spAutoFit/>
          </a:bodyPr>
          <a:lstStyle/>
          <a:p>
            <a:pPr>
              <a:defRPr/>
            </a:pPr>
            <a:r>
              <a:rPr lang="en-US" sz="1600" baseline="30000" dirty="0">
                <a:latin typeface="+mn-lt"/>
              </a:rPr>
              <a:t>1</a:t>
            </a:r>
            <a:r>
              <a:rPr lang="en-US" sz="1600" dirty="0">
                <a:latin typeface="+mn-lt"/>
              </a:rPr>
              <a:t>Bryant, E(2005)</a:t>
            </a:r>
            <a:r>
              <a:rPr lang="en-US" sz="1600" baseline="30000" dirty="0">
                <a:latin typeface="+mn-lt"/>
              </a:rPr>
              <a:t> </a:t>
            </a:r>
            <a:r>
              <a:rPr lang="en-US" sz="1600" i="0" dirty="0"/>
              <a:t>Natural Hazards (2ed)</a:t>
            </a:r>
            <a:r>
              <a:rPr lang="en-US" sz="1600" dirty="0"/>
              <a:t> </a:t>
            </a:r>
            <a:r>
              <a:rPr lang="en-US" sz="1600" i="0" dirty="0"/>
              <a:t>Cambridge University Press</a:t>
            </a:r>
          </a:p>
          <a:p>
            <a:pPr>
              <a:defRPr/>
            </a:pPr>
            <a:r>
              <a:rPr lang="en-US" sz="1600" i="0" baseline="30000" dirty="0"/>
              <a:t>2 </a:t>
            </a:r>
            <a:r>
              <a:rPr lang="en-US" sz="1600" dirty="0"/>
              <a:t>See</a:t>
            </a:r>
            <a:r>
              <a:rPr lang="en-US" sz="1600" i="0" dirty="0"/>
              <a:t> World Agency of Planetary Monitoring and Earthquake Risk Reductio</a:t>
            </a:r>
            <a:r>
              <a:rPr lang="en-US" sz="1600" dirty="0"/>
              <a:t>n http://</a:t>
            </a:r>
            <a:r>
              <a:rPr lang="en-US" sz="1600" dirty="0" err="1"/>
              <a:t>www.wapmerr.org</a:t>
            </a:r>
            <a:r>
              <a:rPr lang="en-US" sz="1600" dirty="0"/>
              <a:t>/</a:t>
            </a:r>
            <a:r>
              <a:rPr lang="en-US" sz="1600" dirty="0" err="1"/>
              <a:t>scenario.asp</a:t>
            </a:r>
            <a:r>
              <a:rPr lang="en-US" sz="1600" dirty="0"/>
              <a:t> for</a:t>
            </a:r>
            <a:r>
              <a:rPr lang="en-US" sz="1600" i="0" dirty="0"/>
              <a:t> </a:t>
            </a:r>
            <a:r>
              <a:rPr lang="en-US" sz="1600" dirty="0"/>
              <a:t>work on earthquake prediction</a:t>
            </a:r>
            <a:r>
              <a:rPr lang="en-US" sz="1600" i="0" dirty="0"/>
              <a:t> </a:t>
            </a:r>
            <a:endParaRPr lang="en-US" sz="1600" i="0" baseline="30000" dirty="0"/>
          </a:p>
        </p:txBody>
      </p:sp>
      <p:sp>
        <p:nvSpPr>
          <p:cNvPr id="7" name="TextBox 6"/>
          <p:cNvSpPr txBox="1"/>
          <p:nvPr/>
        </p:nvSpPr>
        <p:spPr>
          <a:xfrm>
            <a:off x="0" y="4652963"/>
            <a:ext cx="9001125" cy="1200150"/>
          </a:xfrm>
          <a:prstGeom prst="rect">
            <a:avLst/>
          </a:prstGeom>
          <a:noFill/>
        </p:spPr>
        <p:txBody>
          <a:bodyPr>
            <a:spAutoFit/>
          </a:bodyPr>
          <a:lstStyle/>
          <a:p>
            <a:pPr>
              <a:defRPr/>
            </a:pPr>
            <a:endParaRPr lang="en-US" dirty="0">
              <a:latin typeface="+mn-lt"/>
            </a:endParaRPr>
          </a:p>
          <a:p>
            <a:pPr>
              <a:defRPr/>
            </a:pPr>
            <a:r>
              <a:rPr lang="en-US" dirty="0">
                <a:latin typeface="+mn-lt"/>
              </a:rPr>
              <a:t>Often, however, there are precise predictions, or risk assessments available, or events are foreseen</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bwMode="auto">
          <a:xfrm>
            <a:off x="0" y="0"/>
            <a:ext cx="9906000" cy="1057275"/>
          </a:xfrm>
          <a:ln>
            <a:miter lim="800000"/>
            <a:headEnd/>
            <a:tailEnd/>
          </a:ln>
        </p:spPr>
        <p:txBody>
          <a:bodyPr wrap="square" lIns="91440" tIns="45720" rIns="91440" bIns="45720" numCol="1" anchor="t" anchorCtr="0" compatLnSpc="1">
            <a:prstTxWarp prst="textNoShape">
              <a:avLst/>
            </a:prstTxWarp>
          </a:bodyPr>
          <a:lstStyle/>
          <a:p>
            <a:pPr>
              <a:defRPr/>
            </a:pPr>
            <a:r>
              <a:rPr lang="en-US" sz="4000" dirty="0">
                <a:latin typeface="Times" charset="0"/>
              </a:rPr>
              <a:t>	</a:t>
            </a:r>
            <a:r>
              <a:rPr lang="en-US" sz="4000" dirty="0" smtClean="0">
                <a:latin typeface="Times" charset="0"/>
              </a:rPr>
              <a:t>Resilience Case Studies</a:t>
            </a:r>
            <a:endParaRPr lang="en-GB" sz="5400" dirty="0">
              <a:latin typeface="Times" charset="0"/>
            </a:endParaRPr>
          </a:p>
        </p:txBody>
      </p:sp>
      <p:sp>
        <p:nvSpPr>
          <p:cNvPr id="14338" name="Rectangle 3"/>
          <p:cNvSpPr txBox="1">
            <a:spLocks noChangeArrowheads="1"/>
          </p:cNvSpPr>
          <p:nvPr/>
        </p:nvSpPr>
        <p:spPr bwMode="auto">
          <a:xfrm>
            <a:off x="0" y="908050"/>
            <a:ext cx="9906000" cy="144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defRPr sz="2400" i="1">
                <a:solidFill>
                  <a:schemeClr val="tx1"/>
                </a:solidFill>
                <a:latin typeface="Times New Roman" charset="0"/>
                <a:ea typeface="ＭＳ Ｐゴシック" charset="0"/>
                <a:cs typeface="ＭＳ Ｐゴシック" charset="0"/>
              </a:defRPr>
            </a:lvl1pPr>
            <a:lvl2pPr marL="742950" indent="-285750" defTabSz="762000">
              <a:defRPr sz="2400" i="1">
                <a:solidFill>
                  <a:schemeClr val="tx1"/>
                </a:solidFill>
                <a:latin typeface="Times New Roman" charset="0"/>
                <a:ea typeface="ＭＳ Ｐゴシック" charset="0"/>
              </a:defRPr>
            </a:lvl2pPr>
            <a:lvl3pPr marL="1143000" indent="-228600" defTabSz="762000">
              <a:defRPr sz="2400" i="1">
                <a:solidFill>
                  <a:schemeClr val="tx1"/>
                </a:solidFill>
                <a:latin typeface="Times New Roman" charset="0"/>
                <a:ea typeface="ＭＳ Ｐゴシック" charset="0"/>
              </a:defRPr>
            </a:lvl3pPr>
            <a:lvl4pPr marL="1600200" indent="-228600" defTabSz="762000">
              <a:defRPr sz="2400" i="1">
                <a:solidFill>
                  <a:schemeClr val="tx1"/>
                </a:solidFill>
                <a:latin typeface="Times New Roman" charset="0"/>
                <a:ea typeface="ＭＳ Ｐゴシック" charset="0"/>
              </a:defRPr>
            </a:lvl4pPr>
            <a:lvl5pPr marL="2057400" indent="-228600" defTabSz="762000">
              <a:defRPr sz="2400" i="1">
                <a:solidFill>
                  <a:schemeClr val="tx1"/>
                </a:solidFill>
                <a:latin typeface="Times New Roman" charset="0"/>
                <a:ea typeface="ＭＳ Ｐゴシック" charset="0"/>
              </a:defRPr>
            </a:lvl5pPr>
            <a:lvl6pPr marL="2514600" indent="-228600" defTabSz="7620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defTabSz="7620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defTabSz="7620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defTabSz="762000" eaLnBrk="0" fontAlgn="base" hangingPunct="0">
              <a:spcBef>
                <a:spcPct val="0"/>
              </a:spcBef>
              <a:spcAft>
                <a:spcPct val="0"/>
              </a:spcAft>
              <a:defRPr sz="2400" i="1">
                <a:solidFill>
                  <a:schemeClr val="tx1"/>
                </a:solidFill>
                <a:latin typeface="Times New Roman" charset="0"/>
                <a:ea typeface="ＭＳ Ｐゴシック" charset="0"/>
              </a:defRPr>
            </a:lvl9pPr>
          </a:lstStyle>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b="1" baseline="-25000">
              <a:latin typeface="Helvetica" charset="0"/>
            </a:endParaRPr>
          </a:p>
          <a:p>
            <a:pPr>
              <a:lnSpc>
                <a:spcPct val="91000"/>
              </a:lnSpc>
              <a:spcBef>
                <a:spcPct val="45000"/>
              </a:spcBef>
              <a:buClr>
                <a:schemeClr val="tx1"/>
              </a:buClr>
              <a:buSzPct val="75000"/>
            </a:pPr>
            <a:endParaRPr lang="en-AU" sz="1600" b="1">
              <a:latin typeface="Helvetica" charset="0"/>
            </a:endParaRPr>
          </a:p>
        </p:txBody>
      </p:sp>
      <p:sp>
        <p:nvSpPr>
          <p:cNvPr id="14339" name="TextBox 1"/>
          <p:cNvSpPr txBox="1">
            <a:spLocks noChangeArrowheads="1"/>
          </p:cNvSpPr>
          <p:nvPr/>
        </p:nvSpPr>
        <p:spPr bwMode="auto">
          <a:xfrm>
            <a:off x="0" y="908050"/>
            <a:ext cx="9777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a:t>Lets look at some classic examples, and, note the general predictability of the event.</a:t>
            </a:r>
          </a:p>
        </p:txBody>
      </p:sp>
      <p:sp>
        <p:nvSpPr>
          <p:cNvPr id="6" name="TextBox 5"/>
          <p:cNvSpPr txBox="1"/>
          <p:nvPr/>
        </p:nvSpPr>
        <p:spPr>
          <a:xfrm>
            <a:off x="776288" y="5876925"/>
            <a:ext cx="8497887" cy="831850"/>
          </a:xfrm>
          <a:prstGeom prst="rect">
            <a:avLst/>
          </a:prstGeom>
          <a:noFill/>
        </p:spPr>
        <p:txBody>
          <a:bodyPr>
            <a:spAutoFit/>
          </a:bodyPr>
          <a:lstStyle/>
          <a:p>
            <a:pPr>
              <a:defRPr/>
            </a:pPr>
            <a:r>
              <a:rPr lang="en-US" sz="1600" baseline="30000" dirty="0">
                <a:latin typeface="+mn-lt"/>
              </a:rPr>
              <a:t>1</a:t>
            </a:r>
            <a:r>
              <a:rPr lang="en-US" sz="1600" dirty="0">
                <a:latin typeface="+mn-lt"/>
              </a:rPr>
              <a:t>Bryant, E(2005)</a:t>
            </a:r>
            <a:r>
              <a:rPr lang="en-US" sz="1600" baseline="30000" dirty="0">
                <a:latin typeface="+mn-lt"/>
              </a:rPr>
              <a:t> </a:t>
            </a:r>
            <a:r>
              <a:rPr lang="en-US" sz="1600" i="0" dirty="0"/>
              <a:t>Natural Hazards (2ed)</a:t>
            </a:r>
            <a:r>
              <a:rPr lang="en-US" sz="1600" dirty="0"/>
              <a:t> </a:t>
            </a:r>
            <a:r>
              <a:rPr lang="en-US" sz="1600" i="0" dirty="0"/>
              <a:t>Cambridge University Press</a:t>
            </a:r>
          </a:p>
          <a:p>
            <a:pPr>
              <a:defRPr/>
            </a:pPr>
            <a:r>
              <a:rPr lang="en-US" sz="1600" i="0" baseline="30000" dirty="0"/>
              <a:t>2 </a:t>
            </a:r>
            <a:r>
              <a:rPr lang="en-US" sz="1600" dirty="0"/>
              <a:t>See</a:t>
            </a:r>
            <a:r>
              <a:rPr lang="en-US" sz="1600" i="0" dirty="0"/>
              <a:t> World Agency of Planetary Monitoring and Earthquake Risk Reductio</a:t>
            </a:r>
            <a:r>
              <a:rPr lang="en-US" sz="1600" dirty="0"/>
              <a:t>n http://</a:t>
            </a:r>
            <a:r>
              <a:rPr lang="en-US" sz="1600" dirty="0" err="1"/>
              <a:t>www.wapmerr.org</a:t>
            </a:r>
            <a:r>
              <a:rPr lang="en-US" sz="1600" dirty="0"/>
              <a:t>/</a:t>
            </a:r>
            <a:r>
              <a:rPr lang="en-US" sz="1600" dirty="0" err="1"/>
              <a:t>scenario.asp</a:t>
            </a:r>
            <a:r>
              <a:rPr lang="en-US" sz="1600" dirty="0"/>
              <a:t> for</a:t>
            </a:r>
            <a:r>
              <a:rPr lang="en-US" sz="1600" i="0" dirty="0"/>
              <a:t> </a:t>
            </a:r>
            <a:r>
              <a:rPr lang="en-US" sz="1600" dirty="0"/>
              <a:t>work on earthquake prediction</a:t>
            </a:r>
            <a:r>
              <a:rPr lang="en-US" sz="1600" i="0" dirty="0"/>
              <a:t> </a:t>
            </a:r>
            <a:endParaRPr lang="en-US" sz="1600" i="0" baseline="30000" dirty="0"/>
          </a:p>
        </p:txBody>
      </p:sp>
      <p:sp>
        <p:nvSpPr>
          <p:cNvPr id="14341" name="TextBox 7"/>
          <p:cNvSpPr txBox="1">
            <a:spLocks noChangeArrowheads="1"/>
          </p:cNvSpPr>
          <p:nvPr/>
        </p:nvSpPr>
        <p:spPr bwMode="auto">
          <a:xfrm>
            <a:off x="0" y="1989138"/>
            <a:ext cx="97774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a:t>Predictability or “</a:t>
            </a:r>
            <a:r>
              <a:rPr lang="en-US" altLang="ja-JP"/>
              <a:t>Foreseen-ness</a:t>
            </a:r>
            <a:r>
              <a:rPr lang="en-US"/>
              <a:t>”</a:t>
            </a:r>
            <a:r>
              <a:rPr lang="en-US" altLang="ja-JP"/>
              <a:t> is important because it helps in the design of resilient organisations.</a:t>
            </a:r>
            <a:endParaRPr lang="en-US"/>
          </a:p>
        </p:txBody>
      </p:sp>
      <p:sp>
        <p:nvSpPr>
          <p:cNvPr id="14342" name="TextBox 8"/>
          <p:cNvSpPr txBox="1">
            <a:spLocks noChangeArrowheads="1"/>
          </p:cNvSpPr>
          <p:nvPr/>
        </p:nvSpPr>
        <p:spPr bwMode="auto">
          <a:xfrm>
            <a:off x="0" y="3284538"/>
            <a:ext cx="9777413"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a:t>We may know that something is likely to happen, but NOT exactly when.</a:t>
            </a:r>
          </a:p>
          <a:p>
            <a:endParaRPr lang="en-US"/>
          </a:p>
          <a:p>
            <a:r>
              <a:rPr lang="en-US"/>
              <a:t>We may know that something is likely to happen, within the next 5-50 years.</a:t>
            </a:r>
          </a:p>
          <a:p>
            <a:endParaRPr lang="en-US"/>
          </a:p>
          <a:p>
            <a:r>
              <a:rPr lang="en-US"/>
              <a:t>We may know that something happens at least once every 5-100 years.</a:t>
            </a:r>
          </a:p>
          <a:p>
            <a:endParaRPr lang="en-US"/>
          </a:p>
          <a:p>
            <a:r>
              <a:rPr lang="en-US"/>
              <a:t>We may know something is about to happen in the next 2-30 days.</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3"/>
          <p:cNvSpPr txBox="1">
            <a:spLocks noChangeArrowheads="1"/>
          </p:cNvSpPr>
          <p:nvPr/>
        </p:nvSpPr>
        <p:spPr bwMode="auto">
          <a:xfrm>
            <a:off x="273050" y="6165850"/>
            <a:ext cx="954246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b="1" u="sng"/>
              <a:t>p.5 The Oregon Resilience Plan – Executive Summary – February 2013</a:t>
            </a:r>
            <a:r>
              <a:rPr lang="en-AU"/>
              <a:t> </a:t>
            </a:r>
            <a:endParaRPr lang="en-US"/>
          </a:p>
        </p:txBody>
      </p:sp>
      <p:sp>
        <p:nvSpPr>
          <p:cNvPr id="16386" name="TextBox 1"/>
          <p:cNvSpPr txBox="1">
            <a:spLocks noChangeArrowheads="1"/>
          </p:cNvSpPr>
          <p:nvPr/>
        </p:nvSpPr>
        <p:spPr bwMode="auto">
          <a:xfrm>
            <a:off x="273050" y="908050"/>
            <a:ext cx="91440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a:t>"It is simply not scientifically feasible to predict, or even estimate, when the next Cascadia earthquake will occur, but the calculated odds that a Cascadia earthquake will occur in the next 50 years range from 7-15 percent for a great earthquake affecting the entire Pacific Northwest to about 37 percent for a very large earthquake affecting southern Oregon and northern California. The likelihood of a M 9 Cascadia earthquake during our lifetimes and the consequences of such an earthquake are both so great that it is prudent to consider this type of earthquake when designing new structures or retrofit of existing structures,evaluating the seismic safety of existing structures, or planning emergency response and preparedness.”</a:t>
            </a:r>
          </a:p>
          <a:p>
            <a:endParaRPr lang="en-US"/>
          </a:p>
          <a:p>
            <a:r>
              <a:rPr lang="en-US"/>
              <a:t>This likelihood stimulated the Oregon Resilience Plan</a:t>
            </a:r>
          </a:p>
        </p:txBody>
      </p:sp>
      <p:sp>
        <p:nvSpPr>
          <p:cNvPr id="16387" name="TextBox 1"/>
          <p:cNvSpPr txBox="1">
            <a:spLocks noChangeArrowheads="1"/>
          </p:cNvSpPr>
          <p:nvPr/>
        </p:nvSpPr>
        <p:spPr bwMode="auto">
          <a:xfrm>
            <a:off x="1423988" y="333375"/>
            <a:ext cx="72628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i="1">
                <a:solidFill>
                  <a:schemeClr val="tx1"/>
                </a:solidFill>
                <a:latin typeface="Times New Roman" charset="0"/>
                <a:ea typeface="ＭＳ Ｐゴシック" charset="0"/>
                <a:cs typeface="ＭＳ Ｐゴシック" charset="0"/>
              </a:defRPr>
            </a:lvl1pPr>
            <a:lvl2pPr marL="742950" indent="-285750">
              <a:defRPr sz="2400" i="1">
                <a:solidFill>
                  <a:schemeClr val="tx1"/>
                </a:solidFill>
                <a:latin typeface="Times New Roman" charset="0"/>
                <a:ea typeface="ＭＳ Ｐゴシック" charset="0"/>
              </a:defRPr>
            </a:lvl2pPr>
            <a:lvl3pPr marL="1143000" indent="-228600">
              <a:defRPr sz="2400" i="1">
                <a:solidFill>
                  <a:schemeClr val="tx1"/>
                </a:solidFill>
                <a:latin typeface="Times New Roman" charset="0"/>
                <a:ea typeface="ＭＳ Ｐゴシック" charset="0"/>
              </a:defRPr>
            </a:lvl3pPr>
            <a:lvl4pPr marL="1600200" indent="-228600">
              <a:defRPr sz="2400" i="1">
                <a:solidFill>
                  <a:schemeClr val="tx1"/>
                </a:solidFill>
                <a:latin typeface="Times New Roman" charset="0"/>
                <a:ea typeface="ＭＳ Ｐゴシック" charset="0"/>
              </a:defRPr>
            </a:lvl4pPr>
            <a:lvl5pPr marL="2057400" indent="-228600">
              <a:defRPr sz="2400" i="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i="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i="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i="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i="1">
                <a:solidFill>
                  <a:schemeClr val="tx1"/>
                </a:solidFill>
                <a:latin typeface="Times New Roman" charset="0"/>
                <a:ea typeface="ＭＳ Ｐゴシック" charset="0"/>
              </a:defRPr>
            </a:lvl9pPr>
          </a:lstStyle>
          <a:p>
            <a:r>
              <a:rPr lang="en-US" sz="3200" b="1"/>
              <a:t>Prediction of Earthquakes and Tsunamis</a:t>
            </a:r>
          </a:p>
        </p:txBody>
      </p:sp>
    </p:spTree>
  </p:cSld>
  <p:clrMapOvr>
    <a:masterClrMapping/>
  </p:clrMapOvr>
</p:sld>
</file>

<file path=ppt/theme/theme1.xml><?xml version="1.0" encoding="utf-8"?>
<a:theme xmlns:a="http://schemas.openxmlformats.org/drawingml/2006/main" name="Blank Presentation">
  <a:themeElements>
    <a:clrScheme name="Custom 1">
      <a:dk1>
        <a:srgbClr val="2A004E"/>
      </a:dk1>
      <a:lt1>
        <a:srgbClr val="D6FCFF"/>
      </a:lt1>
      <a:dk2>
        <a:srgbClr val="702ABE"/>
      </a:dk2>
      <a:lt2>
        <a:srgbClr val="00CCCC"/>
      </a:lt2>
      <a:accent1>
        <a:srgbClr val="6600FF"/>
      </a:accent1>
      <a:accent2>
        <a:srgbClr val="0000FF"/>
      </a:accent2>
      <a:accent3>
        <a:srgbClr val="BBACDB"/>
      </a:accent3>
      <a:accent4>
        <a:srgbClr val="82DAAE"/>
      </a:accent4>
      <a:accent5>
        <a:srgbClr val="B8AAFF"/>
      </a:accent5>
      <a:accent6>
        <a:srgbClr val="0000E7"/>
      </a:accent6>
      <a:hlink>
        <a:srgbClr val="FFFF00"/>
      </a:hlink>
      <a:folHlink>
        <a:srgbClr val="7500D7"/>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1"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2400" b="0" i="1" u="none" strike="noStrike" cap="none" normalizeH="0" baseline="0">
            <a:ln>
              <a:noFill/>
            </a:ln>
            <a:solidFill>
              <a:schemeClr val="tx1"/>
            </a:solidFill>
            <a:effectLst/>
            <a:latin typeface="Times New Roman"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6359</TotalTime>
  <Words>5410</Words>
  <Application>Microsoft Macintosh PowerPoint</Application>
  <PresentationFormat>A4 Paper (210x297 mm)</PresentationFormat>
  <Paragraphs>837</Paragraphs>
  <Slides>52</Slides>
  <Notes>6</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Blank Presentation</vt:lpstr>
      <vt:lpstr>A Resilience View of Business Process Re-Engineering.. &amp; some other matters</vt:lpstr>
      <vt:lpstr> What Is Organisational Resilience?</vt:lpstr>
      <vt:lpstr> What Is Organisational Resilience?</vt:lpstr>
      <vt:lpstr> What Is Organisational Resilience?</vt:lpstr>
      <vt:lpstr>Post  PDE Impact Recovery Assuming Resilience Plan Not implemented</vt:lpstr>
      <vt:lpstr> What Is Organisational Resilience?</vt:lpstr>
      <vt:lpstr> Resilience Case Studies</vt:lpstr>
      <vt:lpstr> Resilience Case Studies</vt:lpstr>
      <vt:lpstr>PowerPoint Presentation</vt:lpstr>
      <vt:lpstr> Resilience Case Studies</vt:lpstr>
      <vt:lpstr> Resilience Case Studies</vt:lpstr>
      <vt:lpstr> Resilience Case Studies</vt:lpstr>
      <vt:lpstr> Resilience Case Studies</vt:lpstr>
      <vt:lpstr> Resilience Case Studies</vt:lpstr>
      <vt:lpstr> Resilience Case Studies</vt:lpstr>
      <vt:lpstr> Resilience Case Studies</vt:lpstr>
      <vt:lpstr> Resilience Case Studies</vt:lpstr>
      <vt:lpstr> Earthquake Predictability</vt:lpstr>
      <vt:lpstr> Earthquake Predictability</vt:lpstr>
      <vt:lpstr> Resilience Organisation/Event Issues</vt:lpstr>
      <vt:lpstr> Origins of Resilience as a Concept</vt:lpstr>
      <vt:lpstr> Origins of Resilience as a Concept</vt:lpstr>
      <vt:lpstr> Origins of Resilience as a Concept</vt:lpstr>
      <vt:lpstr>  Organisational Resilience</vt:lpstr>
      <vt:lpstr>  Organisational Resilience</vt:lpstr>
      <vt:lpstr> Resilience Organisation/Event Issues</vt:lpstr>
      <vt:lpstr> Resilience and BPE… Change Management</vt:lpstr>
      <vt:lpstr> The Development of Resilience</vt:lpstr>
      <vt:lpstr> Systems of Systems and Their Resilience</vt:lpstr>
      <vt:lpstr> Black Saturday Bushfires Victoria 9/2/2015</vt:lpstr>
      <vt:lpstr> Black Saturday Bushfires Victoria 9/2/2015</vt:lpstr>
      <vt:lpstr> Black Saturday Bushfires Victoria 9/2/2015</vt:lpstr>
      <vt:lpstr> Black Saturday</vt:lpstr>
      <vt:lpstr>PowerPoint Presentation</vt:lpstr>
      <vt:lpstr> Issues Considered During the Research</vt:lpstr>
      <vt:lpstr> Resilience Organisation/Event Issues</vt:lpstr>
      <vt:lpstr> The Development of Resilience</vt:lpstr>
      <vt:lpstr> Resilience Capability-The Concept</vt:lpstr>
      <vt:lpstr> Resilience Capability-The Concept</vt:lpstr>
      <vt:lpstr> Resilience Capability-The Concept</vt:lpstr>
      <vt:lpstr> Factors Determining Resilience Capability</vt:lpstr>
      <vt:lpstr> Factors Determining Resilience Capability</vt:lpstr>
      <vt:lpstr> Factors Determining Resilience Capability</vt:lpstr>
      <vt:lpstr>  Additional Issues-</vt:lpstr>
      <vt:lpstr>   Additional Issues-</vt:lpstr>
      <vt:lpstr>   Additional Issues-</vt:lpstr>
      <vt:lpstr>  Resilience Capability Models</vt:lpstr>
      <vt:lpstr>  Resilience Capability Models What does it Look Like?</vt:lpstr>
      <vt:lpstr>  Resilience Capability Models What does it Look Like?</vt:lpstr>
      <vt:lpstr>  Finally</vt:lpstr>
      <vt:lpstr> References 1 of 2</vt:lpstr>
      <vt:lpstr> References 2 of 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to Market -Solving the Problem of Viable Processes Through Research </dc:title>
  <cp:lastModifiedBy>Karl Reed</cp:lastModifiedBy>
  <cp:revision>290</cp:revision>
  <cp:lastPrinted>2000-12-03T07:18:17Z</cp:lastPrinted>
  <dcterms:modified xsi:type="dcterms:W3CDTF">2020-09-10T03:06:44Z</dcterms:modified>
</cp:coreProperties>
</file>