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embeddings/oleObject1.bin" ContentType="application/vnd.openxmlformats-officedocument.oleObject"/>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7"/>
  </p:notesMasterIdLst>
  <p:handoutMasterIdLst>
    <p:handoutMasterId r:id="rId58"/>
  </p:handoutMasterIdLst>
  <p:sldIdLst>
    <p:sldId id="311" r:id="rId2"/>
    <p:sldId id="313" r:id="rId3"/>
    <p:sldId id="329" r:id="rId4"/>
    <p:sldId id="31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315" r:id="rId25"/>
    <p:sldId id="316" r:id="rId26"/>
    <p:sldId id="317" r:id="rId27"/>
    <p:sldId id="318" r:id="rId28"/>
    <p:sldId id="319" r:id="rId29"/>
    <p:sldId id="320" r:id="rId30"/>
    <p:sldId id="298" r:id="rId31"/>
    <p:sldId id="299" r:id="rId32"/>
    <p:sldId id="321" r:id="rId33"/>
    <p:sldId id="285" r:id="rId34"/>
    <p:sldId id="286" r:id="rId35"/>
    <p:sldId id="287" r:id="rId36"/>
    <p:sldId id="288" r:id="rId37"/>
    <p:sldId id="289" r:id="rId38"/>
    <p:sldId id="290" r:id="rId39"/>
    <p:sldId id="291" r:id="rId40"/>
    <p:sldId id="292" r:id="rId41"/>
    <p:sldId id="293" r:id="rId42"/>
    <p:sldId id="294" r:id="rId43"/>
    <p:sldId id="310" r:id="rId44"/>
    <p:sldId id="300" r:id="rId45"/>
    <p:sldId id="295" r:id="rId46"/>
    <p:sldId id="303" r:id="rId47"/>
    <p:sldId id="304" r:id="rId48"/>
    <p:sldId id="296" r:id="rId49"/>
    <p:sldId id="322" r:id="rId50"/>
    <p:sldId id="323" r:id="rId51"/>
    <p:sldId id="324" r:id="rId52"/>
    <p:sldId id="325" r:id="rId53"/>
    <p:sldId id="326" r:id="rId54"/>
    <p:sldId id="327" r:id="rId55"/>
    <p:sldId id="328" r:id="rId5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AU"/>
    </a:defPPr>
    <a:lvl1pPr algn="l" rtl="0" fontAlgn="base">
      <a:spcBef>
        <a:spcPct val="0"/>
      </a:spcBef>
      <a:spcAft>
        <a:spcPct val="0"/>
      </a:spcAft>
      <a:defRPr sz="2400" kern="1200">
        <a:solidFill>
          <a:schemeClr val="tx1"/>
        </a:solidFill>
        <a:latin typeface="Times" charset="0"/>
        <a:ea typeface="ＭＳ Ｐゴシック" charset="0"/>
        <a:cs typeface="+mn-cs"/>
      </a:defRPr>
    </a:lvl1pPr>
    <a:lvl2pPr marL="457200" algn="l" rtl="0" fontAlgn="base">
      <a:spcBef>
        <a:spcPct val="0"/>
      </a:spcBef>
      <a:spcAft>
        <a:spcPct val="0"/>
      </a:spcAft>
      <a:defRPr sz="2400" kern="1200">
        <a:solidFill>
          <a:schemeClr val="tx1"/>
        </a:solidFill>
        <a:latin typeface="Times" charset="0"/>
        <a:ea typeface="ＭＳ Ｐゴシック" charset="0"/>
        <a:cs typeface="+mn-cs"/>
      </a:defRPr>
    </a:lvl2pPr>
    <a:lvl3pPr marL="914400" algn="l" rtl="0" fontAlgn="base">
      <a:spcBef>
        <a:spcPct val="0"/>
      </a:spcBef>
      <a:spcAft>
        <a:spcPct val="0"/>
      </a:spcAft>
      <a:defRPr sz="2400" kern="1200">
        <a:solidFill>
          <a:schemeClr val="tx1"/>
        </a:solidFill>
        <a:latin typeface="Times" charset="0"/>
        <a:ea typeface="ＭＳ Ｐゴシック" charset="0"/>
        <a:cs typeface="+mn-cs"/>
      </a:defRPr>
    </a:lvl3pPr>
    <a:lvl4pPr marL="1371600" algn="l" rtl="0" fontAlgn="base">
      <a:spcBef>
        <a:spcPct val="0"/>
      </a:spcBef>
      <a:spcAft>
        <a:spcPct val="0"/>
      </a:spcAft>
      <a:defRPr sz="2400" kern="1200">
        <a:solidFill>
          <a:schemeClr val="tx1"/>
        </a:solidFill>
        <a:latin typeface="Times" charset="0"/>
        <a:ea typeface="ＭＳ Ｐゴシック" charset="0"/>
        <a:cs typeface="+mn-cs"/>
      </a:defRPr>
    </a:lvl4pPr>
    <a:lvl5pPr marL="1828800" algn="l" rtl="0" fontAlgn="base">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E4AFF"/>
    <a:srgbClr val="8E14FF"/>
    <a:srgbClr val="A1D3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6" d="100"/>
          <a:sy n="96" d="100"/>
        </p:scale>
        <p:origin x="-4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325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43000" y="685800"/>
            <a:ext cx="4572000" cy="3429000"/>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Tree>
    <p:extLst>
      <p:ext uri="{BB962C8B-B14F-4D97-AF65-F5344CB8AC3E}">
        <p14:creationId xmlns:p14="http://schemas.microsoft.com/office/powerpoint/2010/main" val="1260725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776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4</a:t>
            </a:r>
          </a:p>
        </p:txBody>
      </p:sp>
      <p:sp>
        <p:nvSpPr>
          <p:cNvPr id="11776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776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7766"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1776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50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22</a:t>
            </a:r>
          </a:p>
        </p:txBody>
      </p:sp>
      <p:sp>
        <p:nvSpPr>
          <p:cNvPr id="2150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50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510"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2151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55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23</a:t>
            </a:r>
          </a:p>
        </p:txBody>
      </p:sp>
      <p:sp>
        <p:nvSpPr>
          <p:cNvPr id="2355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55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558"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2355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560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24</a:t>
            </a:r>
          </a:p>
        </p:txBody>
      </p:sp>
      <p:sp>
        <p:nvSpPr>
          <p:cNvPr id="2560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560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5606"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2560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7651"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6</a:t>
            </a:r>
          </a:p>
        </p:txBody>
      </p:sp>
      <p:sp>
        <p:nvSpPr>
          <p:cNvPr id="276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76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7654"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2765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69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7</a:t>
            </a:r>
          </a:p>
        </p:txBody>
      </p:sp>
      <p:sp>
        <p:nvSpPr>
          <p:cNvPr id="297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2"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2970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74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8</a:t>
            </a:r>
          </a:p>
        </p:txBody>
      </p:sp>
      <p:sp>
        <p:nvSpPr>
          <p:cNvPr id="3174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74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750"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3175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3795"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9</a:t>
            </a:r>
          </a:p>
        </p:txBody>
      </p:sp>
      <p:sp>
        <p:nvSpPr>
          <p:cNvPr id="3379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379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3798"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3379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5843"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11</a:t>
            </a:r>
          </a:p>
        </p:txBody>
      </p:sp>
      <p:sp>
        <p:nvSpPr>
          <p:cNvPr id="3584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584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5846"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3584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891"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13</a:t>
            </a:r>
          </a:p>
        </p:txBody>
      </p:sp>
      <p:sp>
        <p:nvSpPr>
          <p:cNvPr id="3789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89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894"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3789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3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18</a:t>
            </a:r>
          </a:p>
        </p:txBody>
      </p:sp>
      <p:sp>
        <p:nvSpPr>
          <p:cNvPr id="3994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4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42"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3994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950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4</a:t>
            </a:r>
          </a:p>
        </p:txBody>
      </p:sp>
      <p:sp>
        <p:nvSpPr>
          <p:cNvPr id="14950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950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9510"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4951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98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19</a:t>
            </a:r>
          </a:p>
        </p:txBody>
      </p:sp>
      <p:sp>
        <p:nvSpPr>
          <p:cNvPr id="4198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98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990"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4199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4035"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20</a:t>
            </a:r>
          </a:p>
        </p:txBody>
      </p:sp>
      <p:sp>
        <p:nvSpPr>
          <p:cNvPr id="440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403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4038"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4403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6083"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27</a:t>
            </a:r>
          </a:p>
        </p:txBody>
      </p:sp>
      <p:sp>
        <p:nvSpPr>
          <p:cNvPr id="4608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608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6086"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4608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noTextEdit="1"/>
          </p:cNvSpPr>
          <p:nvPr>
            <p:ph type="sldImg"/>
          </p:nvPr>
        </p:nvSpPr>
        <p:spPr>
          <a:xfrm>
            <a:off x="1298575" y="800100"/>
            <a:ext cx="4262438" cy="3197225"/>
          </a:xfrm>
          <a:ln cap="flat"/>
          <a:extLst>
            <a:ext uri="{FAA26D3D-D897-4be2-8F04-BA451C77F1D7}">
              <ma14:placeholderFlag xmlns:ma14="http://schemas.microsoft.com/office/mac/drawingml/2011/main" val="1"/>
            </a:ext>
          </a:extLst>
        </p:spPr>
      </p:sp>
      <p:sp>
        <p:nvSpPr>
          <p:cNvPr id="121859" name="Rectangle 3"/>
          <p:cNvSpPr>
            <a:spLocks noGrp="1" noChangeArrowheads="1"/>
          </p:cNvSpPr>
          <p:nvPr>
            <p:ph type="body" idx="1"/>
          </p:nvPr>
        </p:nvSpPr>
        <p:spPr>
          <a:xfrm>
            <a:off x="914400" y="4341813"/>
            <a:ext cx="5029200" cy="4116387"/>
          </a:xfrm>
          <a:ln/>
        </p:spPr>
        <p:txBody>
          <a:bodyPr lIns="90487" rIns="90487"/>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noTextEdit="1"/>
          </p:cNvSpPr>
          <p:nvPr>
            <p:ph type="sldImg"/>
          </p:nvPr>
        </p:nvSpPr>
        <p:spPr>
          <a:xfrm>
            <a:off x="1298575" y="800100"/>
            <a:ext cx="4262438" cy="3197225"/>
          </a:xfrm>
          <a:ln cap="flat"/>
          <a:extLst>
            <a:ext uri="{FAA26D3D-D897-4be2-8F04-BA451C77F1D7}">
              <ma14:placeholderFlag xmlns:ma14="http://schemas.microsoft.com/office/mac/drawingml/2011/main" val="1"/>
            </a:ext>
          </a:extLst>
        </p:spPr>
      </p:sp>
      <p:sp>
        <p:nvSpPr>
          <p:cNvPr id="123907" name="Rectangle 3"/>
          <p:cNvSpPr>
            <a:spLocks noGrp="1" noChangeArrowheads="1"/>
          </p:cNvSpPr>
          <p:nvPr>
            <p:ph type="body" idx="1"/>
          </p:nvPr>
        </p:nvSpPr>
        <p:spPr>
          <a:xfrm>
            <a:off x="914400" y="4341813"/>
            <a:ext cx="5029200" cy="4116387"/>
          </a:xfrm>
          <a:ln/>
        </p:spPr>
        <p:txBody>
          <a:bodyPr lIns="90487" rIns="90487"/>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noTextEdit="1"/>
          </p:cNvSpPr>
          <p:nvPr>
            <p:ph type="sldImg"/>
          </p:nvPr>
        </p:nvSpPr>
        <p:spPr>
          <a:xfrm>
            <a:off x="1300163" y="800100"/>
            <a:ext cx="4262437" cy="3197225"/>
          </a:xfrm>
          <a:ln cap="flat"/>
          <a:extLst>
            <a:ext uri="{FAA26D3D-D897-4be2-8F04-BA451C77F1D7}">
              <ma14:placeholderFlag xmlns:ma14="http://schemas.microsoft.com/office/mac/drawingml/2011/main" val="1"/>
            </a:ext>
          </a:extLst>
        </p:spPr>
      </p:sp>
      <p:sp>
        <p:nvSpPr>
          <p:cNvPr id="125955" name="Rectangle 3"/>
          <p:cNvSpPr>
            <a:spLocks noGrp="1" noChangeArrowheads="1"/>
          </p:cNvSpPr>
          <p:nvPr>
            <p:ph type="body" idx="1"/>
          </p:nvPr>
        </p:nvSpPr>
        <p:spPr>
          <a:xfrm>
            <a:off x="914400" y="4341813"/>
            <a:ext cx="5029200" cy="4116387"/>
          </a:xfrm>
          <a:ln/>
        </p:spPr>
        <p:txBody>
          <a:bodyPr lIns="90487" rIns="90487"/>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noTextEdit="1"/>
          </p:cNvSpPr>
          <p:nvPr>
            <p:ph type="sldImg"/>
          </p:nvPr>
        </p:nvSpPr>
        <p:spPr>
          <a:xfrm>
            <a:off x="1298575" y="800100"/>
            <a:ext cx="4262438" cy="3197225"/>
          </a:xfrm>
          <a:ln cap="flat"/>
          <a:extLst>
            <a:ext uri="{FAA26D3D-D897-4be2-8F04-BA451C77F1D7}">
              <ma14:placeholderFlag xmlns:ma14="http://schemas.microsoft.com/office/mac/drawingml/2011/main" val="1"/>
            </a:ext>
          </a:extLst>
        </p:spPr>
      </p:sp>
      <p:sp>
        <p:nvSpPr>
          <p:cNvPr id="128003" name="Rectangle 3"/>
          <p:cNvSpPr>
            <a:spLocks noGrp="1" noChangeArrowheads="1"/>
          </p:cNvSpPr>
          <p:nvPr>
            <p:ph type="body" idx="1"/>
          </p:nvPr>
        </p:nvSpPr>
        <p:spPr>
          <a:xfrm>
            <a:off x="914400" y="4341813"/>
            <a:ext cx="5029200" cy="4116387"/>
          </a:xfrm>
          <a:ln/>
        </p:spPr>
        <p:txBody>
          <a:bodyPr lIns="90487" rIns="90487"/>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noTextEdit="1"/>
          </p:cNvSpPr>
          <p:nvPr>
            <p:ph type="sldImg"/>
          </p:nvPr>
        </p:nvSpPr>
        <p:spPr>
          <a:xfrm>
            <a:off x="1300163" y="800100"/>
            <a:ext cx="4262437" cy="3197225"/>
          </a:xfrm>
          <a:ln cap="flat"/>
          <a:extLst>
            <a:ext uri="{FAA26D3D-D897-4be2-8F04-BA451C77F1D7}">
              <ma14:placeholderFlag xmlns:ma14="http://schemas.microsoft.com/office/mac/drawingml/2011/main" val="1"/>
            </a:ext>
          </a:extLst>
        </p:spPr>
      </p:sp>
      <p:sp>
        <p:nvSpPr>
          <p:cNvPr id="130051" name="Rectangle 3"/>
          <p:cNvSpPr>
            <a:spLocks noGrp="1" noChangeArrowheads="1"/>
          </p:cNvSpPr>
          <p:nvPr>
            <p:ph type="body" idx="1"/>
          </p:nvPr>
        </p:nvSpPr>
        <p:spPr>
          <a:xfrm>
            <a:off x="914400" y="4341813"/>
            <a:ext cx="5029200" cy="4116387"/>
          </a:xfrm>
          <a:ln/>
        </p:spPr>
        <p:txBody>
          <a:bodyPr lIns="90487" rIns="90487"/>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ph type="sldImg"/>
          </p:nvPr>
        </p:nvSpPr>
        <p:spPr bwMode="auto">
          <a:xfrm>
            <a:off x="1298575" y="800100"/>
            <a:ext cx="4262438" cy="3197225"/>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90115" name="Rectangle 3"/>
          <p:cNvSpPr>
            <a:spLocks noChangeArrowheads="1"/>
          </p:cNvSpPr>
          <p:nvPr>
            <p:ph type="body" idx="1"/>
          </p:nvPr>
        </p:nvSpPr>
        <p:spPr bwMode="auto">
          <a:xfrm>
            <a:off x="914400" y="4341813"/>
            <a:ext cx="5029200" cy="41163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0487" tIns="44450" rIns="90487" bIns="44450"/>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12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28</a:t>
            </a:r>
          </a:p>
        </p:txBody>
      </p:sp>
      <p:sp>
        <p:nvSpPr>
          <p:cNvPr id="13312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12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126"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3312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98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4</a:t>
            </a:r>
          </a:p>
        </p:txBody>
      </p:sp>
      <p:sp>
        <p:nvSpPr>
          <p:cNvPr id="1198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98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9814"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1981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645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665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86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31</a:t>
            </a:r>
          </a:p>
        </p:txBody>
      </p:sp>
      <p:sp>
        <p:nvSpPr>
          <p:cNvPr id="686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86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8614"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6861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065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32</a:t>
            </a:r>
          </a:p>
        </p:txBody>
      </p:sp>
      <p:sp>
        <p:nvSpPr>
          <p:cNvPr id="706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066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0662"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7066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270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35</a:t>
            </a:r>
          </a:p>
        </p:txBody>
      </p:sp>
      <p:sp>
        <p:nvSpPr>
          <p:cNvPr id="7270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270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2710"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7271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475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36</a:t>
            </a:r>
          </a:p>
        </p:txBody>
      </p:sp>
      <p:sp>
        <p:nvSpPr>
          <p:cNvPr id="7475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475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4758" name="Rectangle 6"/>
          <p:cNvSpPr>
            <a:spLocks noChangeArrowheads="1" noTextEdit="1"/>
          </p:cNvSpPr>
          <p:nvPr>
            <p:ph type="sldImg"/>
          </p:nvPr>
        </p:nvSpPr>
        <p:spPr>
          <a:ln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7475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680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37</a:t>
            </a:r>
          </a:p>
        </p:txBody>
      </p:sp>
      <p:sp>
        <p:nvSpPr>
          <p:cNvPr id="7680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680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6806"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7680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885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42</a:t>
            </a:r>
          </a:p>
        </p:txBody>
      </p:sp>
      <p:sp>
        <p:nvSpPr>
          <p:cNvPr id="7885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885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8854" name="Rectangle 6"/>
          <p:cNvSpPr>
            <a:spLocks noChangeArrowheads="1" noTextEdit="1"/>
          </p:cNvSpPr>
          <p:nvPr>
            <p:ph type="sldImg"/>
          </p:nvPr>
        </p:nvSpPr>
        <p:spPr>
          <a:ln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7885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08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43</a:t>
            </a:r>
          </a:p>
        </p:txBody>
      </p:sp>
      <p:sp>
        <p:nvSpPr>
          <p:cNvPr id="809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09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0902"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8090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294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44</a:t>
            </a:r>
          </a:p>
        </p:txBody>
      </p:sp>
      <p:sp>
        <p:nvSpPr>
          <p:cNvPr id="8294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294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2950"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8295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21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5</a:t>
            </a:r>
          </a:p>
        </p:txBody>
      </p:sp>
      <p:sp>
        <p:nvSpPr>
          <p:cNvPr id="922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22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222"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922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264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nchor="b"/>
          <a:lstStyle/>
          <a:p>
            <a:pPr algn="r" eaLnBrk="0" hangingPunct="0"/>
            <a:r>
              <a:rPr lang="en-AU" sz="1200"/>
              <a:t>34</a:t>
            </a:r>
          </a:p>
        </p:txBody>
      </p:sp>
      <p:sp>
        <p:nvSpPr>
          <p:cNvPr id="11264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264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2646" name="Rectangle 6"/>
          <p:cNvSpPr>
            <a:spLocks noChangeArrowheads="1"/>
          </p:cNvSpPr>
          <p:nvPr>
            <p:ph type="sldImg"/>
          </p:nvPr>
        </p:nvSpPr>
        <p:spPr bwMode="auto">
          <a:xfrm>
            <a:off x="1296988" y="800100"/>
            <a:ext cx="4265612" cy="3198813"/>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12647" name="Rectangle 7"/>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0487" tIns="44450" rIns="90487" bIns="44450"/>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499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45</a:t>
            </a:r>
          </a:p>
        </p:txBody>
      </p:sp>
      <p:sp>
        <p:nvSpPr>
          <p:cNvPr id="8499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499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4998"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8499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ph type="sldImg"/>
          </p:nvPr>
        </p:nvSpPr>
        <p:spPr bwMode="auto">
          <a:xfrm>
            <a:off x="1298575" y="800100"/>
            <a:ext cx="4262438" cy="3197225"/>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98307" name="Rectangle 3"/>
          <p:cNvSpPr>
            <a:spLocks noChangeArrowheads="1"/>
          </p:cNvSpPr>
          <p:nvPr>
            <p:ph type="body" idx="1"/>
          </p:nvPr>
        </p:nvSpPr>
        <p:spPr bwMode="auto">
          <a:xfrm>
            <a:off x="914400" y="4341813"/>
            <a:ext cx="5029200" cy="41163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0487" tIns="44450" rIns="90487" bIns="44450"/>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ph type="sldImg"/>
          </p:nvPr>
        </p:nvSpPr>
        <p:spPr bwMode="auto">
          <a:xfrm>
            <a:off x="1298575" y="800100"/>
            <a:ext cx="4262438" cy="3197225"/>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00355" name="Rectangle 3"/>
          <p:cNvSpPr>
            <a:spLocks noChangeArrowheads="1"/>
          </p:cNvSpPr>
          <p:nvPr>
            <p:ph type="body" idx="1"/>
          </p:nvPr>
        </p:nvSpPr>
        <p:spPr bwMode="auto">
          <a:xfrm>
            <a:off x="914400" y="4341813"/>
            <a:ext cx="5029200" cy="41163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0487" tIns="44450" rIns="90487" bIns="44450"/>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704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46</a:t>
            </a:r>
          </a:p>
        </p:txBody>
      </p:sp>
      <p:sp>
        <p:nvSpPr>
          <p:cNvPr id="8704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704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7046"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8704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517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29</a:t>
            </a:r>
          </a:p>
        </p:txBody>
      </p:sp>
      <p:sp>
        <p:nvSpPr>
          <p:cNvPr id="13517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517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5174"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3517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37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392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413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433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267"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13</a:t>
            </a:r>
          </a:p>
        </p:txBody>
      </p:sp>
      <p:sp>
        <p:nvSpPr>
          <p:cNvPr id="1126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26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270"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127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454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474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1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13</a:t>
            </a:r>
          </a:p>
        </p:txBody>
      </p:sp>
      <p:sp>
        <p:nvSpPr>
          <p:cNvPr id="133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18"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331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63"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14</a:t>
            </a:r>
          </a:p>
        </p:txBody>
      </p:sp>
      <p:sp>
        <p:nvSpPr>
          <p:cNvPr id="15364"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65"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66"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536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411"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16</a:t>
            </a:r>
          </a:p>
        </p:txBody>
      </p:sp>
      <p:sp>
        <p:nvSpPr>
          <p:cNvPr id="174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413"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414"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741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945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b"/>
          <a:lstStyle/>
          <a:p>
            <a:pPr algn="r" eaLnBrk="0" hangingPunct="0"/>
            <a:r>
              <a:rPr lang="en-AU" sz="1200"/>
              <a:t>21</a:t>
            </a:r>
          </a:p>
        </p:txBody>
      </p:sp>
      <p:sp>
        <p:nvSpPr>
          <p:cNvPr id="194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946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9462" name="Rectangle 6"/>
          <p:cNvSpPr>
            <a:spLocks noChangeArrowheads="1" noTextEdit="1"/>
          </p:cNvSpPr>
          <p:nvPr>
            <p:ph type="sldImg"/>
          </p:nvPr>
        </p:nvSpPr>
        <p:spPr>
          <a:ln cap="flat"/>
          <a:extLst>
            <a:ext uri="{FAA26D3D-D897-4be2-8F04-BA451C77F1D7}">
              <ma14:placeholderFlag xmlns:ma14="http://schemas.microsoft.com/office/mac/drawingml/2011/main" val="1"/>
            </a:ext>
          </a:extLst>
        </p:spPr>
      </p:sp>
      <p:sp>
        <p:nvSpPr>
          <p:cNvPr id="19463" name="Rectangle 7"/>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Tree>
    <p:extLst>
      <p:ext uri="{BB962C8B-B14F-4D97-AF65-F5344CB8AC3E}">
        <p14:creationId xmlns:p14="http://schemas.microsoft.com/office/powerpoint/2010/main" val="3202388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3741517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2398054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476250"/>
            <a:ext cx="7086600" cy="1276350"/>
          </a:xfrm>
        </p:spPr>
        <p:txBody>
          <a:bodyPr/>
          <a:lstStyle/>
          <a:p>
            <a:r>
              <a:rPr lang="en-AU"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Tree>
    <p:extLst>
      <p:ext uri="{BB962C8B-B14F-4D97-AF65-F5344CB8AC3E}">
        <p14:creationId xmlns:p14="http://schemas.microsoft.com/office/powerpoint/2010/main" val="388495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76371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extLst>
      <p:ext uri="{BB962C8B-B14F-4D97-AF65-F5344CB8AC3E}">
        <p14:creationId xmlns:p14="http://schemas.microsoft.com/office/powerpoint/2010/main" val="124391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3947984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78860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Tree>
    <p:extLst>
      <p:ext uri="{BB962C8B-B14F-4D97-AF65-F5344CB8AC3E}">
        <p14:creationId xmlns:p14="http://schemas.microsoft.com/office/powerpoint/2010/main" val="7905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472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133880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40013184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emf"/><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E4A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476250"/>
            <a:ext cx="708660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grpSp>
        <p:nvGrpSpPr>
          <p:cNvPr id="1034" name="Group 10"/>
          <p:cNvGrpSpPr>
            <a:grpSpLocks/>
          </p:cNvGrpSpPr>
          <p:nvPr/>
        </p:nvGrpSpPr>
        <p:grpSpPr bwMode="auto">
          <a:xfrm>
            <a:off x="8478838" y="57150"/>
            <a:ext cx="582612" cy="538163"/>
            <a:chOff x="5341" y="36"/>
            <a:chExt cx="367" cy="339"/>
          </a:xfrm>
        </p:grpSpPr>
        <p:pic>
          <p:nvPicPr>
            <p:cNvPr id="1028" name="Picture 4"/>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06" y="36"/>
              <a:ext cx="202"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29" name="AutoShape 5"/>
            <p:cNvSpPr>
              <a:spLocks noChangeArrowheads="1"/>
            </p:cNvSpPr>
            <p:nvPr/>
          </p:nvSpPr>
          <p:spPr bwMode="auto">
            <a:xfrm>
              <a:off x="5341" y="129"/>
              <a:ext cx="56" cy="54"/>
            </a:xfrm>
            <a:prstGeom prst="star5">
              <a:avLst/>
            </a:prstGeom>
            <a:solidFill>
              <a:srgbClr val="000080"/>
            </a:solidFill>
            <a:ln w="12700">
              <a:solidFill>
                <a:srgbClr val="00008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0" name="AutoShape 6"/>
            <p:cNvSpPr>
              <a:spLocks noChangeArrowheads="1"/>
            </p:cNvSpPr>
            <p:nvPr/>
          </p:nvSpPr>
          <p:spPr bwMode="auto">
            <a:xfrm>
              <a:off x="5481" y="129"/>
              <a:ext cx="56" cy="54"/>
            </a:xfrm>
            <a:prstGeom prst="star5">
              <a:avLst/>
            </a:prstGeom>
            <a:solidFill>
              <a:srgbClr val="000080"/>
            </a:solidFill>
            <a:ln w="12700">
              <a:solidFill>
                <a:srgbClr val="00008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1" name="AutoShape 7"/>
            <p:cNvSpPr>
              <a:spLocks noChangeArrowheads="1"/>
            </p:cNvSpPr>
            <p:nvPr/>
          </p:nvSpPr>
          <p:spPr bwMode="auto">
            <a:xfrm>
              <a:off x="5424" y="65"/>
              <a:ext cx="56" cy="54"/>
            </a:xfrm>
            <a:prstGeom prst="star5">
              <a:avLst/>
            </a:prstGeom>
            <a:solidFill>
              <a:srgbClr val="000080"/>
            </a:solidFill>
            <a:ln w="12700">
              <a:solidFill>
                <a:srgbClr val="00008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2" name="AutoShape 8"/>
            <p:cNvSpPr>
              <a:spLocks noChangeArrowheads="1"/>
            </p:cNvSpPr>
            <p:nvPr/>
          </p:nvSpPr>
          <p:spPr bwMode="auto">
            <a:xfrm>
              <a:off x="5396" y="255"/>
              <a:ext cx="56" cy="55"/>
            </a:xfrm>
            <a:prstGeom prst="star5">
              <a:avLst/>
            </a:prstGeom>
            <a:solidFill>
              <a:srgbClr val="000080"/>
            </a:solidFill>
            <a:ln w="12700">
              <a:solidFill>
                <a:srgbClr val="00008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3" name="AutoShape 9"/>
            <p:cNvSpPr>
              <a:spLocks noChangeArrowheads="1"/>
            </p:cNvSpPr>
            <p:nvPr/>
          </p:nvSpPr>
          <p:spPr bwMode="auto">
            <a:xfrm>
              <a:off x="5446" y="202"/>
              <a:ext cx="28" cy="32"/>
            </a:xfrm>
            <a:prstGeom prst="star5">
              <a:avLst/>
            </a:prstGeom>
            <a:solidFill>
              <a:srgbClr val="000080"/>
            </a:solidFill>
            <a:ln w="12700">
              <a:solidFill>
                <a:srgbClr val="00008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035" name="Text Box 11"/>
          <p:cNvSpPr txBox="1">
            <a:spLocks noChangeArrowheads="1"/>
          </p:cNvSpPr>
          <p:nvPr userDrawn="1"/>
        </p:nvSpPr>
        <p:spPr bwMode="auto">
          <a:xfrm>
            <a:off x="4267200" y="6553200"/>
            <a:ext cx="390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fld id="{B1FDEBFF-5033-B843-90C5-CA94715226C1}" type="slidenum">
              <a:rPr lang="en-AU" sz="1400"/>
              <a:pPr eaLnBrk="0" hangingPunct="0"/>
              <a:t>‹#›</a:t>
            </a:fld>
            <a:endParaRPr lang="en-AU"/>
          </a:p>
        </p:txBody>
      </p:sp>
      <p:pic>
        <p:nvPicPr>
          <p:cNvPr id="1036" name="Picture 12"/>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8600" y="6442075"/>
            <a:ext cx="1908175"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38" name="Picture 14"/>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616950" y="6324600"/>
            <a:ext cx="527050" cy="533400"/>
          </a:xfrm>
          <a:prstGeom prst="rect">
            <a:avLst/>
          </a:prstGeom>
          <a:noFill/>
          <a:extLst>
            <a:ext uri="{909E8E84-426E-40dd-AFC4-6F175D3DCCD1}">
              <a14:hiddenFill xmlns:a14="http://schemas.microsoft.com/office/drawing/2010/main">
                <a:solidFill>
                  <a:srgbClr val="FFFFFF"/>
                </a:solidFill>
              </a14:hiddenFill>
            </a:ext>
          </a:extLst>
        </p:spPr>
      </p:pic>
      <p:grpSp>
        <p:nvGrpSpPr>
          <p:cNvPr id="1039" name="Group 15"/>
          <p:cNvGrpSpPr>
            <a:grpSpLocks/>
          </p:cNvGrpSpPr>
          <p:nvPr userDrawn="1"/>
        </p:nvGrpSpPr>
        <p:grpSpPr bwMode="auto">
          <a:xfrm>
            <a:off x="0" y="0"/>
            <a:ext cx="1371600" cy="1725613"/>
            <a:chOff x="0" y="480"/>
            <a:chExt cx="922" cy="1375"/>
          </a:xfrm>
        </p:grpSpPr>
        <p:grpSp>
          <p:nvGrpSpPr>
            <p:cNvPr id="1040" name="Group 16"/>
            <p:cNvGrpSpPr>
              <a:grpSpLocks/>
            </p:cNvGrpSpPr>
            <p:nvPr/>
          </p:nvGrpSpPr>
          <p:grpSpPr bwMode="auto">
            <a:xfrm>
              <a:off x="0" y="480"/>
              <a:ext cx="913" cy="1375"/>
              <a:chOff x="0" y="480"/>
              <a:chExt cx="913" cy="1375"/>
            </a:xfrm>
          </p:grpSpPr>
          <p:sp>
            <p:nvSpPr>
              <p:cNvPr id="1041" name="Freeform 17"/>
              <p:cNvSpPr>
                <a:spLocks/>
              </p:cNvSpPr>
              <p:nvPr/>
            </p:nvSpPr>
            <p:spPr bwMode="auto">
              <a:xfrm>
                <a:off x="85" y="614"/>
                <a:ext cx="742" cy="1110"/>
              </a:xfrm>
              <a:custGeom>
                <a:avLst/>
                <a:gdLst>
                  <a:gd name="T0" fmla="*/ 370 w 742"/>
                  <a:gd name="T1" fmla="*/ 0 h 1110"/>
                  <a:gd name="T2" fmla="*/ 0 w 742"/>
                  <a:gd name="T3" fmla="*/ 554 h 1110"/>
                  <a:gd name="T4" fmla="*/ 370 w 742"/>
                  <a:gd name="T5" fmla="*/ 1109 h 1110"/>
                  <a:gd name="T6" fmla="*/ 741 w 742"/>
                  <a:gd name="T7" fmla="*/ 554 h 1110"/>
                  <a:gd name="T8" fmla="*/ 370 w 742"/>
                  <a:gd name="T9" fmla="*/ 0 h 1110"/>
                </a:gdLst>
                <a:ahLst/>
                <a:cxnLst>
                  <a:cxn ang="0">
                    <a:pos x="T0" y="T1"/>
                  </a:cxn>
                  <a:cxn ang="0">
                    <a:pos x="T2" y="T3"/>
                  </a:cxn>
                  <a:cxn ang="0">
                    <a:pos x="T4" y="T5"/>
                  </a:cxn>
                  <a:cxn ang="0">
                    <a:pos x="T6" y="T7"/>
                  </a:cxn>
                  <a:cxn ang="0">
                    <a:pos x="T8" y="T9"/>
                  </a:cxn>
                </a:cxnLst>
                <a:rect l="0" t="0" r="r" b="b"/>
                <a:pathLst>
                  <a:path w="742" h="1110">
                    <a:moveTo>
                      <a:pt x="370" y="0"/>
                    </a:moveTo>
                    <a:lnTo>
                      <a:pt x="0" y="554"/>
                    </a:lnTo>
                    <a:lnTo>
                      <a:pt x="370" y="1109"/>
                    </a:lnTo>
                    <a:lnTo>
                      <a:pt x="741" y="554"/>
                    </a:lnTo>
                    <a:lnTo>
                      <a:pt x="370" y="0"/>
                    </a:lnTo>
                  </a:path>
                </a:pathLst>
              </a:custGeom>
              <a:gradFill rotWithShape="0">
                <a:gsLst>
                  <a:gs pos="0">
                    <a:srgbClr val="500093">
                      <a:gamma/>
                      <a:shade val="49804"/>
                      <a:invGamma/>
                    </a:srgbClr>
                  </a:gs>
                  <a:gs pos="100000">
                    <a:srgbClr val="500093"/>
                  </a:gs>
                </a:gsLst>
                <a:path path="rect">
                  <a:fillToRect l="50000" t="50000" r="50000" b="50000"/>
                </a:path>
              </a:gra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1042" name="Group 18"/>
              <p:cNvGrpSpPr>
                <a:grpSpLocks/>
              </p:cNvGrpSpPr>
              <p:nvPr/>
            </p:nvGrpSpPr>
            <p:grpSpPr bwMode="auto">
              <a:xfrm>
                <a:off x="0" y="480"/>
                <a:ext cx="913" cy="688"/>
                <a:chOff x="0" y="480"/>
                <a:chExt cx="913" cy="688"/>
              </a:xfrm>
            </p:grpSpPr>
            <p:sp>
              <p:nvSpPr>
                <p:cNvPr id="1043" name="Freeform 19"/>
                <p:cNvSpPr>
                  <a:spLocks/>
                </p:cNvSpPr>
                <p:nvPr/>
              </p:nvSpPr>
              <p:spPr bwMode="auto">
                <a:xfrm>
                  <a:off x="456" y="480"/>
                  <a:ext cx="457" cy="688"/>
                </a:xfrm>
                <a:custGeom>
                  <a:avLst/>
                  <a:gdLst>
                    <a:gd name="T0" fmla="*/ 0 w 457"/>
                    <a:gd name="T1" fmla="*/ 136 h 688"/>
                    <a:gd name="T2" fmla="*/ 0 w 457"/>
                    <a:gd name="T3" fmla="*/ 0 h 688"/>
                    <a:gd name="T4" fmla="*/ 456 w 457"/>
                    <a:gd name="T5" fmla="*/ 687 h 688"/>
                    <a:gd name="T6" fmla="*/ 365 w 457"/>
                    <a:gd name="T7" fmla="*/ 687 h 688"/>
                    <a:gd name="T8" fmla="*/ 0 w 457"/>
                    <a:gd name="T9" fmla="*/ 136 h 688"/>
                  </a:gdLst>
                  <a:ahLst/>
                  <a:cxnLst>
                    <a:cxn ang="0">
                      <a:pos x="T0" y="T1"/>
                    </a:cxn>
                    <a:cxn ang="0">
                      <a:pos x="T2" y="T3"/>
                    </a:cxn>
                    <a:cxn ang="0">
                      <a:pos x="T4" y="T5"/>
                    </a:cxn>
                    <a:cxn ang="0">
                      <a:pos x="T6" y="T7"/>
                    </a:cxn>
                    <a:cxn ang="0">
                      <a:pos x="T8" y="T9"/>
                    </a:cxn>
                  </a:cxnLst>
                  <a:rect l="0" t="0" r="r" b="b"/>
                  <a:pathLst>
                    <a:path w="457" h="688">
                      <a:moveTo>
                        <a:pt x="0" y="136"/>
                      </a:moveTo>
                      <a:lnTo>
                        <a:pt x="0" y="0"/>
                      </a:lnTo>
                      <a:lnTo>
                        <a:pt x="456" y="687"/>
                      </a:lnTo>
                      <a:lnTo>
                        <a:pt x="365" y="687"/>
                      </a:lnTo>
                      <a:lnTo>
                        <a:pt x="0" y="136"/>
                      </a:lnTo>
                    </a:path>
                  </a:pathLst>
                </a:custGeom>
                <a:solidFill>
                  <a:schemeClr val="folHlink"/>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44" name="Freeform 20"/>
                <p:cNvSpPr>
                  <a:spLocks/>
                </p:cNvSpPr>
                <p:nvPr/>
              </p:nvSpPr>
              <p:spPr bwMode="auto">
                <a:xfrm>
                  <a:off x="0" y="480"/>
                  <a:ext cx="457" cy="688"/>
                </a:xfrm>
                <a:custGeom>
                  <a:avLst/>
                  <a:gdLst>
                    <a:gd name="T0" fmla="*/ 456 w 457"/>
                    <a:gd name="T1" fmla="*/ 0 h 688"/>
                    <a:gd name="T2" fmla="*/ 456 w 457"/>
                    <a:gd name="T3" fmla="*/ 136 h 688"/>
                    <a:gd name="T4" fmla="*/ 90 w 457"/>
                    <a:gd name="T5" fmla="*/ 687 h 688"/>
                    <a:gd name="T6" fmla="*/ 0 w 457"/>
                    <a:gd name="T7" fmla="*/ 687 h 688"/>
                    <a:gd name="T8" fmla="*/ 456 w 457"/>
                    <a:gd name="T9" fmla="*/ 0 h 688"/>
                  </a:gdLst>
                  <a:ahLst/>
                  <a:cxnLst>
                    <a:cxn ang="0">
                      <a:pos x="T0" y="T1"/>
                    </a:cxn>
                    <a:cxn ang="0">
                      <a:pos x="T2" y="T3"/>
                    </a:cxn>
                    <a:cxn ang="0">
                      <a:pos x="T4" y="T5"/>
                    </a:cxn>
                    <a:cxn ang="0">
                      <a:pos x="T6" y="T7"/>
                    </a:cxn>
                    <a:cxn ang="0">
                      <a:pos x="T8" y="T9"/>
                    </a:cxn>
                  </a:cxnLst>
                  <a:rect l="0" t="0" r="r" b="b"/>
                  <a:pathLst>
                    <a:path w="457" h="688">
                      <a:moveTo>
                        <a:pt x="456" y="0"/>
                      </a:moveTo>
                      <a:lnTo>
                        <a:pt x="456" y="136"/>
                      </a:lnTo>
                      <a:lnTo>
                        <a:pt x="90" y="687"/>
                      </a:lnTo>
                      <a:lnTo>
                        <a:pt x="0" y="687"/>
                      </a:lnTo>
                      <a:lnTo>
                        <a:pt x="456" y="0"/>
                      </a:lnTo>
                    </a:path>
                  </a:pathLst>
                </a:custGeom>
                <a:solidFill>
                  <a:schemeClr val="folHlink"/>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045" name="Group 21"/>
              <p:cNvGrpSpPr>
                <a:grpSpLocks/>
              </p:cNvGrpSpPr>
              <p:nvPr/>
            </p:nvGrpSpPr>
            <p:grpSpPr bwMode="auto">
              <a:xfrm>
                <a:off x="0" y="1167"/>
                <a:ext cx="913" cy="688"/>
                <a:chOff x="0" y="1167"/>
                <a:chExt cx="913" cy="688"/>
              </a:xfrm>
            </p:grpSpPr>
            <p:sp>
              <p:nvSpPr>
                <p:cNvPr id="1046" name="Freeform 22"/>
                <p:cNvSpPr>
                  <a:spLocks/>
                </p:cNvSpPr>
                <p:nvPr/>
              </p:nvSpPr>
              <p:spPr bwMode="auto">
                <a:xfrm>
                  <a:off x="456" y="1167"/>
                  <a:ext cx="457" cy="688"/>
                </a:xfrm>
                <a:custGeom>
                  <a:avLst/>
                  <a:gdLst>
                    <a:gd name="T0" fmla="*/ 365 w 457"/>
                    <a:gd name="T1" fmla="*/ 0 h 688"/>
                    <a:gd name="T2" fmla="*/ 456 w 457"/>
                    <a:gd name="T3" fmla="*/ 0 h 688"/>
                    <a:gd name="T4" fmla="*/ 0 w 457"/>
                    <a:gd name="T5" fmla="*/ 687 h 688"/>
                    <a:gd name="T6" fmla="*/ 0 w 457"/>
                    <a:gd name="T7" fmla="*/ 550 h 688"/>
                    <a:gd name="T8" fmla="*/ 365 w 457"/>
                    <a:gd name="T9" fmla="*/ 0 h 688"/>
                  </a:gdLst>
                  <a:ahLst/>
                  <a:cxnLst>
                    <a:cxn ang="0">
                      <a:pos x="T0" y="T1"/>
                    </a:cxn>
                    <a:cxn ang="0">
                      <a:pos x="T2" y="T3"/>
                    </a:cxn>
                    <a:cxn ang="0">
                      <a:pos x="T4" y="T5"/>
                    </a:cxn>
                    <a:cxn ang="0">
                      <a:pos x="T6" y="T7"/>
                    </a:cxn>
                    <a:cxn ang="0">
                      <a:pos x="T8" y="T9"/>
                    </a:cxn>
                  </a:cxnLst>
                  <a:rect l="0" t="0" r="r" b="b"/>
                  <a:pathLst>
                    <a:path w="457" h="688">
                      <a:moveTo>
                        <a:pt x="365" y="0"/>
                      </a:moveTo>
                      <a:lnTo>
                        <a:pt x="456" y="0"/>
                      </a:lnTo>
                      <a:lnTo>
                        <a:pt x="0" y="687"/>
                      </a:lnTo>
                      <a:lnTo>
                        <a:pt x="0" y="550"/>
                      </a:lnTo>
                      <a:lnTo>
                        <a:pt x="365" y="0"/>
                      </a:lnTo>
                    </a:path>
                  </a:pathLst>
                </a:custGeom>
                <a:solidFill>
                  <a:schemeClr val="bg2"/>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47" name="Freeform 23"/>
                <p:cNvSpPr>
                  <a:spLocks/>
                </p:cNvSpPr>
                <p:nvPr/>
              </p:nvSpPr>
              <p:spPr bwMode="auto">
                <a:xfrm>
                  <a:off x="0" y="1167"/>
                  <a:ext cx="457" cy="688"/>
                </a:xfrm>
                <a:custGeom>
                  <a:avLst/>
                  <a:gdLst>
                    <a:gd name="T0" fmla="*/ 90 w 457"/>
                    <a:gd name="T1" fmla="*/ 0 h 688"/>
                    <a:gd name="T2" fmla="*/ 456 w 457"/>
                    <a:gd name="T3" fmla="*/ 550 h 688"/>
                    <a:gd name="T4" fmla="*/ 456 w 457"/>
                    <a:gd name="T5" fmla="*/ 687 h 688"/>
                    <a:gd name="T6" fmla="*/ 0 w 457"/>
                    <a:gd name="T7" fmla="*/ 0 h 688"/>
                    <a:gd name="T8" fmla="*/ 90 w 457"/>
                    <a:gd name="T9" fmla="*/ 0 h 688"/>
                  </a:gdLst>
                  <a:ahLst/>
                  <a:cxnLst>
                    <a:cxn ang="0">
                      <a:pos x="T0" y="T1"/>
                    </a:cxn>
                    <a:cxn ang="0">
                      <a:pos x="T2" y="T3"/>
                    </a:cxn>
                    <a:cxn ang="0">
                      <a:pos x="T4" y="T5"/>
                    </a:cxn>
                    <a:cxn ang="0">
                      <a:pos x="T6" y="T7"/>
                    </a:cxn>
                    <a:cxn ang="0">
                      <a:pos x="T8" y="T9"/>
                    </a:cxn>
                  </a:cxnLst>
                  <a:rect l="0" t="0" r="r" b="b"/>
                  <a:pathLst>
                    <a:path w="457" h="688">
                      <a:moveTo>
                        <a:pt x="90" y="0"/>
                      </a:moveTo>
                      <a:lnTo>
                        <a:pt x="456" y="550"/>
                      </a:lnTo>
                      <a:lnTo>
                        <a:pt x="456" y="687"/>
                      </a:lnTo>
                      <a:lnTo>
                        <a:pt x="0" y="0"/>
                      </a:lnTo>
                      <a:lnTo>
                        <a:pt x="90" y="0"/>
                      </a:lnTo>
                    </a:path>
                  </a:pathLst>
                </a:custGeom>
                <a:solidFill>
                  <a:schemeClr val="bg2"/>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grpSp>
          <p:nvGrpSpPr>
            <p:cNvPr id="1048" name="Group 24"/>
            <p:cNvGrpSpPr>
              <a:grpSpLocks/>
            </p:cNvGrpSpPr>
            <p:nvPr/>
          </p:nvGrpSpPr>
          <p:grpSpPr bwMode="auto">
            <a:xfrm>
              <a:off x="397" y="595"/>
              <a:ext cx="525" cy="480"/>
              <a:chOff x="397" y="595"/>
              <a:chExt cx="525" cy="480"/>
            </a:xfrm>
          </p:grpSpPr>
          <p:sp>
            <p:nvSpPr>
              <p:cNvPr id="1049" name="Freeform 25"/>
              <p:cNvSpPr>
                <a:spLocks/>
              </p:cNvSpPr>
              <p:nvPr/>
            </p:nvSpPr>
            <p:spPr bwMode="auto">
              <a:xfrm>
                <a:off x="397" y="59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500093">
                      <a:gamma/>
                      <a:tint val="0"/>
                      <a:invGamma/>
                    </a:srgbClr>
                  </a:gs>
                  <a:gs pos="100000">
                    <a:srgbClr val="500093"/>
                  </a:gs>
                </a:gsLst>
                <a:path path="rect">
                  <a:fillToRect l="50000" t="50000" r="50000" b="50000"/>
                </a:path>
              </a:gra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50" name="Freeform 26"/>
              <p:cNvSpPr>
                <a:spLocks/>
              </p:cNvSpPr>
              <p:nvPr/>
            </p:nvSpPr>
            <p:spPr bwMode="auto">
              <a:xfrm>
                <a:off x="469" y="66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7500D7">
                      <a:gamma/>
                      <a:tint val="0"/>
                      <a:invGamma/>
                    </a:srgbClr>
                  </a:gs>
                  <a:gs pos="100000">
                    <a:srgbClr val="7500D7"/>
                  </a:gs>
                </a:gsLst>
                <a:path path="rect">
                  <a:fillToRect l="50000" t="50000" r="50000" b="50000"/>
                </a:path>
              </a:gra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51" name="Freeform 27"/>
              <p:cNvSpPr>
                <a:spLocks/>
              </p:cNvSpPr>
              <p:nvPr/>
            </p:nvSpPr>
            <p:spPr bwMode="auto">
              <a:xfrm>
                <a:off x="525" y="66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500093">
                      <a:gamma/>
                      <a:tint val="0"/>
                      <a:invGamma/>
                    </a:srgbClr>
                  </a:gs>
                  <a:gs pos="100000">
                    <a:srgbClr val="500093"/>
                  </a:gs>
                </a:gsLst>
                <a:path path="rect">
                  <a:fillToRect l="50000" t="50000" r="50000" b="50000"/>
                </a:path>
              </a:gra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52" name="Freeform 28"/>
              <p:cNvSpPr>
                <a:spLocks/>
              </p:cNvSpPr>
              <p:nvPr/>
            </p:nvSpPr>
            <p:spPr bwMode="auto">
              <a:xfrm>
                <a:off x="626" y="79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charset="0"/>
          <a:ea typeface="ＭＳ Ｐゴシック" charset="0"/>
        </a:defRPr>
      </a:lvl2pPr>
      <a:lvl3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charset="0"/>
          <a:ea typeface="ＭＳ Ｐゴシック" charset="0"/>
        </a:defRPr>
      </a:lvl3pPr>
      <a:lvl4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charset="0"/>
          <a:ea typeface="ＭＳ Ｐゴシック" charset="0"/>
        </a:defRPr>
      </a:lvl4pPr>
      <a:lvl5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charset="0"/>
          <a:ea typeface="ＭＳ Ｐゴシック"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charset="0"/>
          <a:ea typeface="ＭＳ Ｐゴシック"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charset="0"/>
          <a:ea typeface="ＭＳ Ｐゴシック"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charset="0"/>
          <a:ea typeface="ＭＳ Ｐゴシック"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Monotype Sorts" charset="0"/>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3000"/>
        <a:buFont typeface="Monotype Sorts" charset="0"/>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63000"/>
        <a:buFont typeface="Monotype Sorts" charset="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3000"/>
        <a:buFont typeface="Monotype Sorts" charset="0"/>
        <a:buChar char=""/>
        <a:defRPr sz="2000">
          <a:solidFill>
            <a:schemeClr val="tx1"/>
          </a:solidFill>
          <a:latin typeface="+mn-lt"/>
          <a:ea typeface="+mn-ea"/>
        </a:defRPr>
      </a:lvl5pPr>
      <a:lvl6pPr marL="2514600" indent="-228600" algn="l" rtl="0" eaLnBrk="0" fontAlgn="base" hangingPunct="0">
        <a:spcBef>
          <a:spcPct val="20000"/>
        </a:spcBef>
        <a:spcAft>
          <a:spcPct val="0"/>
        </a:spcAft>
        <a:buClr>
          <a:schemeClr val="tx2"/>
        </a:buClr>
        <a:buSzPct val="63000"/>
        <a:buFont typeface="Monotype Sorts" charset="0"/>
        <a:buChar char=""/>
        <a:defRPr sz="2000">
          <a:solidFill>
            <a:schemeClr val="tx1"/>
          </a:solidFill>
          <a:latin typeface="+mn-lt"/>
          <a:ea typeface="+mn-ea"/>
        </a:defRPr>
      </a:lvl6pPr>
      <a:lvl7pPr marL="2971800" indent="-228600" algn="l" rtl="0" eaLnBrk="0" fontAlgn="base" hangingPunct="0">
        <a:spcBef>
          <a:spcPct val="20000"/>
        </a:spcBef>
        <a:spcAft>
          <a:spcPct val="0"/>
        </a:spcAft>
        <a:buClr>
          <a:schemeClr val="tx2"/>
        </a:buClr>
        <a:buSzPct val="63000"/>
        <a:buFont typeface="Monotype Sorts" charset="0"/>
        <a:buChar char=""/>
        <a:defRPr sz="2000">
          <a:solidFill>
            <a:schemeClr val="tx1"/>
          </a:solidFill>
          <a:latin typeface="+mn-lt"/>
          <a:ea typeface="+mn-ea"/>
        </a:defRPr>
      </a:lvl7pPr>
      <a:lvl8pPr marL="3429000" indent="-228600" algn="l" rtl="0" eaLnBrk="0" fontAlgn="base" hangingPunct="0">
        <a:spcBef>
          <a:spcPct val="20000"/>
        </a:spcBef>
        <a:spcAft>
          <a:spcPct val="0"/>
        </a:spcAft>
        <a:buClr>
          <a:schemeClr val="tx2"/>
        </a:buClr>
        <a:buSzPct val="63000"/>
        <a:buFont typeface="Monotype Sorts" charset="0"/>
        <a:buChar char=""/>
        <a:defRPr sz="2000">
          <a:solidFill>
            <a:schemeClr val="tx1"/>
          </a:solidFill>
          <a:latin typeface="+mn-lt"/>
          <a:ea typeface="+mn-ea"/>
        </a:defRPr>
      </a:lvl8pPr>
      <a:lvl9pPr marL="3886200" indent="-228600" algn="l" rtl="0" eaLnBrk="0" fontAlgn="base" hangingPunct="0">
        <a:spcBef>
          <a:spcPct val="20000"/>
        </a:spcBef>
        <a:spcAft>
          <a:spcPct val="0"/>
        </a:spcAft>
        <a:buClr>
          <a:schemeClr val="tx2"/>
        </a:buClr>
        <a:buSzPct val="63000"/>
        <a:buFont typeface="Monotype Sort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Word_97_-_2004_Document1.doc"/><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ChangeArrowheads="1"/>
          </p:cNvSpPr>
          <p:nvPr/>
        </p:nvSpPr>
        <p:spPr bwMode="auto">
          <a:xfrm>
            <a:off x="838200" y="914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ctr"/>
          <a:lstStyle/>
          <a:p>
            <a:pPr eaLnBrk="0" hangingPunct="0"/>
            <a:r>
              <a:rPr lang="en-AU" sz="4200" i="1">
                <a:solidFill>
                  <a:schemeClr val="tx2"/>
                </a:solidFill>
                <a:effectLst>
                  <a:outerShdw blurRad="38100" dist="38100" dir="2700000" algn="tl">
                    <a:srgbClr val="000000"/>
                  </a:outerShdw>
                </a:effectLst>
              </a:rPr>
              <a:t>A Software Engineering Institute</a:t>
            </a:r>
            <a:br>
              <a:rPr lang="en-AU" sz="4200" i="1">
                <a:solidFill>
                  <a:schemeClr val="tx2"/>
                </a:solidFill>
                <a:effectLst>
                  <a:outerShdw blurRad="38100" dist="38100" dir="2700000" algn="tl">
                    <a:srgbClr val="000000"/>
                  </a:outerShdw>
                </a:effectLst>
              </a:rPr>
            </a:br>
            <a:r>
              <a:rPr lang="en-AU" sz="4200" i="1">
                <a:solidFill>
                  <a:schemeClr val="tx2"/>
                </a:solidFill>
                <a:effectLst>
                  <a:outerShdw blurRad="38100" dist="38100" dir="2700000" algn="tl">
                    <a:srgbClr val="000000"/>
                  </a:outerShdw>
                </a:effectLst>
              </a:rPr>
              <a:t>for the Victorian Software Industry A Re-useable Case  Study*...</a:t>
            </a:r>
          </a:p>
        </p:txBody>
      </p:sp>
      <p:sp>
        <p:nvSpPr>
          <p:cNvPr id="113669" name="Rectangle 5"/>
          <p:cNvSpPr>
            <a:spLocks noChangeArrowheads="1"/>
          </p:cNvSpPr>
          <p:nvPr/>
        </p:nvSpPr>
        <p:spPr bwMode="auto">
          <a:xfrm>
            <a:off x="0" y="3429000"/>
            <a:ext cx="9144000" cy="258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 </a:t>
            </a:r>
            <a:r>
              <a:rPr lang="en-AU" sz="2000"/>
              <a:t>Chair IEEE-Computer Society Tech. Council on Software Engineering </a:t>
            </a:r>
          </a:p>
          <a:p>
            <a:pPr eaLnBrk="0" hangingPunct="0"/>
            <a:r>
              <a:rPr lang="en-AU" sz="2000"/>
              <a:t> Governor, IEEE-Computer Society(1997-1999,2000-2002), </a:t>
            </a:r>
            <a:br>
              <a:rPr lang="en-AU" sz="2000"/>
            </a:br>
            <a:r>
              <a:rPr lang="en-AU" sz="2000"/>
              <a:t> Director, Computer Sys. &amp; Software Engineering Board, ACS,</a:t>
            </a:r>
          </a:p>
          <a:p>
            <a:pPr eaLnBrk="0" hangingPunct="0"/>
            <a:r>
              <a:rPr lang="en-AU" sz="2000"/>
              <a:t> Department of Computer Science &amp; Computer Engineering, La Trobe     </a:t>
            </a:r>
          </a:p>
          <a:p>
            <a:pPr eaLnBrk="0" hangingPunct="0"/>
            <a:r>
              <a:rPr lang="en-AU" sz="2000"/>
              <a:t>    University</a:t>
            </a:r>
          </a:p>
          <a:p>
            <a:pPr eaLnBrk="0" hangingPunct="0"/>
            <a:r>
              <a:rPr lang="en-AU" sz="2000"/>
              <a:t> Hon. Visiting Professor, Middlesex University</a:t>
            </a:r>
          </a:p>
          <a:p>
            <a:pPr eaLnBrk="0" hangingPunct="0"/>
            <a:endParaRPr lang="en-AU" sz="2000"/>
          </a:p>
          <a:p>
            <a:pPr eaLnBrk="0" hangingPunct="0"/>
            <a:r>
              <a:rPr lang="en-AU" sz="2000" i="1"/>
              <a:t>*A summary presented to the Sheffield-Hallam Univ. Feb. 2001</a:t>
            </a:r>
            <a:endParaRPr lang="en-AU"/>
          </a:p>
        </p:txBody>
      </p:sp>
      <p:sp>
        <p:nvSpPr>
          <p:cNvPr id="113670" name="Rectangle 6"/>
          <p:cNvSpPr>
            <a:spLocks noChangeArrowheads="1"/>
          </p:cNvSpPr>
          <p:nvPr/>
        </p:nvSpPr>
        <p:spPr bwMode="auto">
          <a:xfrm>
            <a:off x="0" y="2819400"/>
            <a:ext cx="99044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by Assoc. Prof. Karl Reed,FACS, FIE-Aust., MSc,ARMIT</a:t>
            </a:r>
            <a:br>
              <a:rPr lang="en-AU"/>
            </a:br>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8436"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8437" name="Rectangle 5"/>
          <p:cNvSpPr>
            <a:spLocks noGrp="1" noChangeArrowheads="1"/>
          </p:cNvSpPr>
          <p:nvPr>
            <p:ph type="title"/>
          </p:nvPr>
        </p:nvSpPr>
        <p:spPr>
          <a:noFill/>
          <a:ln/>
        </p:spPr>
        <p:txBody>
          <a:bodyPr/>
          <a:lstStyle/>
          <a:p>
            <a:r>
              <a:rPr lang="en-AU"/>
              <a:t>World</a:t>
            </a:r>
            <a:r>
              <a:rPr lang="ja-JP" altLang="en-AU">
                <a:latin typeface="Arial"/>
              </a:rPr>
              <a:t>’</a:t>
            </a:r>
            <a:r>
              <a:rPr lang="en-AU"/>
              <a:t>s Best Practice</a:t>
            </a:r>
          </a:p>
        </p:txBody>
      </p:sp>
      <p:sp>
        <p:nvSpPr>
          <p:cNvPr id="18438" name="Rectangle 6"/>
          <p:cNvSpPr>
            <a:spLocks noGrp="1" noChangeArrowheads="1"/>
          </p:cNvSpPr>
          <p:nvPr>
            <p:ph type="body" idx="1"/>
          </p:nvPr>
        </p:nvSpPr>
        <p:spPr>
          <a:noFill/>
          <a:ln/>
        </p:spPr>
        <p:txBody>
          <a:bodyPr/>
          <a:lstStyle/>
          <a:p>
            <a:r>
              <a:rPr lang="en-AU"/>
              <a:t>Aggregated research teams</a:t>
            </a:r>
          </a:p>
          <a:p>
            <a:pPr>
              <a:buFont typeface="Monotype Sorts" charset="0"/>
              <a:buNone/>
            </a:pPr>
            <a:r>
              <a:rPr lang="en-AU"/>
              <a:t>	~  researchers 40 + ~20 PG's</a:t>
            </a:r>
          </a:p>
          <a:p>
            <a:r>
              <a:rPr lang="en-AU"/>
              <a:t>Funded technology transfer</a:t>
            </a:r>
          </a:p>
          <a:p>
            <a:r>
              <a:rPr lang="en-AU"/>
              <a:t>Industry driven collaboration </a:t>
            </a:r>
            <a:r>
              <a:rPr lang="en-AU" i="1"/>
              <a:t>(including management)</a:t>
            </a:r>
          </a:p>
          <a:p>
            <a:r>
              <a:rPr lang="en-AU"/>
              <a:t> Cash driven budget (mostly Government)</a:t>
            </a:r>
          </a:p>
          <a:p>
            <a:r>
              <a:rPr lang="en-AU"/>
              <a:t> Single point of control</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8">
                                            <p:txEl>
                                              <p:pRg st="0" end="0"/>
                                            </p:txEl>
                                          </p:spTgt>
                                        </p:tgtEl>
                                        <p:attrNameLst>
                                          <p:attrName>style.visibility</p:attrName>
                                        </p:attrNameLst>
                                      </p:cBhvr>
                                      <p:to>
                                        <p:strVal val="visible"/>
                                      </p:to>
                                    </p:set>
                                    <p:anim calcmode="lin" valueType="num">
                                      <p:cBhvr additive="base">
                                        <p:cTn id="7" dur="500" fill="hold"/>
                                        <p:tgtEl>
                                          <p:spTgt spid="1843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438">
                                            <p:txEl>
                                              <p:pRg st="1" end="1"/>
                                            </p:txEl>
                                          </p:spTgt>
                                        </p:tgtEl>
                                        <p:attrNameLst>
                                          <p:attrName>style.visibility</p:attrName>
                                        </p:attrNameLst>
                                      </p:cBhvr>
                                      <p:to>
                                        <p:strVal val="visible"/>
                                      </p:to>
                                    </p:set>
                                    <p:anim calcmode="lin" valueType="num">
                                      <p:cBhvr additive="base">
                                        <p:cTn id="13" dur="500" fill="hold"/>
                                        <p:tgtEl>
                                          <p:spTgt spid="1843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438">
                                            <p:txEl>
                                              <p:pRg st="2" end="2"/>
                                            </p:txEl>
                                          </p:spTgt>
                                        </p:tgtEl>
                                        <p:attrNameLst>
                                          <p:attrName>style.visibility</p:attrName>
                                        </p:attrNameLst>
                                      </p:cBhvr>
                                      <p:to>
                                        <p:strVal val="visible"/>
                                      </p:to>
                                    </p:set>
                                    <p:anim calcmode="lin" valueType="num">
                                      <p:cBhvr additive="base">
                                        <p:cTn id="19" dur="500" fill="hold"/>
                                        <p:tgtEl>
                                          <p:spTgt spid="1843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438">
                                            <p:txEl>
                                              <p:pRg st="3" end="3"/>
                                            </p:txEl>
                                          </p:spTgt>
                                        </p:tgtEl>
                                        <p:attrNameLst>
                                          <p:attrName>style.visibility</p:attrName>
                                        </p:attrNameLst>
                                      </p:cBhvr>
                                      <p:to>
                                        <p:strVal val="visible"/>
                                      </p:to>
                                    </p:set>
                                    <p:anim calcmode="lin" valueType="num">
                                      <p:cBhvr additive="base">
                                        <p:cTn id="25" dur="500" fill="hold"/>
                                        <p:tgtEl>
                                          <p:spTgt spid="1843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438">
                                            <p:txEl>
                                              <p:pRg st="4" end="4"/>
                                            </p:txEl>
                                          </p:spTgt>
                                        </p:tgtEl>
                                        <p:attrNameLst>
                                          <p:attrName>style.visibility</p:attrName>
                                        </p:attrNameLst>
                                      </p:cBhvr>
                                      <p:to>
                                        <p:strVal val="visible"/>
                                      </p:to>
                                    </p:set>
                                    <p:anim calcmode="lin" valueType="num">
                                      <p:cBhvr additive="base">
                                        <p:cTn id="31" dur="500" fill="hold"/>
                                        <p:tgtEl>
                                          <p:spTgt spid="1843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43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438">
                                            <p:txEl>
                                              <p:pRg st="5" end="5"/>
                                            </p:txEl>
                                          </p:spTgt>
                                        </p:tgtEl>
                                        <p:attrNameLst>
                                          <p:attrName>style.visibility</p:attrName>
                                        </p:attrNameLst>
                                      </p:cBhvr>
                                      <p:to>
                                        <p:strVal val="visible"/>
                                      </p:to>
                                    </p:set>
                                    <p:anim calcmode="lin" valueType="num">
                                      <p:cBhvr additive="base">
                                        <p:cTn id="37" dur="500" fill="hold"/>
                                        <p:tgtEl>
                                          <p:spTgt spid="1843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43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484"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485" name="Rectangle 5"/>
          <p:cNvSpPr>
            <a:spLocks noGrp="1" noChangeArrowheads="1"/>
          </p:cNvSpPr>
          <p:nvPr>
            <p:ph type="title"/>
          </p:nvPr>
        </p:nvSpPr>
        <p:spPr>
          <a:noFill/>
          <a:ln/>
        </p:spPr>
        <p:txBody>
          <a:bodyPr/>
          <a:lstStyle/>
          <a:p>
            <a:r>
              <a:rPr lang="en-AU"/>
              <a:t>Scale Comparable to World's SEI's</a:t>
            </a:r>
          </a:p>
        </p:txBody>
      </p:sp>
      <p:sp>
        <p:nvSpPr>
          <p:cNvPr id="20486" name="Rectangle 6"/>
          <p:cNvSpPr>
            <a:spLocks noGrp="1" noChangeArrowheads="1"/>
          </p:cNvSpPr>
          <p:nvPr>
            <p:ph type="body" idx="1"/>
          </p:nvPr>
        </p:nvSpPr>
        <p:spPr>
          <a:noFill/>
          <a:ln/>
        </p:spPr>
        <p:txBody>
          <a:bodyPr/>
          <a:lstStyle/>
          <a:p>
            <a:pPr>
              <a:lnSpc>
                <a:spcPct val="70000"/>
              </a:lnSpc>
            </a:pPr>
            <a:r>
              <a:rPr lang="en-AU"/>
              <a:t>Overall</a:t>
            </a:r>
          </a:p>
          <a:p>
            <a:pPr lvl="1">
              <a:lnSpc>
                <a:spcPct val="70000"/>
              </a:lnSpc>
            </a:pPr>
            <a:r>
              <a:rPr lang="en-AU"/>
              <a:t>A$2M pa to A$30M pa </a:t>
            </a:r>
            <a:r>
              <a:rPr lang="en-AU" i="1"/>
              <a:t>(combined Esprit is much larger)</a:t>
            </a:r>
            <a:br>
              <a:rPr lang="en-AU" i="1"/>
            </a:br>
            <a:endParaRPr lang="en-AU" i="1"/>
          </a:p>
          <a:p>
            <a:pPr>
              <a:lnSpc>
                <a:spcPct val="70000"/>
              </a:lnSpc>
            </a:pPr>
            <a:r>
              <a:rPr lang="en-AU"/>
              <a:t>Fraunhofer Institute for Experimental Software Engineering</a:t>
            </a:r>
          </a:p>
          <a:p>
            <a:pPr lvl="1">
              <a:lnSpc>
                <a:spcPct val="70000"/>
              </a:lnSpc>
            </a:pPr>
            <a:r>
              <a:rPr lang="en-AU"/>
              <a:t>DM20Mpa </a:t>
            </a:r>
            <a:r>
              <a:rPr lang="en-AU" i="1"/>
              <a:t>(goal)</a:t>
            </a:r>
            <a:br>
              <a:rPr lang="en-AU" i="1"/>
            </a:br>
            <a:endParaRPr lang="en-AU"/>
          </a:p>
          <a:p>
            <a:pPr>
              <a:lnSpc>
                <a:spcPct val="70000"/>
              </a:lnSpc>
            </a:pPr>
            <a:r>
              <a:rPr lang="en-AU"/>
              <a:t>Centre de Recherche de Montreal (CRIM)</a:t>
            </a:r>
          </a:p>
          <a:p>
            <a:pPr lvl="1">
              <a:lnSpc>
                <a:spcPct val="70000"/>
              </a:lnSpc>
            </a:pPr>
            <a:r>
              <a:rPr lang="en-AU"/>
              <a:t>C$18M pa </a:t>
            </a:r>
            <a:r>
              <a:rPr lang="en-AU" i="1"/>
              <a:t>(total)</a:t>
            </a:r>
          </a:p>
          <a:p>
            <a:pPr lvl="1">
              <a:lnSpc>
                <a:spcPct val="70000"/>
              </a:lnSpc>
            </a:pPr>
            <a:r>
              <a:rPr lang="en-AU"/>
              <a:t>C$3M pa </a:t>
            </a:r>
            <a:r>
              <a:rPr lang="en-AU" i="1"/>
              <a:t>(software engineering)</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6">
                                            <p:txEl>
                                              <p:pRg st="0" end="0"/>
                                            </p:txEl>
                                          </p:spTgt>
                                        </p:tgtEl>
                                        <p:attrNameLst>
                                          <p:attrName>style.visibility</p:attrName>
                                        </p:attrNameLst>
                                      </p:cBhvr>
                                      <p:to>
                                        <p:strVal val="visible"/>
                                      </p:to>
                                    </p:set>
                                    <p:anim calcmode="lin" valueType="num">
                                      <p:cBhvr additive="base">
                                        <p:cTn id="7" dur="500" fill="hold"/>
                                        <p:tgtEl>
                                          <p:spTgt spid="2048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48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486">
                                            <p:txEl>
                                              <p:pRg st="1" end="1"/>
                                            </p:txEl>
                                          </p:spTgt>
                                        </p:tgtEl>
                                        <p:attrNameLst>
                                          <p:attrName>style.visibility</p:attrName>
                                        </p:attrNameLst>
                                      </p:cBhvr>
                                      <p:to>
                                        <p:strVal val="visible"/>
                                      </p:to>
                                    </p:set>
                                    <p:anim calcmode="lin" valueType="num">
                                      <p:cBhvr additive="base">
                                        <p:cTn id="11" dur="500" fill="hold"/>
                                        <p:tgtEl>
                                          <p:spTgt spid="20486">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04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0486">
                                            <p:txEl>
                                              <p:pRg st="2" end="2"/>
                                            </p:txEl>
                                          </p:spTgt>
                                        </p:tgtEl>
                                        <p:attrNameLst>
                                          <p:attrName>style.visibility</p:attrName>
                                        </p:attrNameLst>
                                      </p:cBhvr>
                                      <p:to>
                                        <p:strVal val="visible"/>
                                      </p:to>
                                    </p:set>
                                    <p:anim calcmode="lin" valueType="num">
                                      <p:cBhvr additive="base">
                                        <p:cTn id="17" dur="500" fill="hold"/>
                                        <p:tgtEl>
                                          <p:spTgt spid="20486">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0486">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0486">
                                            <p:txEl>
                                              <p:pRg st="3" end="3"/>
                                            </p:txEl>
                                          </p:spTgt>
                                        </p:tgtEl>
                                        <p:attrNameLst>
                                          <p:attrName>style.visibility</p:attrName>
                                        </p:attrNameLst>
                                      </p:cBhvr>
                                      <p:to>
                                        <p:strVal val="visible"/>
                                      </p:to>
                                    </p:set>
                                    <p:anim calcmode="lin" valueType="num">
                                      <p:cBhvr additive="base">
                                        <p:cTn id="21" dur="500" fill="hold"/>
                                        <p:tgtEl>
                                          <p:spTgt spid="20486">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04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0486">
                                            <p:txEl>
                                              <p:pRg st="4" end="4"/>
                                            </p:txEl>
                                          </p:spTgt>
                                        </p:tgtEl>
                                        <p:attrNameLst>
                                          <p:attrName>style.visibility</p:attrName>
                                        </p:attrNameLst>
                                      </p:cBhvr>
                                      <p:to>
                                        <p:strVal val="visible"/>
                                      </p:to>
                                    </p:set>
                                    <p:anim calcmode="lin" valueType="num">
                                      <p:cBhvr additive="base">
                                        <p:cTn id="27" dur="500" fill="hold"/>
                                        <p:tgtEl>
                                          <p:spTgt spid="20486">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0486">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0486">
                                            <p:txEl>
                                              <p:pRg st="5" end="5"/>
                                            </p:txEl>
                                          </p:spTgt>
                                        </p:tgtEl>
                                        <p:attrNameLst>
                                          <p:attrName>style.visibility</p:attrName>
                                        </p:attrNameLst>
                                      </p:cBhvr>
                                      <p:to>
                                        <p:strVal val="visible"/>
                                      </p:to>
                                    </p:set>
                                    <p:anim calcmode="lin" valueType="num">
                                      <p:cBhvr additive="base">
                                        <p:cTn id="31" dur="500" fill="hold"/>
                                        <p:tgtEl>
                                          <p:spTgt spid="20486">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486">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20486">
                                            <p:txEl>
                                              <p:pRg st="6" end="6"/>
                                            </p:txEl>
                                          </p:spTgt>
                                        </p:tgtEl>
                                        <p:attrNameLst>
                                          <p:attrName>style.visibility</p:attrName>
                                        </p:attrNameLst>
                                      </p:cBhvr>
                                      <p:to>
                                        <p:strVal val="visible"/>
                                      </p:to>
                                    </p:set>
                                    <p:anim calcmode="lin" valueType="num">
                                      <p:cBhvr additive="base">
                                        <p:cTn id="35" dur="500" fill="hold"/>
                                        <p:tgtEl>
                                          <p:spTgt spid="20486">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048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2532"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2533" name="Rectangle 5"/>
          <p:cNvSpPr>
            <a:spLocks noGrp="1" noChangeArrowheads="1"/>
          </p:cNvSpPr>
          <p:nvPr>
            <p:ph type="title"/>
          </p:nvPr>
        </p:nvSpPr>
        <p:spPr>
          <a:noFill/>
          <a:ln/>
        </p:spPr>
        <p:txBody>
          <a:bodyPr/>
          <a:lstStyle/>
          <a:p>
            <a:r>
              <a:rPr lang="en-AU"/>
              <a:t>International Funding Models</a:t>
            </a:r>
          </a:p>
        </p:txBody>
      </p:sp>
      <p:sp>
        <p:nvSpPr>
          <p:cNvPr id="22534" name="Rectangle 6"/>
          <p:cNvSpPr>
            <a:spLocks noGrp="1" noChangeArrowheads="1"/>
          </p:cNvSpPr>
          <p:nvPr>
            <p:ph type="body" idx="1"/>
          </p:nvPr>
        </p:nvSpPr>
        <p:spPr>
          <a:noFill/>
          <a:ln/>
        </p:spPr>
        <p:txBody>
          <a:bodyPr/>
          <a:lstStyle/>
          <a:p>
            <a:r>
              <a:rPr lang="en-AU"/>
              <a:t>Overall</a:t>
            </a:r>
          </a:p>
        </p:txBody>
      </p:sp>
      <p:sp>
        <p:nvSpPr>
          <p:cNvPr id="22535" name="Rectangle 7"/>
          <p:cNvSpPr>
            <a:spLocks noChangeArrowheads="1"/>
          </p:cNvSpPr>
          <p:nvPr/>
        </p:nvSpPr>
        <p:spPr bwMode="auto">
          <a:xfrm>
            <a:off x="685800" y="2632075"/>
            <a:ext cx="78644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742950" lvl="1" indent="-285750" eaLnBrk="0" hangingPunct="0">
              <a:lnSpc>
                <a:spcPct val="70000"/>
              </a:lnSpc>
              <a:spcBef>
                <a:spcPct val="20000"/>
              </a:spcBef>
              <a:buClr>
                <a:schemeClr val="tx2"/>
              </a:buClr>
              <a:buSzPct val="75000"/>
              <a:buFont typeface="Monotype Sorts" charset="0"/>
              <a:buChar char=""/>
            </a:pPr>
            <a:r>
              <a:rPr lang="en-AU" sz="3200"/>
              <a:t>typically less than 50% non-government funding, often as low as 30%, sometimes zero</a:t>
            </a:r>
          </a:p>
          <a:p>
            <a:pPr marL="742950" lvl="1" indent="-285750" eaLnBrk="0" hangingPunct="0">
              <a:lnSpc>
                <a:spcPct val="70000"/>
              </a:lnSpc>
              <a:spcBef>
                <a:spcPct val="20000"/>
              </a:spcBef>
              <a:buClr>
                <a:schemeClr val="tx2"/>
              </a:buClr>
              <a:buSzPct val="75000"/>
              <a:buFont typeface="Monotype Sorts" charset="0"/>
              <a:buChar char=""/>
            </a:pPr>
            <a:r>
              <a:rPr lang="en-AU" sz="3200"/>
              <a:t>funds often obtained from government sources other than granting agency</a:t>
            </a:r>
          </a:p>
          <a:p>
            <a:pPr marL="742950" lvl="1" indent="-285750" eaLnBrk="0" hangingPunct="0">
              <a:lnSpc>
                <a:spcPct val="70000"/>
              </a:lnSpc>
              <a:spcBef>
                <a:spcPct val="20000"/>
              </a:spcBef>
              <a:buClr>
                <a:schemeClr val="tx2"/>
              </a:buClr>
              <a:buSzPct val="75000"/>
              <a:buFont typeface="Monotype Sorts" charset="0"/>
              <a:buChar char=""/>
            </a:pPr>
            <a:r>
              <a:rPr lang="en-AU" sz="3200"/>
              <a:t>funding models</a:t>
            </a:r>
          </a:p>
          <a:p>
            <a:pPr marL="1143000" lvl="2" indent="-228600" eaLnBrk="0" hangingPunct="0">
              <a:lnSpc>
                <a:spcPct val="70000"/>
              </a:lnSpc>
              <a:spcBef>
                <a:spcPct val="20000"/>
              </a:spcBef>
              <a:buClr>
                <a:schemeClr val="tx1"/>
              </a:buClr>
              <a:buSzPct val="75000"/>
              <a:buFont typeface="Monotype Sorts" charset="0"/>
              <a:buChar char=""/>
            </a:pPr>
            <a:r>
              <a:rPr lang="en-AU" sz="2800"/>
              <a:t>dominant mode; core funding</a:t>
            </a:r>
            <a:r>
              <a:rPr lang="en-AU" sz="2800" i="1"/>
              <a:t> (up to 70%) </a:t>
            </a:r>
            <a:r>
              <a:rPr lang="en-AU" sz="2800"/>
              <a:t>guaranteed by government agency with allowances for ramp-up</a:t>
            </a:r>
          </a:p>
          <a:p>
            <a:pPr marL="1143000" lvl="2" indent="-228600" eaLnBrk="0" hangingPunct="0">
              <a:lnSpc>
                <a:spcPct val="70000"/>
              </a:lnSpc>
              <a:spcBef>
                <a:spcPct val="20000"/>
              </a:spcBef>
              <a:buClr>
                <a:schemeClr val="tx1"/>
              </a:buClr>
              <a:buSzPct val="75000"/>
              <a:buFont typeface="Monotype Sorts" charset="0"/>
              <a:buChar char=""/>
            </a:pPr>
            <a:r>
              <a:rPr lang="en-AU" sz="2800"/>
              <a:t>100% government funding</a:t>
            </a:r>
          </a:p>
          <a:p>
            <a:pPr marL="1143000" lvl="2" indent="-228600" eaLnBrk="0" hangingPunct="0">
              <a:lnSpc>
                <a:spcPct val="70000"/>
              </a:lnSpc>
              <a:spcBef>
                <a:spcPct val="20000"/>
              </a:spcBef>
              <a:buClr>
                <a:schemeClr val="tx1"/>
              </a:buClr>
              <a:buSzPct val="75000"/>
              <a:buFont typeface="Monotype Sorts" charset="0"/>
              <a:buChar char=""/>
            </a:pPr>
            <a:r>
              <a:rPr lang="en-AU" sz="2800"/>
              <a:t>grant based funding</a:t>
            </a:r>
          </a:p>
        </p:txBody>
      </p:sp>
    </p:spTree>
  </p:cSld>
  <p:clrMapOvr>
    <a:masterClrMapping/>
  </p:clrMapOvr>
  <p:transition xmlns:p14="http://schemas.microsoft.com/office/powerpoint/2010/main">
    <p:dissolve/>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458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4581" name="Rectangle 5"/>
          <p:cNvSpPr>
            <a:spLocks noGrp="1" noChangeArrowheads="1"/>
          </p:cNvSpPr>
          <p:nvPr>
            <p:ph type="title"/>
          </p:nvPr>
        </p:nvSpPr>
        <p:spPr>
          <a:noFill/>
          <a:ln/>
        </p:spPr>
        <p:txBody>
          <a:bodyPr/>
          <a:lstStyle/>
          <a:p>
            <a:r>
              <a:rPr lang="en-AU"/>
              <a:t>International Funding Models</a:t>
            </a:r>
          </a:p>
        </p:txBody>
      </p:sp>
      <p:sp>
        <p:nvSpPr>
          <p:cNvPr id="24582" name="Rectangle 6"/>
          <p:cNvSpPr>
            <a:spLocks noGrp="1" noChangeArrowheads="1"/>
          </p:cNvSpPr>
          <p:nvPr>
            <p:ph type="body" idx="1"/>
          </p:nvPr>
        </p:nvSpPr>
        <p:spPr>
          <a:noFill/>
          <a:ln/>
        </p:spPr>
        <p:txBody>
          <a:bodyPr/>
          <a:lstStyle/>
          <a:p>
            <a:pPr>
              <a:lnSpc>
                <a:spcPct val="70000"/>
              </a:lnSpc>
            </a:pPr>
            <a:r>
              <a:rPr lang="en-AU"/>
              <a:t>Fraunhofer Institute for Experimental Software Engineering</a:t>
            </a:r>
          </a:p>
          <a:p>
            <a:pPr lvl="1">
              <a:lnSpc>
                <a:spcPct val="70000"/>
              </a:lnSpc>
            </a:pPr>
            <a:r>
              <a:rPr lang="en-AU"/>
              <a:t>Fraunhofer Gesellschaft 40%</a:t>
            </a:r>
          </a:p>
          <a:p>
            <a:pPr lvl="1">
              <a:lnSpc>
                <a:spcPct val="70000"/>
              </a:lnSpc>
            </a:pPr>
            <a:r>
              <a:rPr lang="en-AU"/>
              <a:t>regional government 10%</a:t>
            </a:r>
          </a:p>
          <a:p>
            <a:pPr lvl="1">
              <a:lnSpc>
                <a:spcPct val="70000"/>
              </a:lnSpc>
            </a:pPr>
            <a:r>
              <a:rPr lang="en-AU"/>
              <a:t>future goal; non-Fraunhofer funding to be 70% </a:t>
            </a:r>
            <a:r>
              <a:rPr lang="en-AU" i="1"/>
              <a:t>(ramp up conditions apply)</a:t>
            </a:r>
          </a:p>
          <a:p>
            <a:pPr lvl="1">
              <a:lnSpc>
                <a:spcPct val="70000"/>
              </a:lnSpc>
            </a:pPr>
            <a:r>
              <a:rPr lang="en-AU"/>
              <a:t>joint projects; seek 50% involvement </a:t>
            </a:r>
            <a:r>
              <a:rPr lang="en-AU" i="1"/>
              <a:t>(people preferred)</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2">
                                            <p:txEl>
                                              <p:pRg st="0" end="0"/>
                                            </p:txEl>
                                          </p:spTgt>
                                        </p:tgtEl>
                                        <p:attrNameLst>
                                          <p:attrName>style.visibility</p:attrName>
                                        </p:attrNameLst>
                                      </p:cBhvr>
                                      <p:to>
                                        <p:strVal val="visible"/>
                                      </p:to>
                                    </p:set>
                                    <p:animEffect transition="in" filter="blinds(horizontal)">
                                      <p:cBhvr>
                                        <p:cTn id="7" dur="500"/>
                                        <p:tgtEl>
                                          <p:spTgt spid="2458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582">
                                            <p:txEl>
                                              <p:pRg st="1" end="1"/>
                                            </p:txEl>
                                          </p:spTgt>
                                        </p:tgtEl>
                                        <p:attrNameLst>
                                          <p:attrName>style.visibility</p:attrName>
                                        </p:attrNameLst>
                                      </p:cBhvr>
                                      <p:to>
                                        <p:strVal val="visible"/>
                                      </p:to>
                                    </p:set>
                                    <p:animEffect transition="in" filter="blinds(horizontal)">
                                      <p:cBhvr>
                                        <p:cTn id="10" dur="500"/>
                                        <p:tgtEl>
                                          <p:spTgt spid="2458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4582">
                                            <p:txEl>
                                              <p:pRg st="2" end="2"/>
                                            </p:txEl>
                                          </p:spTgt>
                                        </p:tgtEl>
                                        <p:attrNameLst>
                                          <p:attrName>style.visibility</p:attrName>
                                        </p:attrNameLst>
                                      </p:cBhvr>
                                      <p:to>
                                        <p:strVal val="visible"/>
                                      </p:to>
                                    </p:set>
                                    <p:animEffect transition="in" filter="blinds(horizontal)">
                                      <p:cBhvr>
                                        <p:cTn id="13" dur="500"/>
                                        <p:tgtEl>
                                          <p:spTgt spid="24582">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4582">
                                            <p:txEl>
                                              <p:pRg st="3" end="3"/>
                                            </p:txEl>
                                          </p:spTgt>
                                        </p:tgtEl>
                                        <p:attrNameLst>
                                          <p:attrName>style.visibility</p:attrName>
                                        </p:attrNameLst>
                                      </p:cBhvr>
                                      <p:to>
                                        <p:strVal val="visible"/>
                                      </p:to>
                                    </p:set>
                                    <p:animEffect transition="in" filter="blinds(horizontal)">
                                      <p:cBhvr>
                                        <p:cTn id="16" dur="500"/>
                                        <p:tgtEl>
                                          <p:spTgt spid="24582">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4582">
                                            <p:txEl>
                                              <p:pRg st="4" end="4"/>
                                            </p:txEl>
                                          </p:spTgt>
                                        </p:tgtEl>
                                        <p:attrNameLst>
                                          <p:attrName>style.visibility</p:attrName>
                                        </p:attrNameLst>
                                      </p:cBhvr>
                                      <p:to>
                                        <p:strVal val="visible"/>
                                      </p:to>
                                    </p:set>
                                    <p:animEffect transition="in" filter="blinds(horizontal)">
                                      <p:cBhvr>
                                        <p:cTn id="19" dur="500"/>
                                        <p:tgtEl>
                                          <p:spTgt spid="245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6628"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6629" name="Rectangle 5"/>
          <p:cNvSpPr>
            <a:spLocks noGrp="1" noChangeArrowheads="1"/>
          </p:cNvSpPr>
          <p:nvPr>
            <p:ph type="title"/>
          </p:nvPr>
        </p:nvSpPr>
        <p:spPr>
          <a:noFill/>
          <a:ln/>
        </p:spPr>
        <p:txBody>
          <a:bodyPr/>
          <a:lstStyle/>
          <a:p>
            <a:r>
              <a:rPr lang="en-AU"/>
              <a:t>SEIs Around the World</a:t>
            </a:r>
            <a:br>
              <a:rPr lang="en-AU"/>
            </a:br>
            <a:r>
              <a:rPr lang="en-AU" sz="3800"/>
              <a:t>a Brief Summary</a:t>
            </a:r>
          </a:p>
        </p:txBody>
      </p:sp>
      <p:sp>
        <p:nvSpPr>
          <p:cNvPr id="26630" name="Rectangle 6"/>
          <p:cNvSpPr>
            <a:spLocks noGrp="1" noChangeArrowheads="1"/>
          </p:cNvSpPr>
          <p:nvPr>
            <p:ph type="body" idx="1"/>
          </p:nvPr>
        </p:nvSpPr>
        <p:spPr>
          <a:noFill/>
          <a:ln/>
        </p:spPr>
        <p:txBody>
          <a:bodyPr/>
          <a:lstStyle/>
          <a:p>
            <a:pPr>
              <a:lnSpc>
                <a:spcPct val="90000"/>
              </a:lnSpc>
            </a:pPr>
            <a:r>
              <a:rPr lang="en-AU"/>
              <a:t>Client domain</a:t>
            </a:r>
          </a:p>
          <a:p>
            <a:pPr lvl="1">
              <a:lnSpc>
                <a:spcPct val="90000"/>
              </a:lnSpc>
            </a:pPr>
            <a:r>
              <a:rPr lang="en-AU"/>
              <a:t>generally not targeted at the software industry</a:t>
            </a:r>
          </a:p>
          <a:p>
            <a:pPr lvl="1">
              <a:lnSpc>
                <a:spcPct val="90000"/>
              </a:lnSpc>
            </a:pPr>
            <a:r>
              <a:rPr lang="en-AU"/>
              <a:t> mainly </a:t>
            </a:r>
            <a:r>
              <a:rPr lang="ja-JP" altLang="en-AU">
                <a:latin typeface="Arial"/>
              </a:rPr>
              <a:t>‘</a:t>
            </a:r>
            <a:r>
              <a:rPr lang="en-AU"/>
              <a:t>embedded</a:t>
            </a:r>
            <a:r>
              <a:rPr lang="ja-JP" altLang="en-AU">
                <a:latin typeface="Arial"/>
              </a:rPr>
              <a:t>’</a:t>
            </a:r>
            <a:r>
              <a:rPr lang="en-AU"/>
              <a:t> systems, telecom and  defense aerospace </a:t>
            </a:r>
            <a:r>
              <a:rPr lang="en-AU" i="1"/>
              <a:t>(Korea and Taiwan and some Esprit projects are software industry)</a:t>
            </a:r>
            <a:endParaRPr lang="en-AU"/>
          </a:p>
          <a:p>
            <a:pPr>
              <a:lnSpc>
                <a:spcPct val="90000"/>
              </a:lnSpc>
            </a:pPr>
            <a:r>
              <a:rPr lang="en-AU"/>
              <a:t>Modus Operandi</a:t>
            </a:r>
          </a:p>
          <a:p>
            <a:pPr lvl="1">
              <a:lnSpc>
                <a:spcPct val="90000"/>
              </a:lnSpc>
            </a:pPr>
            <a:r>
              <a:rPr lang="en-AU"/>
              <a:t>networks, multi-project granting </a:t>
            </a:r>
            <a:r>
              <a:rPr lang="en-AU" i="1"/>
              <a:t>(CNRC, CRIM)</a:t>
            </a:r>
            <a:r>
              <a:rPr lang="en-AU"/>
              <a:t>, academic driven, research driven, captive-client </a:t>
            </a:r>
            <a:r>
              <a:rPr lang="en-AU" i="1"/>
              <a:t>(SEI), </a:t>
            </a:r>
            <a:r>
              <a:rPr lang="en-AU"/>
              <a:t>in house, large-scale </a:t>
            </a:r>
            <a:r>
              <a:rPr lang="en-AU" i="1"/>
              <a:t>(Fraunhofer)</a:t>
            </a:r>
            <a:r>
              <a:rPr lang="en-AU"/>
              <a:t>, etc</a:t>
            </a:r>
          </a:p>
        </p:txBody>
      </p:sp>
    </p:spTree>
  </p:cSld>
  <p:clrMapOvr>
    <a:masterClrMapping/>
  </p:clrMapOvr>
  <p:transition xmlns:p14="http://schemas.microsoft.com/office/powerpoint/2010/mai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8676"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8677" name="Rectangle 5"/>
          <p:cNvSpPr>
            <a:spLocks noGrp="1" noChangeArrowheads="1"/>
          </p:cNvSpPr>
          <p:nvPr>
            <p:ph type="title"/>
          </p:nvPr>
        </p:nvSpPr>
        <p:spPr>
          <a:noFill/>
          <a:ln/>
        </p:spPr>
        <p:txBody>
          <a:bodyPr/>
          <a:lstStyle/>
          <a:p>
            <a:r>
              <a:rPr lang="en-AU"/>
              <a:t>SEIs Around the World</a:t>
            </a:r>
            <a:br>
              <a:rPr lang="en-AU"/>
            </a:br>
            <a:r>
              <a:rPr lang="en-AU" sz="3800"/>
              <a:t>a Brief Summary</a:t>
            </a:r>
          </a:p>
        </p:txBody>
      </p:sp>
      <p:sp>
        <p:nvSpPr>
          <p:cNvPr id="28678" name="Rectangle 6"/>
          <p:cNvSpPr>
            <a:spLocks noGrp="1" noChangeArrowheads="1"/>
          </p:cNvSpPr>
          <p:nvPr>
            <p:ph type="body" idx="1"/>
          </p:nvPr>
        </p:nvSpPr>
        <p:spPr>
          <a:noFill/>
          <a:ln/>
        </p:spPr>
        <p:txBody>
          <a:bodyPr/>
          <a:lstStyle/>
          <a:p>
            <a:r>
              <a:rPr lang="en-AU"/>
              <a:t>Areas of investigation</a:t>
            </a:r>
          </a:p>
          <a:p>
            <a:pPr lvl="1"/>
            <a:r>
              <a:rPr lang="en-AU"/>
              <a:t>all areas of software engineering...</a:t>
            </a:r>
          </a:p>
          <a:p>
            <a:r>
              <a:rPr lang="en-AU"/>
              <a:t>Technology transfer</a:t>
            </a:r>
          </a:p>
          <a:p>
            <a:pPr lvl="1"/>
            <a:r>
              <a:rPr lang="en-AU"/>
              <a:t>seminars to technology trials and </a:t>
            </a:r>
            <a:r>
              <a:rPr lang="ja-JP" altLang="en-AU">
                <a:latin typeface="Arial"/>
              </a:rPr>
              <a:t>‘</a:t>
            </a:r>
            <a:r>
              <a:rPr lang="en-AU"/>
              <a:t>leverage</a:t>
            </a:r>
            <a:r>
              <a:rPr lang="ja-JP" altLang="en-AU">
                <a:latin typeface="Arial"/>
              </a:rPr>
              <a:t>’</a:t>
            </a:r>
            <a:r>
              <a:rPr lang="en-AU"/>
              <a:t> activities </a:t>
            </a:r>
            <a:r>
              <a:rPr lang="en-AU" i="1"/>
              <a:t>(often funded by agency)</a:t>
            </a:r>
            <a:r>
              <a:rPr lang="en-AU"/>
              <a:t>, experiments </a:t>
            </a:r>
            <a:r>
              <a:rPr lang="en-AU" i="1"/>
              <a:t>(PIEs), i</a:t>
            </a:r>
            <a:r>
              <a:rPr lang="en-AU"/>
              <a:t>ntellectual property handover</a:t>
            </a:r>
          </a:p>
          <a:p>
            <a:r>
              <a:rPr lang="en-AU"/>
              <a:t>Research styles</a:t>
            </a:r>
          </a:p>
          <a:p>
            <a:pPr lvl="1"/>
            <a:r>
              <a:rPr lang="en-AU"/>
              <a:t>single project </a:t>
            </a:r>
            <a:r>
              <a:rPr lang="en-AU" i="1"/>
              <a:t>(Esprit)</a:t>
            </a:r>
            <a:r>
              <a:rPr lang="en-AU"/>
              <a:t>, short, medium, long-term, team, consortia, distributed consortia</a:t>
            </a:r>
          </a:p>
        </p:txBody>
      </p:sp>
    </p:spTree>
  </p:cSld>
  <p:clrMapOvr>
    <a:masterClrMapping/>
  </p:clrMapOvr>
  <p:transition xmlns:p14="http://schemas.microsoft.com/office/powerpoint/2010/mai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24"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25" name="Rectangle 5"/>
          <p:cNvSpPr>
            <a:spLocks noGrp="1" noChangeArrowheads="1"/>
          </p:cNvSpPr>
          <p:nvPr>
            <p:ph type="title"/>
          </p:nvPr>
        </p:nvSpPr>
        <p:spPr>
          <a:noFill/>
          <a:ln/>
        </p:spPr>
        <p:txBody>
          <a:bodyPr/>
          <a:lstStyle/>
          <a:p>
            <a:r>
              <a:rPr lang="en-AU"/>
              <a:t>SEIs Around the World</a:t>
            </a:r>
            <a:br>
              <a:rPr lang="en-AU"/>
            </a:br>
            <a:r>
              <a:rPr lang="en-AU" sz="3800"/>
              <a:t>a Brief Summary</a:t>
            </a:r>
          </a:p>
        </p:txBody>
      </p:sp>
      <p:sp>
        <p:nvSpPr>
          <p:cNvPr id="30726" name="Rectangle 6"/>
          <p:cNvSpPr>
            <a:spLocks noGrp="1" noChangeArrowheads="1"/>
          </p:cNvSpPr>
          <p:nvPr>
            <p:ph type="body" idx="1"/>
          </p:nvPr>
        </p:nvSpPr>
        <p:spPr>
          <a:noFill/>
          <a:ln/>
        </p:spPr>
        <p:txBody>
          <a:bodyPr/>
          <a:lstStyle/>
          <a:p>
            <a:r>
              <a:rPr lang="en-AU"/>
              <a:t>Outcomes</a:t>
            </a:r>
          </a:p>
          <a:p>
            <a:pPr lvl="1"/>
            <a:r>
              <a:rPr lang="en-AU"/>
              <a:t>process improvement, methodology, tools, some product </a:t>
            </a:r>
            <a:r>
              <a:rPr lang="en-AU" i="1"/>
              <a:t>(Esprit varies enormously)</a:t>
            </a:r>
            <a:r>
              <a:rPr lang="en-AU"/>
              <a:t>, intellectual property</a:t>
            </a:r>
          </a:p>
          <a:p>
            <a:r>
              <a:rPr lang="en-AU"/>
              <a:t>Intellectual property</a:t>
            </a:r>
          </a:p>
          <a:p>
            <a:pPr lvl="1"/>
            <a:r>
              <a:rPr lang="en-AU"/>
              <a:t>all models; shared by partners, client owned</a:t>
            </a:r>
          </a:p>
          <a:p>
            <a:pPr lvl="2"/>
            <a:endParaRPr lang="en-AU"/>
          </a:p>
          <a:p>
            <a:endParaRPr lang="en-AU" sz="2400"/>
          </a:p>
        </p:txBody>
      </p:sp>
    </p:spTree>
  </p:cSld>
  <p:clrMapOvr>
    <a:masterClrMapping/>
  </p:clrMapOvr>
  <p:transition xmlns:p14="http://schemas.microsoft.com/office/powerpoint/2010/mai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2772"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2773" name="Rectangle 5"/>
          <p:cNvSpPr>
            <a:spLocks noGrp="1" noChangeArrowheads="1"/>
          </p:cNvSpPr>
          <p:nvPr>
            <p:ph type="title"/>
          </p:nvPr>
        </p:nvSpPr>
        <p:spPr>
          <a:noFill/>
          <a:ln/>
        </p:spPr>
        <p:txBody>
          <a:bodyPr/>
          <a:lstStyle/>
          <a:p>
            <a:r>
              <a:rPr lang="en-AU"/>
              <a:t>SEIs Around the World</a:t>
            </a:r>
            <a:br>
              <a:rPr lang="en-AU"/>
            </a:br>
            <a:r>
              <a:rPr lang="en-AU" sz="3800"/>
              <a:t>a Brief Summary</a:t>
            </a:r>
          </a:p>
        </p:txBody>
      </p:sp>
      <p:sp>
        <p:nvSpPr>
          <p:cNvPr id="32774" name="Rectangle 6"/>
          <p:cNvSpPr>
            <a:spLocks noGrp="1" noChangeArrowheads="1"/>
          </p:cNvSpPr>
          <p:nvPr>
            <p:ph type="body" idx="1"/>
          </p:nvPr>
        </p:nvSpPr>
        <p:spPr>
          <a:noFill/>
          <a:ln/>
        </p:spPr>
        <p:txBody>
          <a:bodyPr/>
          <a:lstStyle/>
          <a:p>
            <a:r>
              <a:rPr lang="en-AU"/>
              <a:t>Participants </a:t>
            </a:r>
            <a:r>
              <a:rPr lang="en-AU" i="1"/>
              <a:t>(primary funding sources)</a:t>
            </a:r>
            <a:endParaRPr lang="en-AU"/>
          </a:p>
          <a:p>
            <a:pPr lvl="1"/>
            <a:r>
              <a:rPr lang="en-AU"/>
              <a:t>single agencies </a:t>
            </a:r>
            <a:r>
              <a:rPr lang="en-AU" i="1"/>
              <a:t>(SEI, Fruanhofer, etc)</a:t>
            </a:r>
            <a:r>
              <a:rPr lang="en-AU"/>
              <a:t>, multiple agencies </a:t>
            </a:r>
            <a:r>
              <a:rPr lang="en-AU" i="1"/>
              <a:t>(European SEI)</a:t>
            </a:r>
            <a:r>
              <a:rPr lang="en-AU"/>
              <a:t>, state governments </a:t>
            </a:r>
            <a:r>
              <a:rPr lang="en-AU" i="1"/>
              <a:t>(Italy, Canada, Germany)</a:t>
            </a:r>
            <a:r>
              <a:rPr lang="en-AU"/>
              <a:t>, multi-national programs </a:t>
            </a:r>
            <a:r>
              <a:rPr lang="en-AU" i="1"/>
              <a:t>(Europe)</a:t>
            </a:r>
            <a:r>
              <a:rPr lang="en-AU"/>
              <a:t>, very few consortia with upfront industry funding</a:t>
            </a:r>
          </a:p>
        </p:txBody>
      </p:sp>
    </p:spTree>
  </p:cSld>
  <p:clrMapOvr>
    <a:masterClrMapping/>
  </p:clrMapOvr>
  <p:transition xmlns:p14="http://schemas.microsoft.com/office/powerpoint/2010/mai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482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4821" name="Rectangle 5"/>
          <p:cNvSpPr>
            <a:spLocks noGrp="1" noChangeArrowheads="1"/>
          </p:cNvSpPr>
          <p:nvPr>
            <p:ph type="title"/>
          </p:nvPr>
        </p:nvSpPr>
        <p:spPr>
          <a:noFill/>
          <a:ln/>
        </p:spPr>
        <p:txBody>
          <a:bodyPr/>
          <a:lstStyle/>
          <a:p>
            <a:r>
              <a:rPr lang="en-AU"/>
              <a:t>SEIs Around the World</a:t>
            </a:r>
            <a:br>
              <a:rPr lang="en-AU"/>
            </a:br>
            <a:r>
              <a:rPr lang="en-AU" sz="3800"/>
              <a:t>a Brief Summary</a:t>
            </a:r>
          </a:p>
        </p:txBody>
      </p:sp>
      <p:sp>
        <p:nvSpPr>
          <p:cNvPr id="34822" name="Rectangle 6"/>
          <p:cNvSpPr>
            <a:spLocks noGrp="1" noChangeArrowheads="1"/>
          </p:cNvSpPr>
          <p:nvPr>
            <p:ph type="body" idx="1"/>
          </p:nvPr>
        </p:nvSpPr>
        <p:spPr>
          <a:noFill/>
          <a:ln/>
        </p:spPr>
        <p:txBody>
          <a:bodyPr/>
          <a:lstStyle/>
          <a:p>
            <a:pPr>
              <a:lnSpc>
                <a:spcPct val="90000"/>
              </a:lnSpc>
            </a:pPr>
            <a:r>
              <a:rPr lang="en-AU"/>
              <a:t>Research agenda determination</a:t>
            </a:r>
          </a:p>
          <a:p>
            <a:pPr lvl="1">
              <a:lnSpc>
                <a:spcPct val="90000"/>
              </a:lnSpc>
            </a:pPr>
            <a:r>
              <a:rPr lang="ja-JP" altLang="en-AU">
                <a:latin typeface="Arial"/>
              </a:rPr>
              <a:t>‘</a:t>
            </a:r>
            <a:r>
              <a:rPr lang="en-AU"/>
              <a:t>agenda setting</a:t>
            </a:r>
            <a:r>
              <a:rPr lang="ja-JP" altLang="en-AU">
                <a:latin typeface="Arial"/>
              </a:rPr>
              <a:t>’</a:t>
            </a:r>
            <a:r>
              <a:rPr lang="en-AU"/>
              <a:t>; agency attempts to inject new technology and best of breed practice </a:t>
            </a:r>
            <a:r>
              <a:rPr lang="en-AU" i="1"/>
              <a:t>(NSF, SEI, DARPA)</a:t>
            </a:r>
            <a:endParaRPr lang="en-AU"/>
          </a:p>
          <a:p>
            <a:pPr lvl="1">
              <a:lnSpc>
                <a:spcPct val="90000"/>
              </a:lnSpc>
            </a:pPr>
            <a:r>
              <a:rPr lang="ja-JP" altLang="en-AU">
                <a:latin typeface="Arial"/>
              </a:rPr>
              <a:t>‘</a:t>
            </a:r>
            <a:r>
              <a:rPr lang="en-AU"/>
              <a:t>responsive</a:t>
            </a:r>
            <a:r>
              <a:rPr lang="ja-JP" altLang="en-AU">
                <a:latin typeface="Arial"/>
              </a:rPr>
              <a:t>’</a:t>
            </a:r>
            <a:r>
              <a:rPr lang="en-AU"/>
              <a:t>; industry set research agendas</a:t>
            </a:r>
          </a:p>
          <a:p>
            <a:pPr lvl="1">
              <a:lnSpc>
                <a:spcPct val="90000"/>
              </a:lnSpc>
            </a:pPr>
            <a:r>
              <a:rPr lang="ja-JP" altLang="en-AU">
                <a:latin typeface="Arial"/>
              </a:rPr>
              <a:t>‘</a:t>
            </a:r>
            <a:r>
              <a:rPr lang="en-AU"/>
              <a:t>academic interventionist</a:t>
            </a:r>
            <a:r>
              <a:rPr lang="ja-JP" altLang="en-AU">
                <a:latin typeface="Arial"/>
              </a:rPr>
              <a:t>’</a:t>
            </a:r>
            <a:r>
              <a:rPr lang="en-AU"/>
              <a:t>; academia propose research projects</a:t>
            </a:r>
          </a:p>
          <a:p>
            <a:pPr lvl="1">
              <a:lnSpc>
                <a:spcPct val="90000"/>
              </a:lnSpc>
            </a:pPr>
            <a:r>
              <a:rPr lang="ja-JP" altLang="en-AU">
                <a:latin typeface="Arial"/>
              </a:rPr>
              <a:t>‘</a:t>
            </a:r>
            <a:r>
              <a:rPr lang="en-AU"/>
              <a:t>joint</a:t>
            </a:r>
            <a:r>
              <a:rPr lang="ja-JP" altLang="en-AU">
                <a:latin typeface="Arial"/>
              </a:rPr>
              <a:t>’</a:t>
            </a:r>
            <a:r>
              <a:rPr lang="en-AU"/>
              <a:t>; academia and industry</a:t>
            </a:r>
          </a:p>
          <a:p>
            <a:pPr lvl="1">
              <a:lnSpc>
                <a:spcPct val="90000"/>
              </a:lnSpc>
            </a:pPr>
            <a:r>
              <a:rPr lang="ja-JP" altLang="en-AU">
                <a:latin typeface="Arial"/>
              </a:rPr>
              <a:t>‘</a:t>
            </a:r>
            <a:r>
              <a:rPr lang="en-AU"/>
              <a:t>empiricist</a:t>
            </a:r>
            <a:r>
              <a:rPr lang="ja-JP" altLang="en-AU">
                <a:latin typeface="Arial"/>
              </a:rPr>
              <a:t>’</a:t>
            </a:r>
            <a:r>
              <a:rPr lang="en-AU"/>
              <a:t>; agendas derived from study of practice</a:t>
            </a:r>
          </a:p>
        </p:txBody>
      </p:sp>
    </p:spTree>
  </p:cSld>
  <p:clrMapOvr>
    <a:masterClrMapping/>
  </p:clrMapOvr>
  <p:transition xmlns:p14="http://schemas.microsoft.com/office/powerpoint/2010/mai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6868"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6869" name="Rectangle 5"/>
          <p:cNvSpPr>
            <a:spLocks noGrp="1" noChangeArrowheads="1"/>
          </p:cNvSpPr>
          <p:nvPr>
            <p:ph type="title"/>
          </p:nvPr>
        </p:nvSpPr>
        <p:spPr>
          <a:noFill/>
          <a:ln/>
        </p:spPr>
        <p:txBody>
          <a:bodyPr/>
          <a:lstStyle/>
          <a:p>
            <a:r>
              <a:rPr lang="en-AU"/>
              <a:t>SEIs Around the World</a:t>
            </a:r>
            <a:br>
              <a:rPr lang="en-AU"/>
            </a:br>
            <a:r>
              <a:rPr lang="en-AU" sz="3800"/>
              <a:t>Fraunhofer Institute for </a:t>
            </a:r>
            <a:br>
              <a:rPr lang="en-AU" sz="3800"/>
            </a:br>
            <a:r>
              <a:rPr lang="en-AU" sz="3800"/>
              <a:t>Experimental Software Engineering</a:t>
            </a:r>
          </a:p>
        </p:txBody>
      </p:sp>
      <p:sp>
        <p:nvSpPr>
          <p:cNvPr id="36870" name="Rectangle 6"/>
          <p:cNvSpPr>
            <a:spLocks noGrp="1" noChangeArrowheads="1"/>
          </p:cNvSpPr>
          <p:nvPr>
            <p:ph type="body" idx="1"/>
          </p:nvPr>
        </p:nvSpPr>
        <p:spPr>
          <a:xfrm>
            <a:off x="533400" y="2667000"/>
            <a:ext cx="7772400" cy="4114800"/>
          </a:xfrm>
          <a:noFill/>
          <a:ln/>
        </p:spPr>
        <p:txBody>
          <a:bodyPr/>
          <a:lstStyle/>
          <a:p>
            <a:r>
              <a:rPr lang="en-AU"/>
              <a:t>Funding</a:t>
            </a:r>
          </a:p>
          <a:p>
            <a:pPr lvl="1"/>
            <a:r>
              <a:rPr lang="en-AU"/>
              <a:t>Fraunhofer Gesellschaft 40%</a:t>
            </a:r>
          </a:p>
          <a:p>
            <a:pPr lvl="1"/>
            <a:r>
              <a:rPr lang="en-AU"/>
              <a:t>regional government 10%</a:t>
            </a:r>
          </a:p>
          <a:p>
            <a:pPr lvl="1"/>
            <a:r>
              <a:rPr lang="en-AU"/>
              <a:t>future goal; non-Fraunhofer funding to be 70%</a:t>
            </a:r>
          </a:p>
          <a:p>
            <a:pPr lvl="1"/>
            <a:r>
              <a:rPr lang="en-AU"/>
              <a:t>local government 50% of new building</a:t>
            </a:r>
          </a:p>
          <a:p>
            <a:pPr lvl="1"/>
            <a:r>
              <a:rPr lang="en-AU"/>
              <a:t>special ramp-up conditions apply</a:t>
            </a:r>
          </a:p>
          <a:p>
            <a:r>
              <a:rPr lang="en-AU"/>
              <a:t>Scale goal DM20M pa</a:t>
            </a:r>
          </a:p>
        </p:txBody>
      </p:sp>
    </p:spTree>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7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740" name="Rectangle 4"/>
          <p:cNvSpPr>
            <a:spLocks noGrp="1" noChangeArrowheads="1"/>
          </p:cNvSpPr>
          <p:nvPr>
            <p:ph type="title"/>
          </p:nvPr>
        </p:nvSpPr>
        <p:spPr>
          <a:noFill/>
          <a:ln/>
        </p:spPr>
        <p:txBody>
          <a:bodyPr/>
          <a:lstStyle/>
          <a:p>
            <a:r>
              <a:rPr lang="en-AU"/>
              <a:t>Why Were We Proposing VSEI?</a:t>
            </a:r>
          </a:p>
        </p:txBody>
      </p:sp>
      <p:sp>
        <p:nvSpPr>
          <p:cNvPr id="116741" name="Rectangle 5"/>
          <p:cNvSpPr>
            <a:spLocks noGrp="1" noChangeArrowheads="1"/>
          </p:cNvSpPr>
          <p:nvPr>
            <p:ph type="body" idx="1"/>
          </p:nvPr>
        </p:nvSpPr>
        <p:spPr>
          <a:noFill/>
          <a:ln/>
        </p:spPr>
        <p:txBody>
          <a:bodyPr/>
          <a:lstStyle/>
          <a:p>
            <a:pPr>
              <a:lnSpc>
                <a:spcPct val="80000"/>
              </a:lnSpc>
            </a:pPr>
            <a:r>
              <a:rPr lang="en-AU"/>
              <a:t>Promote government policy in information technology ensuring support for an already successful industry</a:t>
            </a:r>
          </a:p>
          <a:p>
            <a:pPr>
              <a:lnSpc>
                <a:spcPct val="80000"/>
              </a:lnSpc>
            </a:pPr>
            <a:r>
              <a:rPr lang="en-AU"/>
              <a:t>Ensure that the industry has a major research institute</a:t>
            </a:r>
          </a:p>
          <a:p>
            <a:pPr>
              <a:lnSpc>
                <a:spcPct val="80000"/>
              </a:lnSpc>
            </a:pPr>
            <a:r>
              <a:rPr lang="en-AU"/>
              <a:t>Ensure </a:t>
            </a:r>
            <a:r>
              <a:rPr lang="ja-JP" altLang="en-AU">
                <a:latin typeface="Arial"/>
              </a:rPr>
              <a:t>‘</a:t>
            </a:r>
            <a:r>
              <a:rPr lang="en-AU"/>
              <a:t>world</a:t>
            </a:r>
            <a:r>
              <a:rPr lang="ja-JP" altLang="en-AU">
                <a:latin typeface="Arial"/>
              </a:rPr>
              <a:t>’</a:t>
            </a:r>
            <a:r>
              <a:rPr lang="en-AU"/>
              <a:t>s best practice</a:t>
            </a:r>
            <a:r>
              <a:rPr lang="ja-JP" altLang="en-AU">
                <a:latin typeface="Arial"/>
              </a:rPr>
              <a:t>’</a:t>
            </a:r>
            <a:r>
              <a:rPr lang="en-AU"/>
              <a:t> is understood and adopted here</a:t>
            </a:r>
          </a:p>
          <a:p>
            <a:pPr>
              <a:lnSpc>
                <a:spcPct val="80000"/>
              </a:lnSpc>
            </a:pPr>
            <a:r>
              <a:rPr lang="en-AU" i="1"/>
              <a:t>Twenty years from now</a:t>
            </a:r>
          </a:p>
          <a:p>
            <a:pPr lvl="1">
              <a:lnSpc>
                <a:spcPct val="80000"/>
              </a:lnSpc>
            </a:pPr>
            <a:r>
              <a:rPr lang="en-AU" i="1"/>
              <a:t>a permanent structure delivering an increased competitive edge to a major exporting industry!</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41">
                                            <p:txEl>
                                              <p:pRg st="0" end="0"/>
                                            </p:txEl>
                                          </p:spTgt>
                                        </p:tgtEl>
                                        <p:attrNameLst>
                                          <p:attrName>style.visibility</p:attrName>
                                        </p:attrNameLst>
                                      </p:cBhvr>
                                      <p:to>
                                        <p:strVal val="visible"/>
                                      </p:to>
                                    </p:set>
                                    <p:anim calcmode="lin" valueType="num">
                                      <p:cBhvr additive="base">
                                        <p:cTn id="7" dur="500" fill="hold"/>
                                        <p:tgtEl>
                                          <p:spTgt spid="11674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4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41">
                                            <p:txEl>
                                              <p:pRg st="1" end="1"/>
                                            </p:txEl>
                                          </p:spTgt>
                                        </p:tgtEl>
                                        <p:attrNameLst>
                                          <p:attrName>style.visibility</p:attrName>
                                        </p:attrNameLst>
                                      </p:cBhvr>
                                      <p:to>
                                        <p:strVal val="visible"/>
                                      </p:to>
                                    </p:set>
                                    <p:anim calcmode="lin" valueType="num">
                                      <p:cBhvr additive="base">
                                        <p:cTn id="13" dur="500" fill="hold"/>
                                        <p:tgtEl>
                                          <p:spTgt spid="11674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4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6741">
                                            <p:txEl>
                                              <p:pRg st="2" end="2"/>
                                            </p:txEl>
                                          </p:spTgt>
                                        </p:tgtEl>
                                        <p:attrNameLst>
                                          <p:attrName>style.visibility</p:attrName>
                                        </p:attrNameLst>
                                      </p:cBhvr>
                                      <p:to>
                                        <p:strVal val="visible"/>
                                      </p:to>
                                    </p:set>
                                    <p:anim calcmode="lin" valueType="num">
                                      <p:cBhvr additive="base">
                                        <p:cTn id="19" dur="500" fill="hold"/>
                                        <p:tgtEl>
                                          <p:spTgt spid="11674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674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6741">
                                            <p:txEl>
                                              <p:pRg st="3" end="3"/>
                                            </p:txEl>
                                          </p:spTgt>
                                        </p:tgtEl>
                                        <p:attrNameLst>
                                          <p:attrName>style.visibility</p:attrName>
                                        </p:attrNameLst>
                                      </p:cBhvr>
                                      <p:to>
                                        <p:strVal val="visible"/>
                                      </p:to>
                                    </p:set>
                                    <p:anim calcmode="lin" valueType="num">
                                      <p:cBhvr additive="base">
                                        <p:cTn id="25" dur="500" fill="hold"/>
                                        <p:tgtEl>
                                          <p:spTgt spid="11674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674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6741">
                                            <p:txEl>
                                              <p:pRg st="4" end="4"/>
                                            </p:txEl>
                                          </p:spTgt>
                                        </p:tgtEl>
                                        <p:attrNameLst>
                                          <p:attrName>style.visibility</p:attrName>
                                        </p:attrNameLst>
                                      </p:cBhvr>
                                      <p:to>
                                        <p:strVal val="visible"/>
                                      </p:to>
                                    </p:set>
                                    <p:anim calcmode="lin" valueType="num">
                                      <p:cBhvr additive="base">
                                        <p:cTn id="31" dur="500" fill="hold"/>
                                        <p:tgtEl>
                                          <p:spTgt spid="11674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674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1"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8916"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8917" name="Rectangle 5"/>
          <p:cNvSpPr>
            <a:spLocks noGrp="1" noChangeArrowheads="1"/>
          </p:cNvSpPr>
          <p:nvPr>
            <p:ph type="title"/>
          </p:nvPr>
        </p:nvSpPr>
        <p:spPr>
          <a:noFill/>
          <a:ln/>
        </p:spPr>
        <p:txBody>
          <a:bodyPr/>
          <a:lstStyle/>
          <a:p>
            <a:r>
              <a:rPr lang="en-AU"/>
              <a:t>SEIs Around the World,</a:t>
            </a:r>
            <a:br>
              <a:rPr lang="en-AU"/>
            </a:br>
            <a:r>
              <a:rPr lang="en-AU" sz="3200"/>
              <a:t>Centre de Recherche de Montreal (CRIM)</a:t>
            </a:r>
            <a:br>
              <a:rPr lang="en-AU" sz="3200"/>
            </a:br>
            <a:r>
              <a:rPr lang="en-AU" sz="3200"/>
              <a:t>Software Development Tools and Methods (SDTM)</a:t>
            </a:r>
          </a:p>
        </p:txBody>
      </p:sp>
      <p:sp>
        <p:nvSpPr>
          <p:cNvPr id="38918" name="Rectangle 6"/>
          <p:cNvSpPr>
            <a:spLocks noGrp="1" noChangeArrowheads="1"/>
          </p:cNvSpPr>
          <p:nvPr>
            <p:ph type="body" idx="1"/>
          </p:nvPr>
        </p:nvSpPr>
        <p:spPr>
          <a:noFill/>
          <a:ln/>
        </p:spPr>
        <p:txBody>
          <a:bodyPr/>
          <a:lstStyle/>
          <a:p>
            <a:r>
              <a:rPr lang="en-AU"/>
              <a:t>Funding</a:t>
            </a:r>
          </a:p>
          <a:p>
            <a:pPr lvl="1"/>
            <a:r>
              <a:rPr lang="en-AU"/>
              <a:t>about C$3M pa for software engineering</a:t>
            </a:r>
          </a:p>
          <a:p>
            <a:pPr lvl="1"/>
            <a:r>
              <a:rPr lang="en-AU"/>
              <a:t>Quebec</a:t>
            </a:r>
          </a:p>
          <a:p>
            <a:r>
              <a:rPr lang="en-AU"/>
              <a:t>Scale total CRIM C$18M pa</a:t>
            </a:r>
          </a:p>
          <a:p>
            <a:r>
              <a:rPr lang="en-AU"/>
              <a:t>Client domain</a:t>
            </a:r>
          </a:p>
          <a:p>
            <a:r>
              <a:rPr lang="en-AU"/>
              <a:t>embedded systems, aerospace, telecom, electricity supply, software tool builders</a:t>
            </a:r>
          </a:p>
        </p:txBody>
      </p:sp>
    </p:spTree>
  </p:cSld>
  <p:clrMapOvr>
    <a:masterClrMapping/>
  </p:clrMapOvr>
  <p:transition xmlns:p14="http://schemas.microsoft.com/office/powerpoint/2010/mai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0964"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0965" name="Rectangle 5"/>
          <p:cNvSpPr>
            <a:spLocks noGrp="1" noChangeArrowheads="1"/>
          </p:cNvSpPr>
          <p:nvPr>
            <p:ph type="title"/>
          </p:nvPr>
        </p:nvSpPr>
        <p:spPr>
          <a:noFill/>
          <a:ln/>
        </p:spPr>
        <p:txBody>
          <a:bodyPr/>
          <a:lstStyle/>
          <a:p>
            <a:r>
              <a:rPr lang="en-AU"/>
              <a:t>SEIs Around the World,</a:t>
            </a:r>
            <a:br>
              <a:rPr lang="en-AU"/>
            </a:br>
            <a:r>
              <a:rPr lang="en-AU" sz="3200"/>
              <a:t>Centre de Recherche de Montreal (CRIM)</a:t>
            </a:r>
            <a:br>
              <a:rPr lang="en-AU" sz="3200"/>
            </a:br>
            <a:r>
              <a:rPr lang="en-AU" sz="3200"/>
              <a:t>Software Development Tools and Methods (SDTM)</a:t>
            </a:r>
          </a:p>
        </p:txBody>
      </p:sp>
      <p:sp>
        <p:nvSpPr>
          <p:cNvPr id="40966" name="Rectangle 6"/>
          <p:cNvSpPr>
            <a:spLocks noGrp="1" noChangeArrowheads="1"/>
          </p:cNvSpPr>
          <p:nvPr>
            <p:ph type="body" idx="1"/>
          </p:nvPr>
        </p:nvSpPr>
        <p:spPr>
          <a:noFill/>
          <a:ln/>
        </p:spPr>
        <p:txBody>
          <a:bodyPr/>
          <a:lstStyle/>
          <a:p>
            <a:r>
              <a:rPr lang="en-AU"/>
              <a:t>Modus operandi</a:t>
            </a:r>
          </a:p>
          <a:p>
            <a:pPr lvl="1"/>
            <a:r>
              <a:rPr lang="en-AU"/>
              <a:t>joint academic-industry projects</a:t>
            </a:r>
          </a:p>
          <a:p>
            <a:pPr lvl="1"/>
            <a:r>
              <a:rPr lang="en-AU"/>
              <a:t>studies of tools, methods etc for clients</a:t>
            </a:r>
          </a:p>
          <a:p>
            <a:pPr lvl="1"/>
            <a:r>
              <a:rPr lang="en-AU"/>
              <a:t>specific research projects.</a:t>
            </a:r>
          </a:p>
          <a:p>
            <a:pPr lvl="1"/>
            <a:r>
              <a:rPr lang="en-AU"/>
              <a:t>participation sought</a:t>
            </a:r>
          </a:p>
          <a:p>
            <a:pPr lvl="1"/>
            <a:r>
              <a:rPr lang="en-AU"/>
              <a:t>technology monitoring</a:t>
            </a:r>
          </a:p>
          <a:p>
            <a:pPr lvl="1"/>
            <a:r>
              <a:rPr lang="en-AU"/>
              <a:t>projects seem small</a:t>
            </a:r>
          </a:p>
        </p:txBody>
      </p:sp>
    </p:spTree>
  </p:cSld>
  <p:clrMapOvr>
    <a:masterClrMapping/>
  </p:clrMapOvr>
  <p:transition xmlns:p14="http://schemas.microsoft.com/office/powerpoint/2010/main" spd="slow"/>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3012"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3013" name="Rectangle 5"/>
          <p:cNvSpPr>
            <a:spLocks noGrp="1" noChangeArrowheads="1"/>
          </p:cNvSpPr>
          <p:nvPr>
            <p:ph type="title"/>
          </p:nvPr>
        </p:nvSpPr>
        <p:spPr>
          <a:noFill/>
          <a:ln/>
        </p:spPr>
        <p:txBody>
          <a:bodyPr/>
          <a:lstStyle/>
          <a:p>
            <a:r>
              <a:rPr lang="en-AU"/>
              <a:t>SEIs Around the World,</a:t>
            </a:r>
            <a:br>
              <a:rPr lang="en-AU"/>
            </a:br>
            <a:r>
              <a:rPr lang="en-AU" sz="3200"/>
              <a:t>Centre de Recherche de Montreal (CRIM)</a:t>
            </a:r>
            <a:br>
              <a:rPr lang="en-AU" sz="3200"/>
            </a:br>
            <a:r>
              <a:rPr lang="en-AU" sz="3200"/>
              <a:t>Software Development Tools and Methods (SDTM)</a:t>
            </a:r>
          </a:p>
        </p:txBody>
      </p:sp>
      <p:sp>
        <p:nvSpPr>
          <p:cNvPr id="43014" name="Rectangle 6"/>
          <p:cNvSpPr>
            <a:spLocks noGrp="1" noChangeArrowheads="1"/>
          </p:cNvSpPr>
          <p:nvPr>
            <p:ph type="body" idx="1"/>
          </p:nvPr>
        </p:nvSpPr>
        <p:spPr>
          <a:noFill/>
          <a:ln/>
        </p:spPr>
        <p:txBody>
          <a:bodyPr/>
          <a:lstStyle/>
          <a:p>
            <a:r>
              <a:rPr lang="en-AU"/>
              <a:t>Areas of investigation</a:t>
            </a:r>
          </a:p>
          <a:p>
            <a:pPr lvl="1"/>
            <a:r>
              <a:rPr lang="en-AU"/>
              <a:t>methodology improvement</a:t>
            </a:r>
          </a:p>
          <a:p>
            <a:pPr lvl="1"/>
            <a:r>
              <a:rPr lang="en-AU"/>
              <a:t>re- and reverse engineering</a:t>
            </a:r>
          </a:p>
          <a:p>
            <a:pPr lvl="1"/>
            <a:r>
              <a:rPr lang="en-AU"/>
              <a:t>improvement of practice, including metrics, standards and SQA</a:t>
            </a:r>
          </a:p>
          <a:p>
            <a:pPr lvl="1"/>
            <a:r>
              <a:rPr lang="en-AU"/>
              <a:t>object orientation</a:t>
            </a:r>
          </a:p>
          <a:p>
            <a:pPr lvl="1"/>
            <a:r>
              <a:rPr lang="en-AU"/>
              <a:t>domain-specific architectures, reuse</a:t>
            </a:r>
          </a:p>
          <a:p>
            <a:pPr lvl="1"/>
            <a:r>
              <a:rPr lang="en-AU"/>
              <a:t>real-time systems, including formal methods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 calcmode="lin" valueType="num">
                                      <p:cBhvr additive="base">
                                        <p:cTn id="7" dur="500" fill="hold"/>
                                        <p:tgtEl>
                                          <p:spTgt spid="43013"/>
                                        </p:tgtEl>
                                        <p:attrNameLst>
                                          <p:attrName>ppt_x</p:attrName>
                                        </p:attrNameLst>
                                      </p:cBhvr>
                                      <p:tavLst>
                                        <p:tav tm="0">
                                          <p:val>
                                            <p:strVal val="1+#ppt_w/2"/>
                                          </p:val>
                                        </p:tav>
                                        <p:tav tm="100000">
                                          <p:val>
                                            <p:strVal val="#ppt_x"/>
                                          </p:val>
                                        </p:tav>
                                      </p:tavLst>
                                    </p:anim>
                                    <p:anim calcmode="lin" valueType="num">
                                      <p:cBhvr additive="base">
                                        <p:cTn id="8" dur="500" fill="hold"/>
                                        <p:tgtEl>
                                          <p:spTgt spid="430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3014">
                                            <p:txEl>
                                              <p:pRg st="0" end="0"/>
                                            </p:txEl>
                                          </p:spTgt>
                                        </p:tgtEl>
                                        <p:attrNameLst>
                                          <p:attrName>style.visibility</p:attrName>
                                        </p:attrNameLst>
                                      </p:cBhvr>
                                      <p:to>
                                        <p:strVal val="visible"/>
                                      </p:to>
                                    </p:set>
                                    <p:anim calcmode="lin" valueType="num">
                                      <p:cBhvr additive="base">
                                        <p:cTn id="13" dur="500" fill="hold"/>
                                        <p:tgtEl>
                                          <p:spTgt spid="4301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3014">
                                            <p:txEl>
                                              <p:pRg st="1" end="1"/>
                                            </p:txEl>
                                          </p:spTgt>
                                        </p:tgtEl>
                                        <p:attrNameLst>
                                          <p:attrName>style.visibility</p:attrName>
                                        </p:attrNameLst>
                                      </p:cBhvr>
                                      <p:to>
                                        <p:strVal val="visible"/>
                                      </p:to>
                                    </p:set>
                                    <p:anim calcmode="lin" valueType="num">
                                      <p:cBhvr additive="base">
                                        <p:cTn id="19" dur="500" fill="hold"/>
                                        <p:tgtEl>
                                          <p:spTgt spid="43014">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0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3014">
                                            <p:txEl>
                                              <p:pRg st="2" end="2"/>
                                            </p:txEl>
                                          </p:spTgt>
                                        </p:tgtEl>
                                        <p:attrNameLst>
                                          <p:attrName>style.visibility</p:attrName>
                                        </p:attrNameLst>
                                      </p:cBhvr>
                                      <p:to>
                                        <p:strVal val="visible"/>
                                      </p:to>
                                    </p:set>
                                    <p:anim calcmode="lin" valueType="num">
                                      <p:cBhvr additive="base">
                                        <p:cTn id="25" dur="500" fill="hold"/>
                                        <p:tgtEl>
                                          <p:spTgt spid="43014">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0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3014">
                                            <p:txEl>
                                              <p:pRg st="3" end="3"/>
                                            </p:txEl>
                                          </p:spTgt>
                                        </p:tgtEl>
                                        <p:attrNameLst>
                                          <p:attrName>style.visibility</p:attrName>
                                        </p:attrNameLst>
                                      </p:cBhvr>
                                      <p:to>
                                        <p:strVal val="visible"/>
                                      </p:to>
                                    </p:set>
                                    <p:anim calcmode="lin" valueType="num">
                                      <p:cBhvr additive="base">
                                        <p:cTn id="31" dur="500" fill="hold"/>
                                        <p:tgtEl>
                                          <p:spTgt spid="43014">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0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3014">
                                            <p:txEl>
                                              <p:pRg st="4" end="4"/>
                                            </p:txEl>
                                          </p:spTgt>
                                        </p:tgtEl>
                                        <p:attrNameLst>
                                          <p:attrName>style.visibility</p:attrName>
                                        </p:attrNameLst>
                                      </p:cBhvr>
                                      <p:to>
                                        <p:strVal val="visible"/>
                                      </p:to>
                                    </p:set>
                                    <p:anim calcmode="lin" valueType="num">
                                      <p:cBhvr additive="base">
                                        <p:cTn id="37" dur="500" fill="hold"/>
                                        <p:tgtEl>
                                          <p:spTgt spid="43014">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30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3014">
                                            <p:txEl>
                                              <p:pRg st="5" end="5"/>
                                            </p:txEl>
                                          </p:spTgt>
                                        </p:tgtEl>
                                        <p:attrNameLst>
                                          <p:attrName>style.visibility</p:attrName>
                                        </p:attrNameLst>
                                      </p:cBhvr>
                                      <p:to>
                                        <p:strVal val="visible"/>
                                      </p:to>
                                    </p:set>
                                    <p:anim calcmode="lin" valueType="num">
                                      <p:cBhvr additive="base">
                                        <p:cTn id="43" dur="500" fill="hold"/>
                                        <p:tgtEl>
                                          <p:spTgt spid="43014">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30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43014">
                                            <p:txEl>
                                              <p:pRg st="6" end="6"/>
                                            </p:txEl>
                                          </p:spTgt>
                                        </p:tgtEl>
                                        <p:attrNameLst>
                                          <p:attrName>style.visibility</p:attrName>
                                        </p:attrNameLst>
                                      </p:cBhvr>
                                      <p:to>
                                        <p:strVal val="visible"/>
                                      </p:to>
                                    </p:set>
                                    <p:anim calcmode="lin" valueType="num">
                                      <p:cBhvr additive="base">
                                        <p:cTn id="49" dur="500" fill="hold"/>
                                        <p:tgtEl>
                                          <p:spTgt spid="43014">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301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utoUpdateAnimBg="0"/>
      <p:bldP spid="43014"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506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5061" name="Rectangle 5"/>
          <p:cNvSpPr>
            <a:spLocks noGrp="1" noChangeArrowheads="1"/>
          </p:cNvSpPr>
          <p:nvPr>
            <p:ph type="title"/>
          </p:nvPr>
        </p:nvSpPr>
        <p:spPr>
          <a:noFill/>
          <a:ln/>
        </p:spPr>
        <p:txBody>
          <a:bodyPr/>
          <a:lstStyle/>
          <a:p>
            <a:r>
              <a:rPr lang="en-AU"/>
              <a:t>Some ESPRIT Research Projects</a:t>
            </a:r>
          </a:p>
        </p:txBody>
      </p:sp>
      <p:sp>
        <p:nvSpPr>
          <p:cNvPr id="45062" name="Rectangle 6"/>
          <p:cNvSpPr>
            <a:spLocks noGrp="1" noChangeArrowheads="1"/>
          </p:cNvSpPr>
          <p:nvPr>
            <p:ph type="body" idx="1"/>
          </p:nvPr>
        </p:nvSpPr>
        <p:spPr>
          <a:noFill/>
          <a:ln/>
        </p:spPr>
        <p:txBody>
          <a:bodyPr/>
          <a:lstStyle/>
          <a:p>
            <a:r>
              <a:rPr lang="en-AU"/>
              <a:t>Legacy Assessment Workbench (LAW)</a:t>
            </a:r>
          </a:p>
          <a:p>
            <a:pPr lvl="1"/>
            <a:r>
              <a:rPr lang="en-AU"/>
              <a:t>areas (aerospace, nuclear)</a:t>
            </a:r>
          </a:p>
          <a:p>
            <a:pPr lvl="2"/>
            <a:r>
              <a:rPr lang="en-AU"/>
              <a:t>reengineering, metrics workbench for C legacy code (safety critical systems)</a:t>
            </a:r>
          </a:p>
          <a:p>
            <a:pPr lvl="2"/>
            <a:r>
              <a:rPr lang="en-AU"/>
              <a:t>symbolic execution, formal methods</a:t>
            </a:r>
          </a:p>
          <a:p>
            <a:pPr lvl="1"/>
            <a:r>
              <a:rPr lang="en-AU"/>
              <a:t>outcomes</a:t>
            </a:r>
          </a:p>
          <a:p>
            <a:pPr lvl="2"/>
            <a:r>
              <a:rPr lang="en-AU"/>
              <a:t>prototypes for evaluation and adoption</a:t>
            </a:r>
          </a:p>
        </p:txBody>
      </p:sp>
    </p:spTree>
  </p:cSld>
  <p:clrMapOvr>
    <a:masterClrMapping/>
  </p:clrMapOvr>
  <p:transition xmlns:p14="http://schemas.microsoft.com/office/powerpoint/2010/mai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352425" y="228600"/>
            <a:ext cx="990600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lvl="2" eaLnBrk="0" hangingPunct="0"/>
            <a:r>
              <a:rPr lang="en-AU" sz="4400"/>
              <a:t>	Where Are We?</a:t>
            </a:r>
            <a:endParaRPr lang="en-AU"/>
          </a:p>
        </p:txBody>
      </p:sp>
      <p:sp>
        <p:nvSpPr>
          <p:cNvPr id="120835" name="Rectangle 3"/>
          <p:cNvSpPr>
            <a:spLocks noChangeArrowheads="1"/>
          </p:cNvSpPr>
          <p:nvPr/>
        </p:nvSpPr>
        <p:spPr bwMode="auto">
          <a:xfrm>
            <a:off x="-352425" y="1676400"/>
            <a:ext cx="436245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lvl="2" eaLnBrk="0" hangingPunct="0">
              <a:buFont typeface="Zapf Dingbats" charset="0"/>
              <a:buChar char="/"/>
            </a:pPr>
            <a:r>
              <a:rPr lang="en-AU"/>
              <a:t> </a:t>
            </a:r>
            <a:r>
              <a:rPr lang="en-AU">
                <a:latin typeface="Helvetica" charset="0"/>
              </a:rPr>
              <a:t>Bowsers that are limited</a:t>
            </a:r>
            <a:endParaRPr lang="en-AU"/>
          </a:p>
        </p:txBody>
      </p:sp>
      <p:sp>
        <p:nvSpPr>
          <p:cNvPr id="120836" name="Rectangle 4"/>
          <p:cNvSpPr>
            <a:spLocks noChangeArrowheads="1"/>
          </p:cNvSpPr>
          <p:nvPr/>
        </p:nvSpPr>
        <p:spPr bwMode="auto">
          <a:xfrm>
            <a:off x="-352425" y="2438400"/>
            <a:ext cx="81597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lvl="2" eaLnBrk="0" hangingPunct="0">
              <a:buFont typeface="Zapf Dingbats" charset="0"/>
              <a:buChar char="/"/>
            </a:pPr>
            <a:r>
              <a:rPr lang="en-AU"/>
              <a:t> </a:t>
            </a:r>
            <a:r>
              <a:rPr lang="en-AU">
                <a:latin typeface="Helvetica" charset="0"/>
              </a:rPr>
              <a:t>Time-To-Market web-application deployment</a:t>
            </a:r>
            <a:endParaRPr lang="en-AU"/>
          </a:p>
        </p:txBody>
      </p:sp>
      <p:sp>
        <p:nvSpPr>
          <p:cNvPr id="120837" name="Rectangle 5"/>
          <p:cNvSpPr>
            <a:spLocks noChangeArrowheads="1"/>
          </p:cNvSpPr>
          <p:nvPr/>
        </p:nvSpPr>
        <p:spPr bwMode="auto">
          <a:xfrm>
            <a:off x="-352425" y="3048000"/>
            <a:ext cx="86518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lvl="2" eaLnBrk="0" hangingPunct="0">
              <a:buFont typeface="Zapf Dingbats" charset="0"/>
              <a:buChar char="/"/>
            </a:pPr>
            <a:r>
              <a:rPr lang="en-AU"/>
              <a:t> </a:t>
            </a:r>
            <a:r>
              <a:rPr lang="en-AU">
                <a:latin typeface="Helvetica" charset="0"/>
              </a:rPr>
              <a:t>16 year old wunder-kinder throwing systems together</a:t>
            </a:r>
            <a:endParaRPr lang="en-AU"/>
          </a:p>
        </p:txBody>
      </p:sp>
      <p:sp>
        <p:nvSpPr>
          <p:cNvPr id="120838" name="Rectangle 6"/>
          <p:cNvSpPr>
            <a:spLocks noChangeArrowheads="1"/>
          </p:cNvSpPr>
          <p:nvPr/>
        </p:nvSpPr>
        <p:spPr bwMode="auto">
          <a:xfrm>
            <a:off x="422275" y="4953000"/>
            <a:ext cx="83693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buFont typeface="Zapf Dingbats" charset="0"/>
              <a:buChar char="4"/>
            </a:pPr>
            <a:r>
              <a:rPr lang="en-AU"/>
              <a:t> </a:t>
            </a:r>
            <a:r>
              <a:rPr lang="en-AU" i="1">
                <a:latin typeface="Helvetica" charset="0"/>
              </a:rPr>
              <a:t>rapidly deployed functionality</a:t>
            </a:r>
            <a:endParaRPr lang="en-AU"/>
          </a:p>
        </p:txBody>
      </p:sp>
      <p:sp>
        <p:nvSpPr>
          <p:cNvPr id="120839" name="Text Box 7"/>
          <p:cNvSpPr txBox="1">
            <a:spLocks noChangeArrowheads="1"/>
          </p:cNvSpPr>
          <p:nvPr/>
        </p:nvSpPr>
        <p:spPr bwMode="auto">
          <a:xfrm rot="-1420670">
            <a:off x="2362200" y="3048000"/>
            <a:ext cx="4938713" cy="255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spcBef>
                <a:spcPct val="50000"/>
              </a:spcBef>
            </a:pPr>
            <a:r>
              <a:rPr lang="en-AU" sz="5400" b="1" i="1">
                <a:solidFill>
                  <a:srgbClr val="50DF09"/>
                </a:solidFill>
                <a:effectLst>
                  <a:outerShdw blurRad="38100" dist="38100" dir="2700000" algn="tl">
                    <a:srgbClr val="000000"/>
                  </a:outerShdw>
                </a:effectLst>
                <a:latin typeface="Times New Roman" charset="0"/>
              </a:rPr>
              <a:t>NO PROBLEMS MATE!</a:t>
            </a:r>
            <a:endParaRPr lang="en-AU" sz="4800" i="1">
              <a:solidFill>
                <a:srgbClr val="50DF09"/>
              </a:solidFill>
              <a:effectLst>
                <a:outerShdw blurRad="38100" dist="38100" dir="2700000" algn="tl">
                  <a:srgbClr val="000000"/>
                </a:outerShdw>
              </a:effectLst>
              <a:latin typeface="Times New Roman" charset="0"/>
            </a:endParaRPr>
          </a:p>
        </p:txBody>
      </p:sp>
      <p:sp>
        <p:nvSpPr>
          <p:cNvPr id="120840" name="Text Box 8"/>
          <p:cNvSpPr txBox="1">
            <a:spLocks noChangeArrowheads="1"/>
          </p:cNvSpPr>
          <p:nvPr/>
        </p:nvSpPr>
        <p:spPr bwMode="auto">
          <a:xfrm rot="-1623198">
            <a:off x="261938" y="1522413"/>
            <a:ext cx="4395787"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sz="5400" b="1" i="1" u="sng">
                <a:solidFill>
                  <a:srgbClr val="FF3300"/>
                </a:solidFill>
                <a:latin typeface="Times New Roman" charset="0"/>
              </a:rPr>
              <a:t>DISASTER</a:t>
            </a:r>
          </a:p>
          <a:p>
            <a:pPr eaLnBrk="0" hangingPunct="0"/>
            <a:r>
              <a:rPr lang="en-AU" sz="5400" b="1" i="1" u="sng">
                <a:solidFill>
                  <a:srgbClr val="FF3300"/>
                </a:solidFill>
                <a:latin typeface="Times New Roman" charset="0"/>
              </a:rPr>
              <a:t>IN WAITING!</a:t>
            </a:r>
            <a:endParaRPr lang="en-AU" sz="5400" b="1" i="1">
              <a:solidFill>
                <a:srgbClr val="FF3300"/>
              </a:solidFill>
              <a:latin typeface="Times New Roman" charset="0"/>
            </a:endParaRPr>
          </a:p>
        </p:txBody>
      </p:sp>
      <p:sp>
        <p:nvSpPr>
          <p:cNvPr id="120841" name="Rectangle 9"/>
          <p:cNvSpPr>
            <a:spLocks noChangeArrowheads="1"/>
          </p:cNvSpPr>
          <p:nvPr/>
        </p:nvSpPr>
        <p:spPr bwMode="auto">
          <a:xfrm>
            <a:off x="-352425" y="3657600"/>
            <a:ext cx="86518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lvl="2" eaLnBrk="0" hangingPunct="0">
              <a:buFont typeface="Zapf Dingbats" charset="0"/>
              <a:buChar char="/"/>
            </a:pPr>
            <a:r>
              <a:rPr lang="en-AU"/>
              <a:t> </a:t>
            </a:r>
            <a:r>
              <a:rPr lang="en-AU">
                <a:latin typeface="Helvetica" charset="0"/>
              </a:rPr>
              <a:t>poorly designed functionality</a:t>
            </a:r>
            <a:endParaRPr lang="en-AU"/>
          </a:p>
        </p:txBody>
      </p:sp>
      <p:sp>
        <p:nvSpPr>
          <p:cNvPr id="120842" name="Rectangle 10"/>
          <p:cNvSpPr>
            <a:spLocks noChangeArrowheads="1"/>
          </p:cNvSpPr>
          <p:nvPr/>
        </p:nvSpPr>
        <p:spPr bwMode="auto">
          <a:xfrm>
            <a:off x="422275" y="5410200"/>
            <a:ext cx="83693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buFont typeface="Zapf Dingbats" charset="0"/>
              <a:buChar char="4"/>
            </a:pPr>
            <a:r>
              <a:rPr lang="en-AU"/>
              <a:t> </a:t>
            </a:r>
            <a:r>
              <a:rPr lang="en-AU" i="1">
                <a:latin typeface="Helvetica" charset="0"/>
              </a:rPr>
              <a:t>rapid evolution of systems to meet customer needs</a:t>
            </a:r>
            <a:endParaRPr lang="en-AU"/>
          </a:p>
        </p:txBody>
      </p:sp>
      <p:sp>
        <p:nvSpPr>
          <p:cNvPr id="120843" name="Rectangle 11"/>
          <p:cNvSpPr>
            <a:spLocks noChangeArrowheads="1"/>
          </p:cNvSpPr>
          <p:nvPr/>
        </p:nvSpPr>
        <p:spPr bwMode="auto">
          <a:xfrm>
            <a:off x="422275" y="5867400"/>
            <a:ext cx="83693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buFont typeface="Zapf Dingbats" charset="0"/>
              <a:buChar char="4"/>
            </a:pPr>
            <a:r>
              <a:rPr lang="en-AU"/>
              <a:t> </a:t>
            </a:r>
            <a:r>
              <a:rPr lang="en-AU" i="1">
                <a:latin typeface="Helvetica" charset="0"/>
              </a:rPr>
              <a:t>conventional approaches being left behind</a:t>
            </a:r>
            <a:endParaRPr lang="en-AU"/>
          </a:p>
        </p:txBody>
      </p:sp>
      <p:sp>
        <p:nvSpPr>
          <p:cNvPr id="120844" name="Rectangle 12"/>
          <p:cNvSpPr>
            <a:spLocks noChangeArrowheads="1"/>
          </p:cNvSpPr>
          <p:nvPr/>
        </p:nvSpPr>
        <p:spPr bwMode="auto">
          <a:xfrm>
            <a:off x="422275" y="6403975"/>
            <a:ext cx="83693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buFont typeface="Zapf Dingbats" charset="0"/>
              <a:buChar char="4"/>
            </a:pPr>
            <a:r>
              <a:rPr lang="en-AU"/>
              <a:t> </a:t>
            </a:r>
            <a:r>
              <a:rPr lang="en-AU" i="1">
                <a:latin typeface="Helvetica" charset="0"/>
              </a:rPr>
              <a:t>the old do not understand the new</a:t>
            </a:r>
            <a:endParaRPr lang="en-AU"/>
          </a:p>
        </p:txBody>
      </p:sp>
      <p:sp>
        <p:nvSpPr>
          <p:cNvPr id="120845" name="Rectangle 13"/>
          <p:cNvSpPr>
            <a:spLocks noChangeArrowheads="1"/>
          </p:cNvSpPr>
          <p:nvPr/>
        </p:nvSpPr>
        <p:spPr bwMode="auto">
          <a:xfrm>
            <a:off x="422275" y="1066800"/>
            <a:ext cx="43608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lvl="2" eaLnBrk="0" hangingPunct="0">
              <a:buFont typeface="Zapf Dingbats" charset="0"/>
              <a:buNone/>
            </a:pPr>
            <a:r>
              <a:rPr lang="en-AU"/>
              <a:t> </a:t>
            </a:r>
            <a:r>
              <a:rPr lang="en-AU" b="1">
                <a:latin typeface="Helvetica" charset="0"/>
              </a:rPr>
              <a:t>Traditionalist</a:t>
            </a:r>
            <a:r>
              <a:rPr lang="ja-JP" altLang="en-AU" b="1">
                <a:latin typeface="Arial"/>
              </a:rPr>
              <a:t>’</a:t>
            </a:r>
            <a:r>
              <a:rPr lang="en-AU" b="1">
                <a:latin typeface="Helvetica" charset="0"/>
              </a:rPr>
              <a:t>s View</a:t>
            </a:r>
            <a:endParaRPr lang="en-AU" b="1"/>
          </a:p>
        </p:txBody>
      </p:sp>
      <p:sp>
        <p:nvSpPr>
          <p:cNvPr id="120846" name="Rectangle 14"/>
          <p:cNvSpPr>
            <a:spLocks noChangeArrowheads="1"/>
          </p:cNvSpPr>
          <p:nvPr/>
        </p:nvSpPr>
        <p:spPr bwMode="auto">
          <a:xfrm>
            <a:off x="422275" y="4419600"/>
            <a:ext cx="43608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lvl="2" eaLnBrk="0" hangingPunct="0">
              <a:buFont typeface="Zapf Dingbats" charset="0"/>
              <a:buNone/>
            </a:pPr>
            <a:r>
              <a:rPr lang="en-AU" b="1">
                <a:latin typeface="Helvetica" charset="0"/>
              </a:rPr>
              <a:t>Modernist</a:t>
            </a:r>
            <a:r>
              <a:rPr lang="ja-JP" altLang="en-AU" b="1">
                <a:latin typeface="Arial"/>
              </a:rPr>
              <a:t>’</a:t>
            </a:r>
            <a:r>
              <a:rPr lang="en-AU" b="1">
                <a:latin typeface="Helvetica" charset="0"/>
              </a:rPr>
              <a:t>s View</a:t>
            </a:r>
            <a:endParaRPr lang="en-AU" b="1"/>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845"/>
                                        </p:tgtEl>
                                        <p:attrNameLst>
                                          <p:attrName>style.visibility</p:attrName>
                                        </p:attrNameLst>
                                      </p:cBhvr>
                                      <p:to>
                                        <p:strVal val="visible"/>
                                      </p:to>
                                    </p:set>
                                    <p:anim calcmode="lin" valueType="num">
                                      <p:cBhvr additive="base">
                                        <p:cTn id="7" dur="500" fill="hold"/>
                                        <p:tgtEl>
                                          <p:spTgt spid="120845"/>
                                        </p:tgtEl>
                                        <p:attrNameLst>
                                          <p:attrName>ppt_x</p:attrName>
                                        </p:attrNameLst>
                                      </p:cBhvr>
                                      <p:tavLst>
                                        <p:tav tm="0">
                                          <p:val>
                                            <p:strVal val="1+#ppt_w/2"/>
                                          </p:val>
                                        </p:tav>
                                        <p:tav tm="100000">
                                          <p:val>
                                            <p:strVal val="#ppt_x"/>
                                          </p:val>
                                        </p:tav>
                                      </p:tavLst>
                                    </p:anim>
                                    <p:anim calcmode="lin" valueType="num">
                                      <p:cBhvr additive="base">
                                        <p:cTn id="8" dur="500" fill="hold"/>
                                        <p:tgtEl>
                                          <p:spTgt spid="12084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0835"/>
                                        </p:tgtEl>
                                        <p:attrNameLst>
                                          <p:attrName>style.visibility</p:attrName>
                                        </p:attrNameLst>
                                      </p:cBhvr>
                                      <p:to>
                                        <p:strVal val="visible"/>
                                      </p:to>
                                    </p:set>
                                    <p:anim calcmode="lin" valueType="num">
                                      <p:cBhvr additive="base">
                                        <p:cTn id="13" dur="500" fill="hold"/>
                                        <p:tgtEl>
                                          <p:spTgt spid="120835"/>
                                        </p:tgtEl>
                                        <p:attrNameLst>
                                          <p:attrName>ppt_x</p:attrName>
                                        </p:attrNameLst>
                                      </p:cBhvr>
                                      <p:tavLst>
                                        <p:tav tm="0">
                                          <p:val>
                                            <p:strVal val="1+#ppt_w/2"/>
                                          </p:val>
                                        </p:tav>
                                        <p:tav tm="100000">
                                          <p:val>
                                            <p:strVal val="#ppt_x"/>
                                          </p:val>
                                        </p:tav>
                                      </p:tavLst>
                                    </p:anim>
                                    <p:anim calcmode="lin" valueType="num">
                                      <p:cBhvr additive="base">
                                        <p:cTn id="14" dur="500" fill="hold"/>
                                        <p:tgtEl>
                                          <p:spTgt spid="1208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0836"/>
                                        </p:tgtEl>
                                        <p:attrNameLst>
                                          <p:attrName>style.visibility</p:attrName>
                                        </p:attrNameLst>
                                      </p:cBhvr>
                                      <p:to>
                                        <p:strVal val="visible"/>
                                      </p:to>
                                    </p:set>
                                    <p:anim calcmode="lin" valueType="num">
                                      <p:cBhvr additive="base">
                                        <p:cTn id="19" dur="500" fill="hold"/>
                                        <p:tgtEl>
                                          <p:spTgt spid="120836"/>
                                        </p:tgtEl>
                                        <p:attrNameLst>
                                          <p:attrName>ppt_x</p:attrName>
                                        </p:attrNameLst>
                                      </p:cBhvr>
                                      <p:tavLst>
                                        <p:tav tm="0">
                                          <p:val>
                                            <p:strVal val="1+#ppt_w/2"/>
                                          </p:val>
                                        </p:tav>
                                        <p:tav tm="100000">
                                          <p:val>
                                            <p:strVal val="#ppt_x"/>
                                          </p:val>
                                        </p:tav>
                                      </p:tavLst>
                                    </p:anim>
                                    <p:anim calcmode="lin" valueType="num">
                                      <p:cBhvr additive="base">
                                        <p:cTn id="20" dur="500" fill="hold"/>
                                        <p:tgtEl>
                                          <p:spTgt spid="12083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0837"/>
                                        </p:tgtEl>
                                        <p:attrNameLst>
                                          <p:attrName>style.visibility</p:attrName>
                                        </p:attrNameLst>
                                      </p:cBhvr>
                                      <p:to>
                                        <p:strVal val="visible"/>
                                      </p:to>
                                    </p:set>
                                    <p:anim calcmode="lin" valueType="num">
                                      <p:cBhvr additive="base">
                                        <p:cTn id="25" dur="500" fill="hold"/>
                                        <p:tgtEl>
                                          <p:spTgt spid="120837"/>
                                        </p:tgtEl>
                                        <p:attrNameLst>
                                          <p:attrName>ppt_x</p:attrName>
                                        </p:attrNameLst>
                                      </p:cBhvr>
                                      <p:tavLst>
                                        <p:tav tm="0">
                                          <p:val>
                                            <p:strVal val="1+#ppt_w/2"/>
                                          </p:val>
                                        </p:tav>
                                        <p:tav tm="100000">
                                          <p:val>
                                            <p:strVal val="#ppt_x"/>
                                          </p:val>
                                        </p:tav>
                                      </p:tavLst>
                                    </p:anim>
                                    <p:anim calcmode="lin" valueType="num">
                                      <p:cBhvr additive="base">
                                        <p:cTn id="26" dur="500" fill="hold"/>
                                        <p:tgtEl>
                                          <p:spTgt spid="12083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0841"/>
                                        </p:tgtEl>
                                        <p:attrNameLst>
                                          <p:attrName>style.visibility</p:attrName>
                                        </p:attrNameLst>
                                      </p:cBhvr>
                                      <p:to>
                                        <p:strVal val="visible"/>
                                      </p:to>
                                    </p:set>
                                    <p:anim calcmode="lin" valueType="num">
                                      <p:cBhvr additive="base">
                                        <p:cTn id="31" dur="500" fill="hold"/>
                                        <p:tgtEl>
                                          <p:spTgt spid="120841"/>
                                        </p:tgtEl>
                                        <p:attrNameLst>
                                          <p:attrName>ppt_x</p:attrName>
                                        </p:attrNameLst>
                                      </p:cBhvr>
                                      <p:tavLst>
                                        <p:tav tm="0">
                                          <p:val>
                                            <p:strVal val="1+#ppt_w/2"/>
                                          </p:val>
                                        </p:tav>
                                        <p:tav tm="100000">
                                          <p:val>
                                            <p:strVal val="#ppt_x"/>
                                          </p:val>
                                        </p:tav>
                                      </p:tavLst>
                                    </p:anim>
                                    <p:anim calcmode="lin" valueType="num">
                                      <p:cBhvr additive="base">
                                        <p:cTn id="32" dur="500" fill="hold"/>
                                        <p:tgtEl>
                                          <p:spTgt spid="12084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0840"/>
                                        </p:tgtEl>
                                        <p:attrNameLst>
                                          <p:attrName>style.visibility</p:attrName>
                                        </p:attrNameLst>
                                      </p:cBhvr>
                                      <p:to>
                                        <p:strVal val="visible"/>
                                      </p:to>
                                    </p:set>
                                    <p:anim calcmode="lin" valueType="num">
                                      <p:cBhvr additive="base">
                                        <p:cTn id="37" dur="500" fill="hold"/>
                                        <p:tgtEl>
                                          <p:spTgt spid="120840"/>
                                        </p:tgtEl>
                                        <p:attrNameLst>
                                          <p:attrName>ppt_x</p:attrName>
                                        </p:attrNameLst>
                                      </p:cBhvr>
                                      <p:tavLst>
                                        <p:tav tm="0">
                                          <p:val>
                                            <p:strVal val="1+#ppt_w/2"/>
                                          </p:val>
                                        </p:tav>
                                        <p:tav tm="100000">
                                          <p:val>
                                            <p:strVal val="#ppt_x"/>
                                          </p:val>
                                        </p:tav>
                                      </p:tavLst>
                                    </p:anim>
                                    <p:anim calcmode="lin" valueType="num">
                                      <p:cBhvr additive="base">
                                        <p:cTn id="38" dur="500" fill="hold"/>
                                        <p:tgtEl>
                                          <p:spTgt spid="12084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20846"/>
                                        </p:tgtEl>
                                        <p:attrNameLst>
                                          <p:attrName>style.visibility</p:attrName>
                                        </p:attrNameLst>
                                      </p:cBhvr>
                                      <p:to>
                                        <p:strVal val="visible"/>
                                      </p:to>
                                    </p:set>
                                    <p:anim calcmode="lin" valueType="num">
                                      <p:cBhvr additive="base">
                                        <p:cTn id="43" dur="500" fill="hold"/>
                                        <p:tgtEl>
                                          <p:spTgt spid="120846"/>
                                        </p:tgtEl>
                                        <p:attrNameLst>
                                          <p:attrName>ppt_x</p:attrName>
                                        </p:attrNameLst>
                                      </p:cBhvr>
                                      <p:tavLst>
                                        <p:tav tm="0">
                                          <p:val>
                                            <p:strVal val="1+#ppt_w/2"/>
                                          </p:val>
                                        </p:tav>
                                        <p:tav tm="100000">
                                          <p:val>
                                            <p:strVal val="#ppt_x"/>
                                          </p:val>
                                        </p:tav>
                                      </p:tavLst>
                                    </p:anim>
                                    <p:anim calcmode="lin" valueType="num">
                                      <p:cBhvr additive="base">
                                        <p:cTn id="44" dur="500" fill="hold"/>
                                        <p:tgtEl>
                                          <p:spTgt spid="120846"/>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20838"/>
                                        </p:tgtEl>
                                        <p:attrNameLst>
                                          <p:attrName>style.visibility</p:attrName>
                                        </p:attrNameLst>
                                      </p:cBhvr>
                                      <p:to>
                                        <p:strVal val="visible"/>
                                      </p:to>
                                    </p:set>
                                    <p:anim calcmode="lin" valueType="num">
                                      <p:cBhvr additive="base">
                                        <p:cTn id="49" dur="500" fill="hold"/>
                                        <p:tgtEl>
                                          <p:spTgt spid="120838"/>
                                        </p:tgtEl>
                                        <p:attrNameLst>
                                          <p:attrName>ppt_x</p:attrName>
                                        </p:attrNameLst>
                                      </p:cBhvr>
                                      <p:tavLst>
                                        <p:tav tm="0">
                                          <p:val>
                                            <p:strVal val="1+#ppt_w/2"/>
                                          </p:val>
                                        </p:tav>
                                        <p:tav tm="100000">
                                          <p:val>
                                            <p:strVal val="#ppt_x"/>
                                          </p:val>
                                        </p:tav>
                                      </p:tavLst>
                                    </p:anim>
                                    <p:anim calcmode="lin" valueType="num">
                                      <p:cBhvr additive="base">
                                        <p:cTn id="50" dur="500" fill="hold"/>
                                        <p:tgtEl>
                                          <p:spTgt spid="120838"/>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20842"/>
                                        </p:tgtEl>
                                        <p:attrNameLst>
                                          <p:attrName>style.visibility</p:attrName>
                                        </p:attrNameLst>
                                      </p:cBhvr>
                                      <p:to>
                                        <p:strVal val="visible"/>
                                      </p:to>
                                    </p:set>
                                    <p:anim calcmode="lin" valueType="num">
                                      <p:cBhvr additive="base">
                                        <p:cTn id="55" dur="500" fill="hold"/>
                                        <p:tgtEl>
                                          <p:spTgt spid="120842"/>
                                        </p:tgtEl>
                                        <p:attrNameLst>
                                          <p:attrName>ppt_x</p:attrName>
                                        </p:attrNameLst>
                                      </p:cBhvr>
                                      <p:tavLst>
                                        <p:tav tm="0">
                                          <p:val>
                                            <p:strVal val="1+#ppt_w/2"/>
                                          </p:val>
                                        </p:tav>
                                        <p:tav tm="100000">
                                          <p:val>
                                            <p:strVal val="#ppt_x"/>
                                          </p:val>
                                        </p:tav>
                                      </p:tavLst>
                                    </p:anim>
                                    <p:anim calcmode="lin" valueType="num">
                                      <p:cBhvr additive="base">
                                        <p:cTn id="56" dur="500" fill="hold"/>
                                        <p:tgtEl>
                                          <p:spTgt spid="12084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20843"/>
                                        </p:tgtEl>
                                        <p:attrNameLst>
                                          <p:attrName>style.visibility</p:attrName>
                                        </p:attrNameLst>
                                      </p:cBhvr>
                                      <p:to>
                                        <p:strVal val="visible"/>
                                      </p:to>
                                    </p:set>
                                    <p:anim calcmode="lin" valueType="num">
                                      <p:cBhvr additive="base">
                                        <p:cTn id="61" dur="500" fill="hold"/>
                                        <p:tgtEl>
                                          <p:spTgt spid="120843"/>
                                        </p:tgtEl>
                                        <p:attrNameLst>
                                          <p:attrName>ppt_x</p:attrName>
                                        </p:attrNameLst>
                                      </p:cBhvr>
                                      <p:tavLst>
                                        <p:tav tm="0">
                                          <p:val>
                                            <p:strVal val="1+#ppt_w/2"/>
                                          </p:val>
                                        </p:tav>
                                        <p:tav tm="100000">
                                          <p:val>
                                            <p:strVal val="#ppt_x"/>
                                          </p:val>
                                        </p:tav>
                                      </p:tavLst>
                                    </p:anim>
                                    <p:anim calcmode="lin" valueType="num">
                                      <p:cBhvr additive="base">
                                        <p:cTn id="62" dur="500" fill="hold"/>
                                        <p:tgtEl>
                                          <p:spTgt spid="12084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20844"/>
                                        </p:tgtEl>
                                        <p:attrNameLst>
                                          <p:attrName>style.visibility</p:attrName>
                                        </p:attrNameLst>
                                      </p:cBhvr>
                                      <p:to>
                                        <p:strVal val="visible"/>
                                      </p:to>
                                    </p:set>
                                    <p:anim calcmode="lin" valueType="num">
                                      <p:cBhvr additive="base">
                                        <p:cTn id="67" dur="500" fill="hold"/>
                                        <p:tgtEl>
                                          <p:spTgt spid="120844"/>
                                        </p:tgtEl>
                                        <p:attrNameLst>
                                          <p:attrName>ppt_x</p:attrName>
                                        </p:attrNameLst>
                                      </p:cBhvr>
                                      <p:tavLst>
                                        <p:tav tm="0">
                                          <p:val>
                                            <p:strVal val="1+#ppt_w/2"/>
                                          </p:val>
                                        </p:tav>
                                        <p:tav tm="100000">
                                          <p:val>
                                            <p:strVal val="#ppt_x"/>
                                          </p:val>
                                        </p:tav>
                                      </p:tavLst>
                                    </p:anim>
                                    <p:anim calcmode="lin" valueType="num">
                                      <p:cBhvr additive="base">
                                        <p:cTn id="68" dur="500" fill="hold"/>
                                        <p:tgtEl>
                                          <p:spTgt spid="120844"/>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120839"/>
                                        </p:tgtEl>
                                        <p:attrNameLst>
                                          <p:attrName>style.visibility</p:attrName>
                                        </p:attrNameLst>
                                      </p:cBhvr>
                                      <p:to>
                                        <p:strVal val="visible"/>
                                      </p:to>
                                    </p:set>
                                    <p:anim calcmode="lin" valueType="num">
                                      <p:cBhvr additive="base">
                                        <p:cTn id="73" dur="500" fill="hold"/>
                                        <p:tgtEl>
                                          <p:spTgt spid="120839"/>
                                        </p:tgtEl>
                                        <p:attrNameLst>
                                          <p:attrName>ppt_x</p:attrName>
                                        </p:attrNameLst>
                                      </p:cBhvr>
                                      <p:tavLst>
                                        <p:tav tm="0">
                                          <p:val>
                                            <p:strVal val="1+#ppt_w/2"/>
                                          </p:val>
                                        </p:tav>
                                        <p:tav tm="100000">
                                          <p:val>
                                            <p:strVal val="#ppt_x"/>
                                          </p:val>
                                        </p:tav>
                                      </p:tavLst>
                                    </p:anim>
                                    <p:anim calcmode="lin" valueType="num">
                                      <p:cBhvr additive="base">
                                        <p:cTn id="74" dur="500" fill="hold"/>
                                        <p:tgtEl>
                                          <p:spTgt spid="1208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P spid="120836" grpId="0" autoUpdateAnimBg="0"/>
      <p:bldP spid="120837" grpId="0" autoUpdateAnimBg="0"/>
      <p:bldP spid="120838" grpId="0" autoUpdateAnimBg="0"/>
      <p:bldP spid="120839" grpId="0" autoUpdateAnimBg="0"/>
      <p:bldP spid="120840" grpId="0" autoUpdateAnimBg="0"/>
      <p:bldP spid="120841" grpId="0" autoUpdateAnimBg="0"/>
      <p:bldP spid="120842" grpId="0" autoUpdateAnimBg="0"/>
      <p:bldP spid="120843" grpId="0" autoUpdateAnimBg="0"/>
      <p:bldP spid="120844" grpId="0" autoUpdateAnimBg="0"/>
      <p:bldP spid="120845" grpId="0" autoUpdateAnimBg="0"/>
      <p:bldP spid="12084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0" y="1066800"/>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ja-JP" altLang="en-AU">
                <a:latin typeface="Arial"/>
              </a:rPr>
              <a:t>“</a:t>
            </a:r>
            <a:r>
              <a:rPr lang="en-AU"/>
              <a:t>F1. Current software has too many surprises. The sources of surprise </a:t>
            </a:r>
          </a:p>
          <a:p>
            <a:pPr eaLnBrk="0" hangingPunct="0"/>
            <a:r>
              <a:rPr lang="en-AU"/>
              <a:t>are poorly understood.</a:t>
            </a:r>
            <a:r>
              <a:rPr lang="ja-JP" altLang="en-AU">
                <a:latin typeface="Arial"/>
              </a:rPr>
              <a:t>”</a:t>
            </a:r>
            <a:r>
              <a:rPr lang="en-AU"/>
              <a:t> </a:t>
            </a:r>
          </a:p>
        </p:txBody>
      </p:sp>
      <p:sp>
        <p:nvSpPr>
          <p:cNvPr id="122883" name="Rectangle 3"/>
          <p:cNvSpPr>
            <a:spLocks noChangeArrowheads="1"/>
          </p:cNvSpPr>
          <p:nvPr/>
        </p:nvSpPr>
        <p:spPr bwMode="auto">
          <a:xfrm>
            <a:off x="0" y="3962400"/>
            <a:ext cx="8913813"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b="1">
                <a:latin typeface="Helvetica" charset="0"/>
              </a:rPr>
              <a:t>Sources of surprises...</a:t>
            </a:r>
            <a:r>
              <a:rPr lang="en-AU">
                <a:latin typeface="Helvetica" charset="0"/>
              </a:rPr>
              <a:t>  Real and apparent ambiguity in the means of representation of systems, e.i. Languages </a:t>
            </a:r>
            <a:r>
              <a:rPr lang="en-AU" i="1">
                <a:latin typeface="Helvetica" charset="0"/>
              </a:rPr>
              <a:t>(cf 3 pages of c++ with 3 pages of government regulations)(Reed, 2000)</a:t>
            </a:r>
            <a:endParaRPr lang="en-AU"/>
          </a:p>
        </p:txBody>
      </p:sp>
      <p:sp>
        <p:nvSpPr>
          <p:cNvPr id="122884" name="Rectangle 4"/>
          <p:cNvSpPr>
            <a:spLocks noChangeArrowheads="1"/>
          </p:cNvSpPr>
          <p:nvPr/>
        </p:nvSpPr>
        <p:spPr bwMode="auto">
          <a:xfrm>
            <a:off x="-914400" y="1905000"/>
            <a:ext cx="990600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lvl="2" eaLnBrk="0" hangingPunct="0"/>
            <a:r>
              <a:rPr lang="ja-JP" altLang="en-AU">
                <a:latin typeface="Arial"/>
              </a:rPr>
              <a:t>“</a:t>
            </a:r>
            <a:r>
              <a:rPr lang="en-AU"/>
              <a:t>F2.	Key sources of software surprise include immature or poorly integrated software domain sciences, construction (product) principles, and engineering processes. Software research emphases have swung from process to product research, with weak coverage of domain sciences and integration.</a:t>
            </a:r>
            <a:r>
              <a:rPr lang="ja-JP" altLang="en-AU">
                <a:latin typeface="Arial"/>
              </a:rPr>
              <a:t>”</a:t>
            </a:r>
            <a:r>
              <a:rPr lang="en-AU"/>
              <a:t> </a:t>
            </a:r>
          </a:p>
        </p:txBody>
      </p:sp>
      <p:sp>
        <p:nvSpPr>
          <p:cNvPr id="122885" name="Rectangle 5"/>
          <p:cNvSpPr>
            <a:spLocks noChangeArrowheads="1"/>
          </p:cNvSpPr>
          <p:nvPr/>
        </p:nvSpPr>
        <p:spPr bwMode="auto">
          <a:xfrm>
            <a:off x="609600" y="228600"/>
            <a:ext cx="8091488"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eaLnBrk="0" hangingPunct="0"/>
            <a:r>
              <a:rPr lang="en-AU" sz="4400"/>
              <a:t>To many surprises….!!!</a:t>
            </a:r>
            <a:r>
              <a:rPr lang="en-AU" sz="2000" i="1"/>
              <a:t>(nsf report on s/w research 1998)</a:t>
            </a:r>
            <a:endParaRPr lang="en-AU" sz="440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additive="base">
                                        <p:cTn id="7" dur="500" fill="hold"/>
                                        <p:tgtEl>
                                          <p:spTgt spid="122882"/>
                                        </p:tgtEl>
                                        <p:attrNameLst>
                                          <p:attrName>ppt_x</p:attrName>
                                        </p:attrNameLst>
                                      </p:cBhvr>
                                      <p:tavLst>
                                        <p:tav tm="0">
                                          <p:val>
                                            <p:strVal val="1+#ppt_w/2"/>
                                          </p:val>
                                        </p:tav>
                                        <p:tav tm="100000">
                                          <p:val>
                                            <p:strVal val="#ppt_x"/>
                                          </p:val>
                                        </p:tav>
                                      </p:tavLst>
                                    </p:anim>
                                    <p:anim calcmode="lin" valueType="num">
                                      <p:cBhvr additive="base">
                                        <p:cTn id="8" dur="500" fill="hold"/>
                                        <p:tgtEl>
                                          <p:spTgt spid="1228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884"/>
                                        </p:tgtEl>
                                        <p:attrNameLst>
                                          <p:attrName>style.visibility</p:attrName>
                                        </p:attrNameLst>
                                      </p:cBhvr>
                                      <p:to>
                                        <p:strVal val="visible"/>
                                      </p:to>
                                    </p:set>
                                    <p:anim calcmode="lin" valueType="num">
                                      <p:cBhvr additive="base">
                                        <p:cTn id="13" dur="500" fill="hold"/>
                                        <p:tgtEl>
                                          <p:spTgt spid="122884"/>
                                        </p:tgtEl>
                                        <p:attrNameLst>
                                          <p:attrName>ppt_x</p:attrName>
                                        </p:attrNameLst>
                                      </p:cBhvr>
                                      <p:tavLst>
                                        <p:tav tm="0">
                                          <p:val>
                                            <p:strVal val="1+#ppt_w/2"/>
                                          </p:val>
                                        </p:tav>
                                        <p:tav tm="100000">
                                          <p:val>
                                            <p:strVal val="#ppt_x"/>
                                          </p:val>
                                        </p:tav>
                                      </p:tavLst>
                                    </p:anim>
                                    <p:anim calcmode="lin" valueType="num">
                                      <p:cBhvr additive="base">
                                        <p:cTn id="14" dur="500" fill="hold"/>
                                        <p:tgtEl>
                                          <p:spTgt spid="12288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2883"/>
                                        </p:tgtEl>
                                        <p:attrNameLst>
                                          <p:attrName>style.visibility</p:attrName>
                                        </p:attrNameLst>
                                      </p:cBhvr>
                                      <p:to>
                                        <p:strVal val="visible"/>
                                      </p:to>
                                    </p:set>
                                    <p:anim calcmode="lin" valueType="num">
                                      <p:cBhvr additive="base">
                                        <p:cTn id="19" dur="500" fill="hold"/>
                                        <p:tgtEl>
                                          <p:spTgt spid="122883"/>
                                        </p:tgtEl>
                                        <p:attrNameLst>
                                          <p:attrName>ppt_x</p:attrName>
                                        </p:attrNameLst>
                                      </p:cBhvr>
                                      <p:tavLst>
                                        <p:tav tm="0">
                                          <p:val>
                                            <p:strVal val="1+#ppt_w/2"/>
                                          </p:val>
                                        </p:tav>
                                        <p:tav tm="100000">
                                          <p:val>
                                            <p:strVal val="#ppt_x"/>
                                          </p:val>
                                        </p:tav>
                                      </p:tavLst>
                                    </p:anim>
                                    <p:anim calcmode="lin" valueType="num">
                                      <p:cBhvr additive="base">
                                        <p:cTn id="20" dur="500" fill="hold"/>
                                        <p:tgtEl>
                                          <p:spTgt spid="1228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autoUpdateAnimBg="0"/>
      <p:bldP spid="122883" grpId="0" autoUpdateAnimBg="0"/>
      <p:bldP spid="12288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0" y="1066800"/>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ja-JP" altLang="en-AU">
                <a:latin typeface="Arial"/>
              </a:rPr>
              <a:t>“</a:t>
            </a:r>
            <a:r>
              <a:rPr lang="en-AU"/>
              <a:t>F1. Current software has too many surprises. The sources of surprise </a:t>
            </a:r>
          </a:p>
          <a:p>
            <a:pPr eaLnBrk="0" hangingPunct="0"/>
            <a:r>
              <a:rPr lang="en-AU"/>
              <a:t>are poorly understood.</a:t>
            </a:r>
            <a:r>
              <a:rPr lang="ja-JP" altLang="en-AU">
                <a:latin typeface="Arial"/>
              </a:rPr>
              <a:t>”</a:t>
            </a:r>
            <a:r>
              <a:rPr lang="en-AU"/>
              <a:t> </a:t>
            </a:r>
          </a:p>
        </p:txBody>
      </p:sp>
      <p:sp>
        <p:nvSpPr>
          <p:cNvPr id="124931" name="Rectangle 3"/>
          <p:cNvSpPr>
            <a:spLocks noChangeArrowheads="1"/>
          </p:cNvSpPr>
          <p:nvPr/>
        </p:nvSpPr>
        <p:spPr bwMode="auto">
          <a:xfrm>
            <a:off x="0" y="2133600"/>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b="1">
                <a:latin typeface="Helvetica" charset="0"/>
              </a:rPr>
              <a:t>Sources of surprises...</a:t>
            </a:r>
            <a:r>
              <a:rPr lang="en-AU">
                <a:latin typeface="Helvetica" charset="0"/>
              </a:rPr>
              <a:t>  Real and apparent unpredictability in behaviour...</a:t>
            </a:r>
            <a:endParaRPr lang="en-AU"/>
          </a:p>
        </p:txBody>
      </p:sp>
      <p:sp>
        <p:nvSpPr>
          <p:cNvPr id="124932" name="Rectangle 4"/>
          <p:cNvSpPr>
            <a:spLocks noChangeArrowheads="1"/>
          </p:cNvSpPr>
          <p:nvPr/>
        </p:nvSpPr>
        <p:spPr bwMode="auto">
          <a:xfrm>
            <a:off x="609600" y="228600"/>
            <a:ext cx="8091488"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eaLnBrk="0" hangingPunct="0"/>
            <a:r>
              <a:rPr lang="en-AU" sz="4400"/>
              <a:t>No surprises….!!!</a:t>
            </a:r>
            <a:r>
              <a:rPr lang="en-AU" sz="2000" i="1"/>
              <a:t>(nsf report on s/w research 1998)</a:t>
            </a:r>
            <a:endParaRPr lang="en-AU" sz="4400"/>
          </a:p>
        </p:txBody>
      </p:sp>
      <p:sp>
        <p:nvSpPr>
          <p:cNvPr id="124933" name="Rectangle 5"/>
          <p:cNvSpPr>
            <a:spLocks noChangeArrowheads="1"/>
          </p:cNvSpPr>
          <p:nvPr/>
        </p:nvSpPr>
        <p:spPr bwMode="auto">
          <a:xfrm>
            <a:off x="0" y="3200400"/>
            <a:ext cx="8913813" cy="109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ja-JP" altLang="en-AU" b="1" i="1">
                <a:latin typeface="Arial"/>
              </a:rPr>
              <a:t>“</a:t>
            </a:r>
            <a:r>
              <a:rPr lang="en-AU" b="1" i="1">
                <a:latin typeface="Helvetica" charset="0"/>
              </a:rPr>
              <a:t>Teenagers have less trouble with PC software because they are adept at playing computer games</a:t>
            </a:r>
            <a:r>
              <a:rPr lang="ja-JP" altLang="en-AU" b="1" i="1">
                <a:latin typeface="Arial"/>
              </a:rPr>
              <a:t>”</a:t>
            </a:r>
            <a:r>
              <a:rPr lang="en-AU" b="1" i="1">
                <a:latin typeface="Helvetica" charset="0"/>
              </a:rPr>
              <a:t> </a:t>
            </a:r>
            <a:r>
              <a:rPr lang="en-AU" sz="1800" i="1">
                <a:latin typeface="Helvetica" charset="0"/>
              </a:rPr>
              <a:t>Charles Wright, editor Melbourne Age </a:t>
            </a:r>
            <a:r>
              <a:rPr lang="ja-JP" altLang="en-AU" sz="1800" i="1">
                <a:latin typeface="Arial"/>
              </a:rPr>
              <a:t>“</a:t>
            </a:r>
            <a:r>
              <a:rPr lang="en-AU" sz="1800" i="1">
                <a:latin typeface="Helvetica" charset="0"/>
              </a:rPr>
              <a:t>green pages</a:t>
            </a:r>
            <a:r>
              <a:rPr lang="ja-JP" altLang="en-AU" sz="1800" i="1">
                <a:latin typeface="Arial"/>
              </a:rPr>
              <a:t>”</a:t>
            </a:r>
            <a:r>
              <a:rPr lang="en-AU" sz="1800" i="1">
                <a:latin typeface="Helvetica" charset="0"/>
              </a:rPr>
              <a:t> computer section 2000</a:t>
            </a:r>
            <a:endParaRPr lang="en-AU"/>
          </a:p>
        </p:txBody>
      </p:sp>
      <p:sp>
        <p:nvSpPr>
          <p:cNvPr id="124934" name="Rectangle 6"/>
          <p:cNvSpPr>
            <a:spLocks noChangeArrowheads="1"/>
          </p:cNvSpPr>
          <p:nvPr/>
        </p:nvSpPr>
        <p:spPr bwMode="auto">
          <a:xfrm>
            <a:off x="0" y="4648200"/>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ja-JP" altLang="en-AU" b="1" i="1">
                <a:latin typeface="Arial"/>
              </a:rPr>
              <a:t>“</a:t>
            </a:r>
            <a:r>
              <a:rPr lang="en-AU" b="1" i="1">
                <a:latin typeface="Helvetica" charset="0"/>
              </a:rPr>
              <a:t>Building </a:t>
            </a:r>
            <a:r>
              <a:rPr lang="ja-JP" altLang="en-AU" b="1" i="1">
                <a:latin typeface="Arial"/>
              </a:rPr>
              <a:t>‘</a:t>
            </a:r>
            <a:r>
              <a:rPr lang="en-AU" b="1" i="1">
                <a:latin typeface="Helvetica" charset="0"/>
              </a:rPr>
              <a:t>bots</a:t>
            </a:r>
            <a:r>
              <a:rPr lang="ja-JP" altLang="en-AU" b="1" i="1">
                <a:latin typeface="Arial"/>
              </a:rPr>
              <a:t>’</a:t>
            </a:r>
            <a:r>
              <a:rPr lang="en-AU" b="1" i="1">
                <a:latin typeface="Helvetica" charset="0"/>
              </a:rPr>
              <a:t> that play computer games with near human competence is not that hard</a:t>
            </a:r>
            <a:r>
              <a:rPr lang="ja-JP" altLang="en-AU" b="1" i="1">
                <a:latin typeface="Arial"/>
              </a:rPr>
              <a:t>”</a:t>
            </a:r>
            <a:r>
              <a:rPr lang="en-AU" b="1" i="1">
                <a:latin typeface="Helvetica" charset="0"/>
              </a:rPr>
              <a:t> </a:t>
            </a:r>
            <a:r>
              <a:rPr lang="en-AU" sz="1800" i="1">
                <a:latin typeface="Helvetica" charset="0"/>
              </a:rPr>
              <a:t>US researcher in AI….</a:t>
            </a:r>
            <a:endParaRPr lang="en-AU"/>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additive="base">
                                        <p:cTn id="7" dur="500" fill="hold"/>
                                        <p:tgtEl>
                                          <p:spTgt spid="124930"/>
                                        </p:tgtEl>
                                        <p:attrNameLst>
                                          <p:attrName>ppt_x</p:attrName>
                                        </p:attrNameLst>
                                      </p:cBhvr>
                                      <p:tavLst>
                                        <p:tav tm="0">
                                          <p:val>
                                            <p:strVal val="1+#ppt_w/2"/>
                                          </p:val>
                                        </p:tav>
                                        <p:tav tm="100000">
                                          <p:val>
                                            <p:strVal val="#ppt_x"/>
                                          </p:val>
                                        </p:tav>
                                      </p:tavLst>
                                    </p:anim>
                                    <p:anim calcmode="lin" valueType="num">
                                      <p:cBhvr additive="base">
                                        <p:cTn id="8" dur="500" fill="hold"/>
                                        <p:tgtEl>
                                          <p:spTgt spid="1249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4931"/>
                                        </p:tgtEl>
                                        <p:attrNameLst>
                                          <p:attrName>style.visibility</p:attrName>
                                        </p:attrNameLst>
                                      </p:cBhvr>
                                      <p:to>
                                        <p:strVal val="visible"/>
                                      </p:to>
                                    </p:set>
                                    <p:anim calcmode="lin" valueType="num">
                                      <p:cBhvr additive="base">
                                        <p:cTn id="13" dur="500" fill="hold"/>
                                        <p:tgtEl>
                                          <p:spTgt spid="124931"/>
                                        </p:tgtEl>
                                        <p:attrNameLst>
                                          <p:attrName>ppt_x</p:attrName>
                                        </p:attrNameLst>
                                      </p:cBhvr>
                                      <p:tavLst>
                                        <p:tav tm="0">
                                          <p:val>
                                            <p:strVal val="1+#ppt_w/2"/>
                                          </p:val>
                                        </p:tav>
                                        <p:tav tm="100000">
                                          <p:val>
                                            <p:strVal val="#ppt_x"/>
                                          </p:val>
                                        </p:tav>
                                      </p:tavLst>
                                    </p:anim>
                                    <p:anim calcmode="lin" valueType="num">
                                      <p:cBhvr additive="base">
                                        <p:cTn id="14" dur="500" fill="hold"/>
                                        <p:tgtEl>
                                          <p:spTgt spid="12493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4933"/>
                                        </p:tgtEl>
                                        <p:attrNameLst>
                                          <p:attrName>style.visibility</p:attrName>
                                        </p:attrNameLst>
                                      </p:cBhvr>
                                      <p:to>
                                        <p:strVal val="visible"/>
                                      </p:to>
                                    </p:set>
                                    <p:anim calcmode="lin" valueType="num">
                                      <p:cBhvr additive="base">
                                        <p:cTn id="19" dur="500" fill="hold"/>
                                        <p:tgtEl>
                                          <p:spTgt spid="124933"/>
                                        </p:tgtEl>
                                        <p:attrNameLst>
                                          <p:attrName>ppt_x</p:attrName>
                                        </p:attrNameLst>
                                      </p:cBhvr>
                                      <p:tavLst>
                                        <p:tav tm="0">
                                          <p:val>
                                            <p:strVal val="1+#ppt_w/2"/>
                                          </p:val>
                                        </p:tav>
                                        <p:tav tm="100000">
                                          <p:val>
                                            <p:strVal val="#ppt_x"/>
                                          </p:val>
                                        </p:tav>
                                      </p:tavLst>
                                    </p:anim>
                                    <p:anim calcmode="lin" valueType="num">
                                      <p:cBhvr additive="base">
                                        <p:cTn id="20" dur="500" fill="hold"/>
                                        <p:tgtEl>
                                          <p:spTgt spid="12493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4934"/>
                                        </p:tgtEl>
                                        <p:attrNameLst>
                                          <p:attrName>style.visibility</p:attrName>
                                        </p:attrNameLst>
                                      </p:cBhvr>
                                      <p:to>
                                        <p:strVal val="visible"/>
                                      </p:to>
                                    </p:set>
                                    <p:anim calcmode="lin" valueType="num">
                                      <p:cBhvr additive="base">
                                        <p:cTn id="25" dur="500" fill="hold"/>
                                        <p:tgtEl>
                                          <p:spTgt spid="124934"/>
                                        </p:tgtEl>
                                        <p:attrNameLst>
                                          <p:attrName>ppt_x</p:attrName>
                                        </p:attrNameLst>
                                      </p:cBhvr>
                                      <p:tavLst>
                                        <p:tav tm="0">
                                          <p:val>
                                            <p:strVal val="1+#ppt_w/2"/>
                                          </p:val>
                                        </p:tav>
                                        <p:tav tm="100000">
                                          <p:val>
                                            <p:strVal val="#ppt_x"/>
                                          </p:val>
                                        </p:tav>
                                      </p:tavLst>
                                    </p:anim>
                                    <p:anim calcmode="lin" valueType="num">
                                      <p:cBhvr additive="base">
                                        <p:cTn id="26" dur="500" fill="hold"/>
                                        <p:tgtEl>
                                          <p:spTgt spid="1249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utoUpdateAnimBg="0"/>
      <p:bldP spid="124931" grpId="0" autoUpdateAnimBg="0"/>
      <p:bldP spid="124933" grpId="0" autoUpdateAnimBg="0"/>
      <p:bldP spid="1249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0" y="0"/>
            <a:ext cx="815975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eaLnBrk="0" hangingPunct="0"/>
            <a:r>
              <a:rPr lang="en-AU" sz="3600"/>
              <a:t>By way of Illustration...Some Contradictions……</a:t>
            </a:r>
          </a:p>
          <a:p>
            <a:pPr algn="ctr" eaLnBrk="0" hangingPunct="0"/>
            <a:r>
              <a:rPr lang="en-AU" sz="3600"/>
              <a:t>and confusion</a:t>
            </a:r>
            <a:endParaRPr lang="en-AU"/>
          </a:p>
        </p:txBody>
      </p:sp>
      <p:sp>
        <p:nvSpPr>
          <p:cNvPr id="126979" name="Rectangle 3"/>
          <p:cNvSpPr>
            <a:spLocks noChangeArrowheads="1"/>
          </p:cNvSpPr>
          <p:nvPr/>
        </p:nvSpPr>
        <p:spPr bwMode="auto">
          <a:xfrm>
            <a:off x="0" y="2895600"/>
            <a:ext cx="8863013"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2.  </a:t>
            </a:r>
            <a:r>
              <a:rPr lang="en-AU" b="1"/>
              <a:t>Software Process</a:t>
            </a:r>
            <a:r>
              <a:rPr lang="en-AU"/>
              <a:t>.. CMM vs fine-grained process independent, Time To Market vs Planned Process, Phase incompletedness, Extreme Programming.    </a:t>
            </a:r>
          </a:p>
        </p:txBody>
      </p:sp>
      <p:sp>
        <p:nvSpPr>
          <p:cNvPr id="126980" name="Rectangle 4"/>
          <p:cNvSpPr>
            <a:spLocks noChangeArrowheads="1"/>
          </p:cNvSpPr>
          <p:nvPr/>
        </p:nvSpPr>
        <p:spPr bwMode="auto">
          <a:xfrm>
            <a:off x="0" y="3733800"/>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3.  </a:t>
            </a:r>
            <a:r>
              <a:rPr lang="en-AU" b="1"/>
              <a:t>Software Process...</a:t>
            </a:r>
            <a:r>
              <a:rPr lang="en-AU"/>
              <a:t> Often mandated, but not followed… few detailed studies similar to production engineering (see Hess)</a:t>
            </a:r>
          </a:p>
        </p:txBody>
      </p:sp>
      <p:sp>
        <p:nvSpPr>
          <p:cNvPr id="126981" name="Rectangle 5"/>
          <p:cNvSpPr>
            <a:spLocks noChangeArrowheads="1"/>
          </p:cNvSpPr>
          <p:nvPr/>
        </p:nvSpPr>
        <p:spPr bwMode="auto">
          <a:xfrm>
            <a:off x="0" y="4572000"/>
            <a:ext cx="89138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4.   </a:t>
            </a:r>
            <a:r>
              <a:rPr lang="en-AU" b="1"/>
              <a:t>Re-use…</a:t>
            </a:r>
            <a:r>
              <a:rPr lang="en-AU"/>
              <a:t> not successful, yet components industry emerging</a:t>
            </a:r>
          </a:p>
        </p:txBody>
      </p:sp>
      <p:sp>
        <p:nvSpPr>
          <p:cNvPr id="126982" name="Rectangle 6"/>
          <p:cNvSpPr>
            <a:spLocks noChangeArrowheads="1"/>
          </p:cNvSpPr>
          <p:nvPr/>
        </p:nvSpPr>
        <p:spPr bwMode="auto">
          <a:xfrm>
            <a:off x="0" y="5181600"/>
            <a:ext cx="8913813"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5.   </a:t>
            </a:r>
            <a:r>
              <a:rPr lang="en-AU" b="1"/>
              <a:t>Engineering &amp; SE..</a:t>
            </a:r>
            <a:r>
              <a:rPr lang="en-AU"/>
              <a:t> Poor choices of analogues from traditional domains, e.g. </a:t>
            </a:r>
            <a:r>
              <a:rPr lang="ja-JP" altLang="en-AU">
                <a:latin typeface="Arial"/>
              </a:rPr>
              <a:t>“</a:t>
            </a:r>
            <a:r>
              <a:rPr lang="en-AU"/>
              <a:t>immutable components</a:t>
            </a:r>
            <a:r>
              <a:rPr lang="ja-JP" altLang="en-AU">
                <a:latin typeface="Arial"/>
              </a:rPr>
              <a:t>”</a:t>
            </a:r>
            <a:r>
              <a:rPr lang="en-AU"/>
              <a:t> </a:t>
            </a:r>
          </a:p>
          <a:p>
            <a:pPr eaLnBrk="0" hangingPunct="0"/>
            <a:endParaRPr lang="en-AU"/>
          </a:p>
        </p:txBody>
      </p:sp>
      <p:sp>
        <p:nvSpPr>
          <p:cNvPr id="126983" name="Rectangle 7"/>
          <p:cNvSpPr>
            <a:spLocks noChangeArrowheads="1"/>
          </p:cNvSpPr>
          <p:nvPr/>
        </p:nvSpPr>
        <p:spPr bwMode="auto">
          <a:xfrm>
            <a:off x="0" y="1752600"/>
            <a:ext cx="8913813"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1.  </a:t>
            </a:r>
            <a:r>
              <a:rPr lang="en-AU" b="1"/>
              <a:t>Software Architecture..</a:t>
            </a:r>
            <a:r>
              <a:rPr lang="en-AU"/>
              <a:t>  </a:t>
            </a:r>
            <a:r>
              <a:rPr lang="ja-JP" altLang="en-AU">
                <a:latin typeface="Arial"/>
              </a:rPr>
              <a:t>‘</a:t>
            </a:r>
            <a:r>
              <a:rPr lang="en-AU"/>
              <a:t>not immutable, not always determinable a</a:t>
            </a:r>
            <a:r>
              <a:rPr lang="ja-JP" altLang="en-AU">
                <a:latin typeface="Arial"/>
              </a:rPr>
              <a:t>’</a:t>
            </a:r>
            <a:r>
              <a:rPr lang="en-AU"/>
              <a:t>priori</a:t>
            </a:r>
            <a:r>
              <a:rPr lang="en-AU" i="1"/>
              <a:t>,</a:t>
            </a:r>
            <a:r>
              <a:rPr lang="en-AU"/>
              <a:t>multiple  versions in one artefact, retrofitable…. Analog with </a:t>
            </a:r>
            <a:r>
              <a:rPr lang="ja-JP" altLang="en-AU">
                <a:latin typeface="Arial"/>
              </a:rPr>
              <a:t>“</a:t>
            </a:r>
            <a:r>
              <a:rPr lang="en-AU"/>
              <a:t>built</a:t>
            </a:r>
            <a:r>
              <a:rPr lang="ja-JP" altLang="en-AU">
                <a:latin typeface="Arial"/>
              </a:rPr>
              <a:t>”</a:t>
            </a:r>
            <a:r>
              <a:rPr lang="en-AU"/>
              <a:t> systems not clear.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6983"/>
                                        </p:tgtEl>
                                        <p:attrNameLst>
                                          <p:attrName>style.visibility</p:attrName>
                                        </p:attrNameLst>
                                      </p:cBhvr>
                                      <p:to>
                                        <p:strVal val="visible"/>
                                      </p:to>
                                    </p:set>
                                    <p:anim calcmode="lin" valueType="num">
                                      <p:cBhvr additive="base">
                                        <p:cTn id="7" dur="500" fill="hold"/>
                                        <p:tgtEl>
                                          <p:spTgt spid="126983"/>
                                        </p:tgtEl>
                                        <p:attrNameLst>
                                          <p:attrName>ppt_x</p:attrName>
                                        </p:attrNameLst>
                                      </p:cBhvr>
                                      <p:tavLst>
                                        <p:tav tm="0">
                                          <p:val>
                                            <p:strVal val="1+#ppt_w/2"/>
                                          </p:val>
                                        </p:tav>
                                        <p:tav tm="100000">
                                          <p:val>
                                            <p:strVal val="#ppt_x"/>
                                          </p:val>
                                        </p:tav>
                                      </p:tavLst>
                                    </p:anim>
                                    <p:anim calcmode="lin" valueType="num">
                                      <p:cBhvr additive="base">
                                        <p:cTn id="8" dur="500" fill="hold"/>
                                        <p:tgtEl>
                                          <p:spTgt spid="1269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6979"/>
                                        </p:tgtEl>
                                        <p:attrNameLst>
                                          <p:attrName>style.visibility</p:attrName>
                                        </p:attrNameLst>
                                      </p:cBhvr>
                                      <p:to>
                                        <p:strVal val="visible"/>
                                      </p:to>
                                    </p:set>
                                    <p:anim calcmode="lin" valueType="num">
                                      <p:cBhvr additive="base">
                                        <p:cTn id="13" dur="500" fill="hold"/>
                                        <p:tgtEl>
                                          <p:spTgt spid="126979"/>
                                        </p:tgtEl>
                                        <p:attrNameLst>
                                          <p:attrName>ppt_x</p:attrName>
                                        </p:attrNameLst>
                                      </p:cBhvr>
                                      <p:tavLst>
                                        <p:tav tm="0">
                                          <p:val>
                                            <p:strVal val="1+#ppt_w/2"/>
                                          </p:val>
                                        </p:tav>
                                        <p:tav tm="100000">
                                          <p:val>
                                            <p:strVal val="#ppt_x"/>
                                          </p:val>
                                        </p:tav>
                                      </p:tavLst>
                                    </p:anim>
                                    <p:anim calcmode="lin" valueType="num">
                                      <p:cBhvr additive="base">
                                        <p:cTn id="14" dur="500" fill="hold"/>
                                        <p:tgtEl>
                                          <p:spTgt spid="12697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6980"/>
                                        </p:tgtEl>
                                        <p:attrNameLst>
                                          <p:attrName>style.visibility</p:attrName>
                                        </p:attrNameLst>
                                      </p:cBhvr>
                                      <p:to>
                                        <p:strVal val="visible"/>
                                      </p:to>
                                    </p:set>
                                    <p:anim calcmode="lin" valueType="num">
                                      <p:cBhvr additive="base">
                                        <p:cTn id="19" dur="500" fill="hold"/>
                                        <p:tgtEl>
                                          <p:spTgt spid="126980"/>
                                        </p:tgtEl>
                                        <p:attrNameLst>
                                          <p:attrName>ppt_x</p:attrName>
                                        </p:attrNameLst>
                                      </p:cBhvr>
                                      <p:tavLst>
                                        <p:tav tm="0">
                                          <p:val>
                                            <p:strVal val="1+#ppt_w/2"/>
                                          </p:val>
                                        </p:tav>
                                        <p:tav tm="100000">
                                          <p:val>
                                            <p:strVal val="#ppt_x"/>
                                          </p:val>
                                        </p:tav>
                                      </p:tavLst>
                                    </p:anim>
                                    <p:anim calcmode="lin" valueType="num">
                                      <p:cBhvr additive="base">
                                        <p:cTn id="20" dur="500" fill="hold"/>
                                        <p:tgtEl>
                                          <p:spTgt spid="12698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6981"/>
                                        </p:tgtEl>
                                        <p:attrNameLst>
                                          <p:attrName>style.visibility</p:attrName>
                                        </p:attrNameLst>
                                      </p:cBhvr>
                                      <p:to>
                                        <p:strVal val="visible"/>
                                      </p:to>
                                    </p:set>
                                    <p:anim calcmode="lin" valueType="num">
                                      <p:cBhvr additive="base">
                                        <p:cTn id="25" dur="500" fill="hold"/>
                                        <p:tgtEl>
                                          <p:spTgt spid="126981"/>
                                        </p:tgtEl>
                                        <p:attrNameLst>
                                          <p:attrName>ppt_x</p:attrName>
                                        </p:attrNameLst>
                                      </p:cBhvr>
                                      <p:tavLst>
                                        <p:tav tm="0">
                                          <p:val>
                                            <p:strVal val="1+#ppt_w/2"/>
                                          </p:val>
                                        </p:tav>
                                        <p:tav tm="100000">
                                          <p:val>
                                            <p:strVal val="#ppt_x"/>
                                          </p:val>
                                        </p:tav>
                                      </p:tavLst>
                                    </p:anim>
                                    <p:anim calcmode="lin" valueType="num">
                                      <p:cBhvr additive="base">
                                        <p:cTn id="26" dur="500" fill="hold"/>
                                        <p:tgtEl>
                                          <p:spTgt spid="12698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6982"/>
                                        </p:tgtEl>
                                        <p:attrNameLst>
                                          <p:attrName>style.visibility</p:attrName>
                                        </p:attrNameLst>
                                      </p:cBhvr>
                                      <p:to>
                                        <p:strVal val="visible"/>
                                      </p:to>
                                    </p:set>
                                    <p:anim calcmode="lin" valueType="num">
                                      <p:cBhvr additive="base">
                                        <p:cTn id="31" dur="500" fill="hold"/>
                                        <p:tgtEl>
                                          <p:spTgt spid="126982"/>
                                        </p:tgtEl>
                                        <p:attrNameLst>
                                          <p:attrName>ppt_x</p:attrName>
                                        </p:attrNameLst>
                                      </p:cBhvr>
                                      <p:tavLst>
                                        <p:tav tm="0">
                                          <p:val>
                                            <p:strVal val="1+#ppt_w/2"/>
                                          </p:val>
                                        </p:tav>
                                        <p:tav tm="100000">
                                          <p:val>
                                            <p:strVal val="#ppt_x"/>
                                          </p:val>
                                        </p:tav>
                                      </p:tavLst>
                                    </p:anim>
                                    <p:anim calcmode="lin" valueType="num">
                                      <p:cBhvr additive="base">
                                        <p:cTn id="32" dur="500" fill="hold"/>
                                        <p:tgtEl>
                                          <p:spTgt spid="1269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utoUpdateAnimBg="0"/>
      <p:bldP spid="126980" grpId="0" autoUpdateAnimBg="0"/>
      <p:bldP spid="126981" grpId="0" autoUpdateAnimBg="0"/>
      <p:bldP spid="126982" grpId="0" autoUpdateAnimBg="0"/>
      <p:bldP spid="12698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0" y="0"/>
            <a:ext cx="81597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eaLnBrk="0" hangingPunct="0"/>
            <a:r>
              <a:rPr lang="en-AU" sz="3600"/>
              <a:t>Some Contradictions……</a:t>
            </a:r>
          </a:p>
          <a:p>
            <a:pPr algn="ctr" eaLnBrk="0" hangingPunct="0"/>
            <a:r>
              <a:rPr lang="en-AU" sz="3600"/>
              <a:t>and confusion (cont</a:t>
            </a:r>
            <a:r>
              <a:rPr lang="ja-JP" altLang="en-AU" sz="3600">
                <a:latin typeface="Arial"/>
              </a:rPr>
              <a:t>’</a:t>
            </a:r>
            <a:r>
              <a:rPr lang="en-AU" sz="3600"/>
              <a:t>d)</a:t>
            </a:r>
            <a:endParaRPr lang="en-AU"/>
          </a:p>
        </p:txBody>
      </p:sp>
      <p:sp>
        <p:nvSpPr>
          <p:cNvPr id="129027" name="Rectangle 3"/>
          <p:cNvSpPr>
            <a:spLocks noChangeArrowheads="1"/>
          </p:cNvSpPr>
          <p:nvPr/>
        </p:nvSpPr>
        <p:spPr bwMode="auto">
          <a:xfrm>
            <a:off x="0" y="2438400"/>
            <a:ext cx="88630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7.  </a:t>
            </a:r>
            <a:r>
              <a:rPr lang="en-AU" b="1"/>
              <a:t>Prescriptive Design processes...</a:t>
            </a:r>
            <a:r>
              <a:rPr lang="en-AU"/>
              <a:t> only slowly beginning to appear, perhaps via UML.</a:t>
            </a:r>
          </a:p>
        </p:txBody>
      </p:sp>
      <p:sp>
        <p:nvSpPr>
          <p:cNvPr id="129028" name="Rectangle 4"/>
          <p:cNvSpPr>
            <a:spLocks noChangeArrowheads="1"/>
          </p:cNvSpPr>
          <p:nvPr/>
        </p:nvSpPr>
        <p:spPr bwMode="auto">
          <a:xfrm>
            <a:off x="0" y="3124200"/>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8.  </a:t>
            </a:r>
            <a:r>
              <a:rPr lang="en-AU" b="1"/>
              <a:t>Requirements Engineering...</a:t>
            </a:r>
            <a:r>
              <a:rPr lang="en-AU"/>
              <a:t> Cannot always be completed in advance..may be continuous part of the implementation process...</a:t>
            </a:r>
          </a:p>
        </p:txBody>
      </p:sp>
      <p:sp>
        <p:nvSpPr>
          <p:cNvPr id="129029" name="Rectangle 5"/>
          <p:cNvSpPr>
            <a:spLocks noChangeArrowheads="1"/>
          </p:cNvSpPr>
          <p:nvPr/>
        </p:nvSpPr>
        <p:spPr bwMode="auto">
          <a:xfrm>
            <a:off x="0" y="3962400"/>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9.   </a:t>
            </a:r>
            <a:r>
              <a:rPr lang="en-AU" b="1"/>
              <a:t>Software Crisis…</a:t>
            </a:r>
            <a:r>
              <a:rPr lang="en-AU"/>
              <a:t> yet increasingly, successful large-scale applications are ubiquitous</a:t>
            </a:r>
          </a:p>
        </p:txBody>
      </p:sp>
      <p:sp>
        <p:nvSpPr>
          <p:cNvPr id="129030" name="Rectangle 6"/>
          <p:cNvSpPr>
            <a:spLocks noChangeArrowheads="1"/>
          </p:cNvSpPr>
          <p:nvPr/>
        </p:nvSpPr>
        <p:spPr bwMode="auto">
          <a:xfrm>
            <a:off x="0" y="4800600"/>
            <a:ext cx="8913813"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10.   </a:t>
            </a:r>
            <a:r>
              <a:rPr lang="en-AU" b="1"/>
              <a:t>High Quality training for 30 yrs..</a:t>
            </a:r>
            <a:r>
              <a:rPr lang="en-AU"/>
              <a:t> Yet each new s/w development wave starts with a blank mind, e.g. web-based computing </a:t>
            </a:r>
          </a:p>
          <a:p>
            <a:pPr eaLnBrk="0" hangingPunct="0"/>
            <a:endParaRPr lang="en-AU"/>
          </a:p>
        </p:txBody>
      </p:sp>
      <p:sp>
        <p:nvSpPr>
          <p:cNvPr id="129031" name="Rectangle 7"/>
          <p:cNvSpPr>
            <a:spLocks noChangeArrowheads="1"/>
          </p:cNvSpPr>
          <p:nvPr/>
        </p:nvSpPr>
        <p:spPr bwMode="auto">
          <a:xfrm>
            <a:off x="0" y="1752600"/>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6.  </a:t>
            </a:r>
            <a:r>
              <a:rPr lang="en-AU" b="1"/>
              <a:t>SWEBOK..</a:t>
            </a:r>
            <a:r>
              <a:rPr lang="en-AU"/>
              <a:t>  Organised body of knowledge opposed by leading SE players.</a:t>
            </a:r>
          </a:p>
        </p:txBody>
      </p:sp>
      <p:sp>
        <p:nvSpPr>
          <p:cNvPr id="129032" name="Rectangle 8"/>
          <p:cNvSpPr>
            <a:spLocks noChangeArrowheads="1"/>
          </p:cNvSpPr>
          <p:nvPr/>
        </p:nvSpPr>
        <p:spPr bwMode="auto">
          <a:xfrm>
            <a:off x="0" y="5673725"/>
            <a:ext cx="89138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t>11.   </a:t>
            </a:r>
            <a:r>
              <a:rPr lang="en-AU" b="1"/>
              <a:t>Documentation matters but..</a:t>
            </a:r>
            <a:r>
              <a:rPr lang="en-AU"/>
              <a:t> It</a:t>
            </a:r>
            <a:r>
              <a:rPr lang="ja-JP" altLang="en-AU">
                <a:latin typeface="Arial"/>
              </a:rPr>
              <a:t>’</a:t>
            </a:r>
            <a:r>
              <a:rPr lang="en-AU"/>
              <a:t>s seldom actually done </a:t>
            </a:r>
          </a:p>
          <a:p>
            <a:pPr eaLnBrk="0" hangingPunct="0"/>
            <a:endParaRPr lang="en-AU"/>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031"/>
                                        </p:tgtEl>
                                        <p:attrNameLst>
                                          <p:attrName>style.visibility</p:attrName>
                                        </p:attrNameLst>
                                      </p:cBhvr>
                                      <p:to>
                                        <p:strVal val="visible"/>
                                      </p:to>
                                    </p:set>
                                    <p:anim calcmode="lin" valueType="num">
                                      <p:cBhvr additive="base">
                                        <p:cTn id="7" dur="500" fill="hold"/>
                                        <p:tgtEl>
                                          <p:spTgt spid="129031"/>
                                        </p:tgtEl>
                                        <p:attrNameLst>
                                          <p:attrName>ppt_x</p:attrName>
                                        </p:attrNameLst>
                                      </p:cBhvr>
                                      <p:tavLst>
                                        <p:tav tm="0">
                                          <p:val>
                                            <p:strVal val="1+#ppt_w/2"/>
                                          </p:val>
                                        </p:tav>
                                        <p:tav tm="100000">
                                          <p:val>
                                            <p:strVal val="#ppt_x"/>
                                          </p:val>
                                        </p:tav>
                                      </p:tavLst>
                                    </p:anim>
                                    <p:anim calcmode="lin" valueType="num">
                                      <p:cBhvr additive="base">
                                        <p:cTn id="8" dur="500" fill="hold"/>
                                        <p:tgtEl>
                                          <p:spTgt spid="1290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9027"/>
                                        </p:tgtEl>
                                        <p:attrNameLst>
                                          <p:attrName>style.visibility</p:attrName>
                                        </p:attrNameLst>
                                      </p:cBhvr>
                                      <p:to>
                                        <p:strVal val="visible"/>
                                      </p:to>
                                    </p:set>
                                    <p:anim calcmode="lin" valueType="num">
                                      <p:cBhvr additive="base">
                                        <p:cTn id="13" dur="500" fill="hold"/>
                                        <p:tgtEl>
                                          <p:spTgt spid="129027"/>
                                        </p:tgtEl>
                                        <p:attrNameLst>
                                          <p:attrName>ppt_x</p:attrName>
                                        </p:attrNameLst>
                                      </p:cBhvr>
                                      <p:tavLst>
                                        <p:tav tm="0">
                                          <p:val>
                                            <p:strVal val="1+#ppt_w/2"/>
                                          </p:val>
                                        </p:tav>
                                        <p:tav tm="100000">
                                          <p:val>
                                            <p:strVal val="#ppt_x"/>
                                          </p:val>
                                        </p:tav>
                                      </p:tavLst>
                                    </p:anim>
                                    <p:anim calcmode="lin" valueType="num">
                                      <p:cBhvr additive="base">
                                        <p:cTn id="14" dur="500" fill="hold"/>
                                        <p:tgtEl>
                                          <p:spTgt spid="1290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9028"/>
                                        </p:tgtEl>
                                        <p:attrNameLst>
                                          <p:attrName>style.visibility</p:attrName>
                                        </p:attrNameLst>
                                      </p:cBhvr>
                                      <p:to>
                                        <p:strVal val="visible"/>
                                      </p:to>
                                    </p:set>
                                    <p:anim calcmode="lin" valueType="num">
                                      <p:cBhvr additive="base">
                                        <p:cTn id="19" dur="500" fill="hold"/>
                                        <p:tgtEl>
                                          <p:spTgt spid="129028"/>
                                        </p:tgtEl>
                                        <p:attrNameLst>
                                          <p:attrName>ppt_x</p:attrName>
                                        </p:attrNameLst>
                                      </p:cBhvr>
                                      <p:tavLst>
                                        <p:tav tm="0">
                                          <p:val>
                                            <p:strVal val="1+#ppt_w/2"/>
                                          </p:val>
                                        </p:tav>
                                        <p:tav tm="100000">
                                          <p:val>
                                            <p:strVal val="#ppt_x"/>
                                          </p:val>
                                        </p:tav>
                                      </p:tavLst>
                                    </p:anim>
                                    <p:anim calcmode="lin" valueType="num">
                                      <p:cBhvr additive="base">
                                        <p:cTn id="20" dur="500" fill="hold"/>
                                        <p:tgtEl>
                                          <p:spTgt spid="12902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9029"/>
                                        </p:tgtEl>
                                        <p:attrNameLst>
                                          <p:attrName>style.visibility</p:attrName>
                                        </p:attrNameLst>
                                      </p:cBhvr>
                                      <p:to>
                                        <p:strVal val="visible"/>
                                      </p:to>
                                    </p:set>
                                    <p:anim calcmode="lin" valueType="num">
                                      <p:cBhvr additive="base">
                                        <p:cTn id="25" dur="500" fill="hold"/>
                                        <p:tgtEl>
                                          <p:spTgt spid="129029"/>
                                        </p:tgtEl>
                                        <p:attrNameLst>
                                          <p:attrName>ppt_x</p:attrName>
                                        </p:attrNameLst>
                                      </p:cBhvr>
                                      <p:tavLst>
                                        <p:tav tm="0">
                                          <p:val>
                                            <p:strVal val="1+#ppt_w/2"/>
                                          </p:val>
                                        </p:tav>
                                        <p:tav tm="100000">
                                          <p:val>
                                            <p:strVal val="#ppt_x"/>
                                          </p:val>
                                        </p:tav>
                                      </p:tavLst>
                                    </p:anim>
                                    <p:anim calcmode="lin" valueType="num">
                                      <p:cBhvr additive="base">
                                        <p:cTn id="26" dur="500" fill="hold"/>
                                        <p:tgtEl>
                                          <p:spTgt spid="12902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9030"/>
                                        </p:tgtEl>
                                        <p:attrNameLst>
                                          <p:attrName>style.visibility</p:attrName>
                                        </p:attrNameLst>
                                      </p:cBhvr>
                                      <p:to>
                                        <p:strVal val="visible"/>
                                      </p:to>
                                    </p:set>
                                    <p:anim calcmode="lin" valueType="num">
                                      <p:cBhvr additive="base">
                                        <p:cTn id="31" dur="500" fill="hold"/>
                                        <p:tgtEl>
                                          <p:spTgt spid="129030"/>
                                        </p:tgtEl>
                                        <p:attrNameLst>
                                          <p:attrName>ppt_x</p:attrName>
                                        </p:attrNameLst>
                                      </p:cBhvr>
                                      <p:tavLst>
                                        <p:tav tm="0">
                                          <p:val>
                                            <p:strVal val="1+#ppt_w/2"/>
                                          </p:val>
                                        </p:tav>
                                        <p:tav tm="100000">
                                          <p:val>
                                            <p:strVal val="#ppt_x"/>
                                          </p:val>
                                        </p:tav>
                                      </p:tavLst>
                                    </p:anim>
                                    <p:anim calcmode="lin" valueType="num">
                                      <p:cBhvr additive="base">
                                        <p:cTn id="32" dur="500" fill="hold"/>
                                        <p:tgtEl>
                                          <p:spTgt spid="12903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9032"/>
                                        </p:tgtEl>
                                        <p:attrNameLst>
                                          <p:attrName>style.visibility</p:attrName>
                                        </p:attrNameLst>
                                      </p:cBhvr>
                                      <p:to>
                                        <p:strVal val="visible"/>
                                      </p:to>
                                    </p:set>
                                    <p:anim calcmode="lin" valueType="num">
                                      <p:cBhvr additive="base">
                                        <p:cTn id="37" dur="500" fill="hold"/>
                                        <p:tgtEl>
                                          <p:spTgt spid="129032"/>
                                        </p:tgtEl>
                                        <p:attrNameLst>
                                          <p:attrName>ppt_x</p:attrName>
                                        </p:attrNameLst>
                                      </p:cBhvr>
                                      <p:tavLst>
                                        <p:tav tm="0">
                                          <p:val>
                                            <p:strVal val="1+#ppt_w/2"/>
                                          </p:val>
                                        </p:tav>
                                        <p:tav tm="100000">
                                          <p:val>
                                            <p:strVal val="#ppt_x"/>
                                          </p:val>
                                        </p:tav>
                                      </p:tavLst>
                                    </p:anim>
                                    <p:anim calcmode="lin" valueType="num">
                                      <p:cBhvr additive="base">
                                        <p:cTn id="38" dur="500" fill="hold"/>
                                        <p:tgtEl>
                                          <p:spTgt spid="1290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utoUpdateAnimBg="0"/>
      <p:bldP spid="129028" grpId="0" autoUpdateAnimBg="0"/>
      <p:bldP spid="129029" grpId="0" autoUpdateAnimBg="0"/>
      <p:bldP spid="129030" grpId="0" autoUpdateAnimBg="0"/>
      <p:bldP spid="129031" grpId="0" autoUpdateAnimBg="0"/>
      <p:bldP spid="12903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09600" y="0"/>
            <a:ext cx="7737475" cy="1143000"/>
          </a:xfrm>
          <a:noFill/>
          <a:ln/>
        </p:spPr>
        <p:txBody>
          <a:bodyPr/>
          <a:lstStyle/>
          <a:p>
            <a:r>
              <a:rPr lang="en-AU" sz="3600"/>
              <a:t>Approaching Software Developers…</a:t>
            </a:r>
          </a:p>
        </p:txBody>
      </p:sp>
      <p:sp>
        <p:nvSpPr>
          <p:cNvPr id="131075" name="Rectangle 3"/>
          <p:cNvSpPr>
            <a:spLocks noGrp="1" noChangeArrowheads="1"/>
          </p:cNvSpPr>
          <p:nvPr>
            <p:ph type="body" idx="1"/>
          </p:nvPr>
        </p:nvSpPr>
        <p:spPr>
          <a:xfrm>
            <a:off x="0" y="3657600"/>
            <a:ext cx="7737475" cy="4114800"/>
          </a:xfrm>
          <a:noFill/>
          <a:ln/>
        </p:spPr>
        <p:txBody>
          <a:bodyPr/>
          <a:lstStyle/>
          <a:p>
            <a:pPr lvl="2">
              <a:lnSpc>
                <a:spcPct val="90000"/>
              </a:lnSpc>
              <a:buClr>
                <a:schemeClr val="tx1"/>
              </a:buClr>
              <a:buFont typeface="Wingdings" charset="0"/>
              <a:buChar char="è"/>
            </a:pPr>
            <a:r>
              <a:rPr lang="en-AU" sz="2000" i="1"/>
              <a:t> Be able to show ROI after adoption costs (equipment + training) and productivity losses due to learning curves after adoption. (improved profit)</a:t>
            </a:r>
          </a:p>
          <a:p>
            <a:pPr lvl="2">
              <a:lnSpc>
                <a:spcPct val="90000"/>
              </a:lnSpc>
              <a:buClr>
                <a:schemeClr val="tx1"/>
              </a:buClr>
              <a:buFont typeface="Wingdings" charset="0"/>
              <a:buChar char="è"/>
            </a:pPr>
            <a:r>
              <a:rPr lang="en-AU" sz="2000" i="1"/>
              <a:t> Show resolution of competitive advantage problems (beat off competitors, maintain market share)</a:t>
            </a:r>
          </a:p>
          <a:p>
            <a:pPr lvl="2">
              <a:lnSpc>
                <a:spcPct val="90000"/>
              </a:lnSpc>
              <a:buClr>
                <a:schemeClr val="tx1"/>
              </a:buClr>
              <a:buFont typeface="Wingdings" charset="0"/>
              <a:buChar char="è"/>
            </a:pPr>
            <a:r>
              <a:rPr lang="en-AU" sz="2000" i="1"/>
              <a:t> Show new market opportunities due to new products/services</a:t>
            </a:r>
            <a:endParaRPr lang="en-AU" sz="1400"/>
          </a:p>
          <a:p>
            <a:pPr lvl="2">
              <a:lnSpc>
                <a:spcPct val="90000"/>
              </a:lnSpc>
              <a:buClr>
                <a:schemeClr val="tx1"/>
              </a:buClr>
              <a:buFont typeface="Wingdings" charset="0"/>
              <a:buNone/>
            </a:pPr>
            <a:endParaRPr lang="en-AU" sz="3200"/>
          </a:p>
        </p:txBody>
      </p:sp>
      <p:sp>
        <p:nvSpPr>
          <p:cNvPr id="131076" name="Rectangle 4"/>
          <p:cNvSpPr>
            <a:spLocks noChangeArrowheads="1"/>
          </p:cNvSpPr>
          <p:nvPr/>
        </p:nvSpPr>
        <p:spPr bwMode="auto">
          <a:xfrm>
            <a:off x="280988" y="914400"/>
            <a:ext cx="77374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0" hangingPunct="0">
              <a:lnSpc>
                <a:spcPct val="90000"/>
              </a:lnSpc>
              <a:spcBef>
                <a:spcPct val="20000"/>
              </a:spcBef>
              <a:buClr>
                <a:schemeClr val="tx1"/>
              </a:buClr>
              <a:buSzPct val="75000"/>
              <a:buFont typeface="Zapf Dingbats" charset="0"/>
              <a:buChar char="/"/>
            </a:pPr>
            <a:r>
              <a:rPr lang="en-AU" b="1"/>
              <a:t>  </a:t>
            </a:r>
            <a:r>
              <a:rPr lang="en-AU" b="1" i="1"/>
              <a:t>Technico-Commercial Drivers… the linkage</a:t>
            </a:r>
          </a:p>
          <a:p>
            <a:pPr marL="342900" indent="-342900" eaLnBrk="0" hangingPunct="0">
              <a:lnSpc>
                <a:spcPct val="90000"/>
              </a:lnSpc>
              <a:spcBef>
                <a:spcPct val="20000"/>
              </a:spcBef>
              <a:buClr>
                <a:schemeClr val="tx1"/>
              </a:buClr>
              <a:buSzPct val="75000"/>
              <a:buFont typeface="Zapf Dingbats" charset="0"/>
              <a:buNone/>
            </a:pPr>
            <a:endParaRPr lang="en-AU" sz="1200" b="1" i="1"/>
          </a:p>
        </p:txBody>
      </p:sp>
      <p:sp>
        <p:nvSpPr>
          <p:cNvPr id="131077" name="Rectangle 5"/>
          <p:cNvSpPr>
            <a:spLocks noChangeArrowheads="1"/>
          </p:cNvSpPr>
          <p:nvPr/>
        </p:nvSpPr>
        <p:spPr bwMode="auto">
          <a:xfrm>
            <a:off x="422275" y="3048000"/>
            <a:ext cx="77374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0" hangingPunct="0">
              <a:lnSpc>
                <a:spcPct val="90000"/>
              </a:lnSpc>
              <a:spcBef>
                <a:spcPct val="20000"/>
              </a:spcBef>
              <a:buClr>
                <a:schemeClr val="tx1"/>
              </a:buClr>
              <a:buSzPct val="75000"/>
              <a:buFont typeface="Zapf Dingbats" charset="0"/>
              <a:buChar char="/"/>
            </a:pPr>
            <a:r>
              <a:rPr lang="en-AU" b="1" i="1"/>
              <a:t>  Show an economic benefit </a:t>
            </a:r>
            <a:endParaRPr lang="en-AU"/>
          </a:p>
          <a:p>
            <a:pPr marL="342900" indent="-342900" eaLnBrk="0" hangingPunct="0">
              <a:lnSpc>
                <a:spcPct val="90000"/>
              </a:lnSpc>
              <a:spcBef>
                <a:spcPct val="20000"/>
              </a:spcBef>
              <a:buClr>
                <a:schemeClr val="tx1"/>
              </a:buClr>
              <a:buSzPct val="75000"/>
              <a:buFont typeface="Zapf Dingbats" charset="0"/>
              <a:buChar char="/"/>
            </a:pPr>
            <a:endParaRPr lang="en-AU" sz="1200" b="1" i="1"/>
          </a:p>
        </p:txBody>
      </p:sp>
      <p:sp>
        <p:nvSpPr>
          <p:cNvPr id="131078" name="Rectangle 6"/>
          <p:cNvSpPr>
            <a:spLocks noChangeArrowheads="1"/>
          </p:cNvSpPr>
          <p:nvPr/>
        </p:nvSpPr>
        <p:spPr bwMode="auto">
          <a:xfrm>
            <a:off x="0" y="1371600"/>
            <a:ext cx="77374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1143000" lvl="2" indent="-228600" eaLnBrk="0" hangingPunct="0">
              <a:lnSpc>
                <a:spcPct val="90000"/>
              </a:lnSpc>
              <a:spcBef>
                <a:spcPct val="20000"/>
              </a:spcBef>
              <a:buClr>
                <a:schemeClr val="tx1"/>
              </a:buClr>
              <a:buSzPct val="63000"/>
              <a:buFont typeface="Wingdings" charset="0"/>
              <a:buChar char="è"/>
            </a:pPr>
            <a:r>
              <a:rPr lang="en-AU" sz="2000" i="1"/>
              <a:t>The goal is to find a high-level, one-line statement of pressing commercial issue that maps directly on to a </a:t>
            </a:r>
            <a:r>
              <a:rPr lang="ja-JP" altLang="en-AU" sz="2000" i="1">
                <a:latin typeface="Arial"/>
              </a:rPr>
              <a:t>“</a:t>
            </a:r>
            <a:r>
              <a:rPr lang="en-AU" sz="2000" i="1"/>
              <a:t>technology acquisition</a:t>
            </a:r>
            <a:r>
              <a:rPr lang="ja-JP" altLang="en-AU" sz="2000" i="1">
                <a:latin typeface="Arial"/>
              </a:rPr>
              <a:t>”</a:t>
            </a:r>
            <a:r>
              <a:rPr lang="en-AU" sz="2000" i="1"/>
              <a:t> (research) agenda (map idea to common concept base accessible to highest management)</a:t>
            </a:r>
            <a:endParaRPr lang="en-AU" sz="1400"/>
          </a:p>
          <a:p>
            <a:pPr marL="1143000" lvl="2" indent="-228600" eaLnBrk="0" hangingPunct="0">
              <a:lnSpc>
                <a:spcPct val="90000"/>
              </a:lnSpc>
              <a:spcBef>
                <a:spcPct val="20000"/>
              </a:spcBef>
              <a:buClr>
                <a:schemeClr val="tx1"/>
              </a:buClr>
              <a:buSzPct val="63000"/>
              <a:buFont typeface="Wingdings" charset="0"/>
              <a:buChar char="è"/>
            </a:pPr>
            <a:endParaRPr lang="en-AU" sz="32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1076"/>
                                        </p:tgtEl>
                                        <p:attrNameLst>
                                          <p:attrName>style.visibility</p:attrName>
                                        </p:attrNameLst>
                                      </p:cBhvr>
                                      <p:to>
                                        <p:strVal val="visible"/>
                                      </p:to>
                                    </p:set>
                                    <p:anim calcmode="lin" valueType="num">
                                      <p:cBhvr additive="base">
                                        <p:cTn id="7" dur="500" fill="hold"/>
                                        <p:tgtEl>
                                          <p:spTgt spid="131076"/>
                                        </p:tgtEl>
                                        <p:attrNameLst>
                                          <p:attrName>ppt_x</p:attrName>
                                        </p:attrNameLst>
                                      </p:cBhvr>
                                      <p:tavLst>
                                        <p:tav tm="0">
                                          <p:val>
                                            <p:strVal val="1+#ppt_w/2"/>
                                          </p:val>
                                        </p:tav>
                                        <p:tav tm="100000">
                                          <p:val>
                                            <p:strVal val="#ppt_x"/>
                                          </p:val>
                                        </p:tav>
                                      </p:tavLst>
                                    </p:anim>
                                    <p:anim calcmode="lin" valueType="num">
                                      <p:cBhvr additive="base">
                                        <p:cTn id="8" dur="500" fill="hold"/>
                                        <p:tgtEl>
                                          <p:spTgt spid="13107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1077"/>
                                        </p:tgtEl>
                                        <p:attrNameLst>
                                          <p:attrName>style.visibility</p:attrName>
                                        </p:attrNameLst>
                                      </p:cBhvr>
                                      <p:to>
                                        <p:strVal val="visible"/>
                                      </p:to>
                                    </p:set>
                                    <p:anim calcmode="lin" valueType="num">
                                      <p:cBhvr additive="base">
                                        <p:cTn id="13" dur="500" fill="hold"/>
                                        <p:tgtEl>
                                          <p:spTgt spid="131077"/>
                                        </p:tgtEl>
                                        <p:attrNameLst>
                                          <p:attrName>ppt_x</p:attrName>
                                        </p:attrNameLst>
                                      </p:cBhvr>
                                      <p:tavLst>
                                        <p:tav tm="0">
                                          <p:val>
                                            <p:strVal val="1+#ppt_w/2"/>
                                          </p:val>
                                        </p:tav>
                                        <p:tav tm="100000">
                                          <p:val>
                                            <p:strVal val="#ppt_x"/>
                                          </p:val>
                                        </p:tav>
                                      </p:tavLst>
                                    </p:anim>
                                    <p:anim calcmode="lin" valueType="num">
                                      <p:cBhvr additive="base">
                                        <p:cTn id="14" dur="500" fill="hold"/>
                                        <p:tgtEl>
                                          <p:spTgt spid="13107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1078"/>
                                        </p:tgtEl>
                                        <p:attrNameLst>
                                          <p:attrName>style.visibility</p:attrName>
                                        </p:attrNameLst>
                                      </p:cBhvr>
                                      <p:to>
                                        <p:strVal val="visible"/>
                                      </p:to>
                                    </p:set>
                                    <p:anim calcmode="lin" valueType="num">
                                      <p:cBhvr additive="base">
                                        <p:cTn id="19" dur="500" fill="hold"/>
                                        <p:tgtEl>
                                          <p:spTgt spid="131078"/>
                                        </p:tgtEl>
                                        <p:attrNameLst>
                                          <p:attrName>ppt_x</p:attrName>
                                        </p:attrNameLst>
                                      </p:cBhvr>
                                      <p:tavLst>
                                        <p:tav tm="0">
                                          <p:val>
                                            <p:strVal val="1+#ppt_w/2"/>
                                          </p:val>
                                        </p:tav>
                                        <p:tav tm="100000">
                                          <p:val>
                                            <p:strVal val="#ppt_x"/>
                                          </p:val>
                                        </p:tav>
                                      </p:tavLst>
                                    </p:anim>
                                    <p:anim calcmode="lin" valueType="num">
                                      <p:cBhvr additive="base">
                                        <p:cTn id="20" dur="500" fill="hold"/>
                                        <p:tgtEl>
                                          <p:spTgt spid="13107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1075">
                                            <p:txEl>
                                              <p:pRg st="0" end="0"/>
                                            </p:txEl>
                                          </p:spTgt>
                                        </p:tgtEl>
                                        <p:attrNameLst>
                                          <p:attrName>style.visibility</p:attrName>
                                        </p:attrNameLst>
                                      </p:cBhvr>
                                      <p:to>
                                        <p:strVal val="visible"/>
                                      </p:to>
                                    </p:set>
                                    <p:anim calcmode="lin" valueType="num">
                                      <p:cBhvr additive="base">
                                        <p:cTn id="25" dur="500" fill="hold"/>
                                        <p:tgtEl>
                                          <p:spTgt spid="131075">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1075">
                                            <p:txEl>
                                              <p:pRg st="1" end="1"/>
                                            </p:txEl>
                                          </p:spTgt>
                                        </p:tgtEl>
                                        <p:attrNameLst>
                                          <p:attrName>style.visibility</p:attrName>
                                        </p:attrNameLst>
                                      </p:cBhvr>
                                      <p:to>
                                        <p:strVal val="visible"/>
                                      </p:to>
                                    </p:set>
                                    <p:anim calcmode="lin" valueType="num">
                                      <p:cBhvr additive="base">
                                        <p:cTn id="31" dur="500" fill="hold"/>
                                        <p:tgtEl>
                                          <p:spTgt spid="131075">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1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31075">
                                            <p:txEl>
                                              <p:pRg st="2" end="2"/>
                                            </p:txEl>
                                          </p:spTgt>
                                        </p:tgtEl>
                                        <p:attrNameLst>
                                          <p:attrName>style.visibility</p:attrName>
                                        </p:attrNameLst>
                                      </p:cBhvr>
                                      <p:to>
                                        <p:strVal val="visible"/>
                                      </p:to>
                                    </p:set>
                                    <p:anim calcmode="lin" valueType="num">
                                      <p:cBhvr additive="base">
                                        <p:cTn id="37" dur="500" fill="hold"/>
                                        <p:tgtEl>
                                          <p:spTgt spid="131075">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3" autoUpdateAnimBg="0"/>
      <p:bldP spid="131076" grpId="0" autoUpdateAnimBg="0"/>
      <p:bldP spid="131077" grpId="0" autoUpdateAnimBg="0"/>
      <p:bldP spid="13107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84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8484" name="Rectangle 4"/>
          <p:cNvSpPr>
            <a:spLocks noGrp="1" noChangeArrowheads="1"/>
          </p:cNvSpPr>
          <p:nvPr>
            <p:ph type="title"/>
          </p:nvPr>
        </p:nvSpPr>
        <p:spPr>
          <a:xfrm>
            <a:off x="1295400" y="0"/>
            <a:ext cx="7086600" cy="1276350"/>
          </a:xfrm>
          <a:noFill/>
          <a:ln/>
        </p:spPr>
        <p:txBody>
          <a:bodyPr/>
          <a:lstStyle/>
          <a:p>
            <a:r>
              <a:rPr lang="en-AU"/>
              <a:t>Australian Political Reality</a:t>
            </a:r>
          </a:p>
        </p:txBody>
      </p:sp>
      <p:sp>
        <p:nvSpPr>
          <p:cNvPr id="148485" name="Rectangle 5"/>
          <p:cNvSpPr>
            <a:spLocks noGrp="1" noChangeArrowheads="1"/>
          </p:cNvSpPr>
          <p:nvPr>
            <p:ph type="body" idx="1"/>
          </p:nvPr>
        </p:nvSpPr>
        <p:spPr>
          <a:xfrm>
            <a:off x="0" y="1143000"/>
            <a:ext cx="7772400" cy="4114800"/>
          </a:xfrm>
          <a:noFill/>
          <a:ln/>
        </p:spPr>
        <p:txBody>
          <a:bodyPr/>
          <a:lstStyle/>
          <a:p>
            <a:pPr>
              <a:lnSpc>
                <a:spcPct val="80000"/>
              </a:lnSpc>
            </a:pPr>
            <a:r>
              <a:rPr lang="en-AU"/>
              <a:t>Information Technology Sector --&gt; Primary Industry share of GDP</a:t>
            </a:r>
          </a:p>
          <a:p>
            <a:pPr>
              <a:lnSpc>
                <a:spcPct val="80000"/>
              </a:lnSpc>
            </a:pPr>
            <a:r>
              <a:rPr lang="en-AU"/>
              <a:t>Extensive Gov</a:t>
            </a:r>
            <a:r>
              <a:rPr lang="ja-JP" altLang="en-AU">
                <a:latin typeface="Arial"/>
              </a:rPr>
              <a:t>’</a:t>
            </a:r>
            <a:r>
              <a:rPr lang="en-AU"/>
              <a:t>t R &amp;D for Primary Sector..</a:t>
            </a:r>
          </a:p>
          <a:p>
            <a:pPr lvl="1">
              <a:lnSpc>
                <a:spcPct val="80000"/>
              </a:lnSpc>
            </a:pPr>
            <a:r>
              <a:rPr lang="en-AU" sz="2400"/>
              <a:t>10 Divisions of CSIRO, State R &amp; D inst., CRC</a:t>
            </a:r>
            <a:r>
              <a:rPr lang="ja-JP" altLang="en-AU" sz="2400">
                <a:latin typeface="Arial"/>
              </a:rPr>
              <a:t>’</a:t>
            </a:r>
            <a:r>
              <a:rPr lang="en-AU" sz="2400"/>
              <a:t>s</a:t>
            </a:r>
          </a:p>
          <a:p>
            <a:pPr lvl="1">
              <a:lnSpc>
                <a:spcPct val="80000"/>
              </a:lnSpc>
            </a:pPr>
            <a:r>
              <a:rPr lang="en-AU" sz="2400"/>
              <a:t>~15 Govt.-Industry Funded R &amp; D Corps for Primary Industry</a:t>
            </a:r>
          </a:p>
          <a:p>
            <a:pPr lvl="1">
              <a:lnSpc>
                <a:spcPct val="80000"/>
              </a:lnSpc>
            </a:pPr>
            <a:r>
              <a:rPr lang="en-AU" sz="2400"/>
              <a:t>Estimated relative short-fall ~A$700M.p.a (£300M.p.a)</a:t>
            </a:r>
          </a:p>
          <a:p>
            <a:pPr>
              <a:lnSpc>
                <a:spcPct val="80000"/>
              </a:lnSpc>
            </a:pPr>
            <a:r>
              <a:rPr lang="en-AU" sz="2800"/>
              <a:t>Few Public sector large-scale </a:t>
            </a:r>
            <a:r>
              <a:rPr lang="ja-JP" altLang="en-AU" sz="2800">
                <a:latin typeface="Arial"/>
              </a:rPr>
              <a:t>“</a:t>
            </a:r>
            <a:r>
              <a:rPr lang="en-AU" sz="2800"/>
              <a:t>professional</a:t>
            </a:r>
            <a:r>
              <a:rPr lang="ja-JP" altLang="en-AU" sz="2800">
                <a:latin typeface="Arial"/>
              </a:rPr>
              <a:t>”</a:t>
            </a:r>
            <a:r>
              <a:rPr lang="en-AU" sz="2800"/>
              <a:t> research groups</a:t>
            </a:r>
          </a:p>
          <a:p>
            <a:pPr>
              <a:lnSpc>
                <a:spcPct val="80000"/>
              </a:lnSpc>
            </a:pPr>
            <a:r>
              <a:rPr lang="en-AU" sz="2800"/>
              <a:t>Universities regarding R &amp; D as their domain.. means of cross-subsidising teaching(?)</a:t>
            </a:r>
          </a:p>
          <a:p>
            <a:pPr algn="ctr">
              <a:lnSpc>
                <a:spcPct val="80000"/>
              </a:lnSpc>
              <a:buFont typeface="Monotype Sorts" charset="0"/>
              <a:buNone/>
            </a:pPr>
            <a:r>
              <a:rPr lang="en-AU" sz="4400" b="1" i="1"/>
              <a:t>How does this compare with the UK?</a:t>
            </a:r>
            <a:endParaRPr lang="en-AU" i="1"/>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8485">
                                            <p:txEl>
                                              <p:pRg st="0" end="0"/>
                                            </p:txEl>
                                          </p:spTgt>
                                        </p:tgtEl>
                                        <p:attrNameLst>
                                          <p:attrName>style.visibility</p:attrName>
                                        </p:attrNameLst>
                                      </p:cBhvr>
                                      <p:to>
                                        <p:strVal val="visible"/>
                                      </p:to>
                                    </p:set>
                                    <p:anim calcmode="lin" valueType="num">
                                      <p:cBhvr additive="base">
                                        <p:cTn id="7" dur="500" fill="hold"/>
                                        <p:tgtEl>
                                          <p:spTgt spid="14848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848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8485">
                                            <p:txEl>
                                              <p:pRg st="1" end="1"/>
                                            </p:txEl>
                                          </p:spTgt>
                                        </p:tgtEl>
                                        <p:attrNameLst>
                                          <p:attrName>style.visibility</p:attrName>
                                        </p:attrNameLst>
                                      </p:cBhvr>
                                      <p:to>
                                        <p:strVal val="visible"/>
                                      </p:to>
                                    </p:set>
                                    <p:anim calcmode="lin" valueType="num">
                                      <p:cBhvr additive="base">
                                        <p:cTn id="13" dur="500" fill="hold"/>
                                        <p:tgtEl>
                                          <p:spTgt spid="14848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848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8485">
                                            <p:txEl>
                                              <p:pRg st="2" end="2"/>
                                            </p:txEl>
                                          </p:spTgt>
                                        </p:tgtEl>
                                        <p:attrNameLst>
                                          <p:attrName>style.visibility</p:attrName>
                                        </p:attrNameLst>
                                      </p:cBhvr>
                                      <p:to>
                                        <p:strVal val="visible"/>
                                      </p:to>
                                    </p:set>
                                    <p:anim calcmode="lin" valueType="num">
                                      <p:cBhvr additive="base">
                                        <p:cTn id="19" dur="500" fill="hold"/>
                                        <p:tgtEl>
                                          <p:spTgt spid="14848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848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8485">
                                            <p:txEl>
                                              <p:pRg st="3" end="3"/>
                                            </p:txEl>
                                          </p:spTgt>
                                        </p:tgtEl>
                                        <p:attrNameLst>
                                          <p:attrName>style.visibility</p:attrName>
                                        </p:attrNameLst>
                                      </p:cBhvr>
                                      <p:to>
                                        <p:strVal val="visible"/>
                                      </p:to>
                                    </p:set>
                                    <p:anim calcmode="lin" valueType="num">
                                      <p:cBhvr additive="base">
                                        <p:cTn id="25" dur="500" fill="hold"/>
                                        <p:tgtEl>
                                          <p:spTgt spid="14848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848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48485">
                                            <p:txEl>
                                              <p:pRg st="4" end="4"/>
                                            </p:txEl>
                                          </p:spTgt>
                                        </p:tgtEl>
                                        <p:attrNameLst>
                                          <p:attrName>style.visibility</p:attrName>
                                        </p:attrNameLst>
                                      </p:cBhvr>
                                      <p:to>
                                        <p:strVal val="visible"/>
                                      </p:to>
                                    </p:set>
                                    <p:anim calcmode="lin" valueType="num">
                                      <p:cBhvr additive="base">
                                        <p:cTn id="31" dur="500" fill="hold"/>
                                        <p:tgtEl>
                                          <p:spTgt spid="14848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848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8485">
                                            <p:txEl>
                                              <p:pRg st="5" end="5"/>
                                            </p:txEl>
                                          </p:spTgt>
                                        </p:tgtEl>
                                        <p:attrNameLst>
                                          <p:attrName>style.visibility</p:attrName>
                                        </p:attrNameLst>
                                      </p:cBhvr>
                                      <p:to>
                                        <p:strVal val="visible"/>
                                      </p:to>
                                    </p:set>
                                    <p:anim calcmode="lin" valueType="num">
                                      <p:cBhvr additive="base">
                                        <p:cTn id="37" dur="500" fill="hold"/>
                                        <p:tgtEl>
                                          <p:spTgt spid="14848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848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48485">
                                            <p:txEl>
                                              <p:pRg st="6" end="6"/>
                                            </p:txEl>
                                          </p:spTgt>
                                        </p:tgtEl>
                                        <p:attrNameLst>
                                          <p:attrName>style.visibility</p:attrName>
                                        </p:attrNameLst>
                                      </p:cBhvr>
                                      <p:to>
                                        <p:strVal val="visible"/>
                                      </p:to>
                                    </p:set>
                                    <p:anim calcmode="lin" valueType="num">
                                      <p:cBhvr additive="base">
                                        <p:cTn id="43" dur="500" fill="hold"/>
                                        <p:tgtEl>
                                          <p:spTgt spid="14848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4848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48485">
                                            <p:txEl>
                                              <p:pRg st="7" end="7"/>
                                            </p:txEl>
                                          </p:spTgt>
                                        </p:tgtEl>
                                        <p:attrNameLst>
                                          <p:attrName>style.visibility</p:attrName>
                                        </p:attrNameLst>
                                      </p:cBhvr>
                                      <p:to>
                                        <p:strVal val="visible"/>
                                      </p:to>
                                    </p:set>
                                    <p:anim calcmode="lin" valueType="num">
                                      <p:cBhvr additive="base">
                                        <p:cTn id="49" dur="500" fill="hold"/>
                                        <p:tgtEl>
                                          <p:spTgt spid="14848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4848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5"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4641850" y="762000"/>
            <a:ext cx="450215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b="1">
                <a:latin typeface="Helvetica" charset="0"/>
              </a:rPr>
              <a:t>Typical SE Research Agenda Australia ~ 1997</a:t>
            </a:r>
          </a:p>
        </p:txBody>
      </p:sp>
      <p:sp>
        <p:nvSpPr>
          <p:cNvPr id="89091" name="Rectangle 3"/>
          <p:cNvSpPr>
            <a:spLocks noChangeArrowheads="1"/>
          </p:cNvSpPr>
          <p:nvPr/>
        </p:nvSpPr>
        <p:spPr bwMode="auto">
          <a:xfrm>
            <a:off x="4572000" y="1628775"/>
            <a:ext cx="4572000"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cs typeface="Times" charset="0"/>
              </a:rPr>
              <a:t>1.Re-engineering and Empirical Studies of s/w Practice,</a:t>
            </a:r>
          </a:p>
          <a:p>
            <a:pPr eaLnBrk="0" hangingPunct="0"/>
            <a:endParaRPr lang="en-AU" sz="1400">
              <a:cs typeface="Times" charset="0"/>
            </a:endParaRPr>
          </a:p>
          <a:p>
            <a:pPr eaLnBrk="0" hangingPunct="0"/>
            <a:r>
              <a:rPr lang="en-AU">
                <a:cs typeface="Times" charset="0"/>
              </a:rPr>
              <a:t>2.Tools and Methodologies, and Design Representation,</a:t>
            </a:r>
          </a:p>
          <a:p>
            <a:pPr eaLnBrk="0" hangingPunct="0"/>
            <a:endParaRPr lang="en-AU" sz="1400">
              <a:cs typeface="Times" charset="0"/>
            </a:endParaRPr>
          </a:p>
          <a:p>
            <a:pPr eaLnBrk="0" hangingPunct="0"/>
            <a:r>
              <a:rPr lang="en-AU">
                <a:cs typeface="Times" charset="0"/>
              </a:rPr>
              <a:t>3. Re-Use, </a:t>
            </a:r>
          </a:p>
          <a:p>
            <a:pPr eaLnBrk="0" hangingPunct="0"/>
            <a:endParaRPr lang="en-AU" sz="1400">
              <a:cs typeface="Times" charset="0"/>
            </a:endParaRPr>
          </a:p>
          <a:p>
            <a:pPr eaLnBrk="0" hangingPunct="0"/>
            <a:r>
              <a:rPr lang="en-AU">
                <a:cs typeface="Times" charset="0"/>
              </a:rPr>
              <a:t>4. Evolving Software,</a:t>
            </a:r>
          </a:p>
          <a:p>
            <a:pPr eaLnBrk="0" hangingPunct="0"/>
            <a:endParaRPr lang="en-AU" sz="1400">
              <a:cs typeface="Times" charset="0"/>
            </a:endParaRPr>
          </a:p>
          <a:p>
            <a:pPr eaLnBrk="0" hangingPunct="0"/>
            <a:r>
              <a:rPr lang="en-AU">
                <a:cs typeface="Times" charset="0"/>
              </a:rPr>
              <a:t>6. Object Oriented Dev.</a:t>
            </a:r>
          </a:p>
          <a:p>
            <a:pPr eaLnBrk="0" hangingPunct="0"/>
            <a:endParaRPr lang="en-AU" sz="1400">
              <a:cs typeface="Times" charset="0"/>
            </a:endParaRPr>
          </a:p>
          <a:p>
            <a:pPr eaLnBrk="0" hangingPunct="0"/>
            <a:r>
              <a:rPr lang="en-AU">
                <a:cs typeface="Times" charset="0"/>
              </a:rPr>
              <a:t>7. Product Quality Measurement</a:t>
            </a:r>
          </a:p>
          <a:p>
            <a:pPr eaLnBrk="0" hangingPunct="0"/>
            <a:endParaRPr lang="en-AU" sz="1400">
              <a:cs typeface="Times" charset="0"/>
            </a:endParaRPr>
          </a:p>
          <a:p>
            <a:pPr eaLnBrk="0" hangingPunct="0"/>
            <a:r>
              <a:rPr lang="en-AU">
                <a:cs typeface="Times" charset="0"/>
              </a:rPr>
              <a:t>8.  Time-to-Market</a:t>
            </a:r>
          </a:p>
          <a:p>
            <a:pPr eaLnBrk="0" hangingPunct="0"/>
            <a:endParaRPr lang="en-AU" sz="1400">
              <a:cs typeface="Times" charset="0"/>
            </a:endParaRPr>
          </a:p>
          <a:p>
            <a:pPr eaLnBrk="0" hangingPunct="0"/>
            <a:r>
              <a:rPr lang="en-US"/>
              <a:t>9. Testing</a:t>
            </a:r>
            <a:endParaRPr lang="en-AU"/>
          </a:p>
        </p:txBody>
      </p:sp>
      <p:sp>
        <p:nvSpPr>
          <p:cNvPr id="89092" name="Rectangle 4"/>
          <p:cNvSpPr>
            <a:spLocks noChangeArrowheads="1"/>
          </p:cNvSpPr>
          <p:nvPr/>
        </p:nvSpPr>
        <p:spPr bwMode="auto">
          <a:xfrm>
            <a:off x="0" y="1524000"/>
            <a:ext cx="450215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latin typeface="Helvetica" charset="0"/>
                <a:cs typeface="Times" charset="0"/>
              </a:rPr>
              <a:t>¶ Impact of developments in run-time platforms</a:t>
            </a:r>
          </a:p>
          <a:p>
            <a:pPr eaLnBrk="0" hangingPunct="0"/>
            <a:endParaRPr lang="en-AU" sz="1400">
              <a:latin typeface="Helvetica" charset="0"/>
              <a:cs typeface="Times" charset="0"/>
            </a:endParaRPr>
          </a:p>
          <a:p>
            <a:pPr eaLnBrk="0" hangingPunct="0"/>
            <a:r>
              <a:rPr lang="en-AU">
                <a:latin typeface="Helvetica" charset="0"/>
                <a:cs typeface="Times" charset="0"/>
              </a:rPr>
              <a:t>¶ Low-cost and evolving software</a:t>
            </a:r>
          </a:p>
          <a:p>
            <a:pPr eaLnBrk="0" hangingPunct="0"/>
            <a:endParaRPr lang="en-AU" sz="1400">
              <a:latin typeface="Helvetica" charset="0"/>
              <a:cs typeface="Times" charset="0"/>
            </a:endParaRPr>
          </a:p>
          <a:p>
            <a:pPr eaLnBrk="0" hangingPunct="0"/>
            <a:r>
              <a:rPr lang="en-AU">
                <a:latin typeface="Helvetica" charset="0"/>
                <a:cs typeface="Times" charset="0"/>
              </a:rPr>
              <a:t>¶ User Interface Development</a:t>
            </a:r>
          </a:p>
          <a:p>
            <a:pPr eaLnBrk="0" hangingPunct="0"/>
            <a:endParaRPr lang="en-AU" sz="1400">
              <a:latin typeface="Helvetica" charset="0"/>
              <a:cs typeface="Times" charset="0"/>
            </a:endParaRPr>
          </a:p>
          <a:p>
            <a:pPr eaLnBrk="0" hangingPunct="0"/>
            <a:r>
              <a:rPr lang="en-AU">
                <a:latin typeface="Helvetica" charset="0"/>
                <a:cs typeface="Times" charset="0"/>
              </a:rPr>
              <a:t>¶ Software Productivity</a:t>
            </a:r>
          </a:p>
          <a:p>
            <a:pPr eaLnBrk="0" hangingPunct="0"/>
            <a:endParaRPr lang="en-AU" sz="1400">
              <a:latin typeface="Helvetica" charset="0"/>
              <a:cs typeface="Times" charset="0"/>
            </a:endParaRPr>
          </a:p>
          <a:p>
            <a:pPr eaLnBrk="0" hangingPunct="0"/>
            <a:r>
              <a:rPr lang="en-AU">
                <a:latin typeface="Helvetica" charset="0"/>
                <a:cs typeface="Times" charset="0"/>
              </a:rPr>
              <a:t>¶ Performance Predictability</a:t>
            </a:r>
          </a:p>
          <a:p>
            <a:pPr eaLnBrk="0" hangingPunct="0"/>
            <a:endParaRPr lang="en-AU" sz="1400">
              <a:latin typeface="Helvetica" charset="0"/>
              <a:cs typeface="Times" charset="0"/>
            </a:endParaRPr>
          </a:p>
          <a:p>
            <a:pPr eaLnBrk="0" hangingPunct="0"/>
            <a:r>
              <a:rPr lang="en-AU">
                <a:latin typeface="Helvetica" charset="0"/>
                <a:cs typeface="Times" charset="0"/>
              </a:rPr>
              <a:t>¶ Software Product Quality Certification</a:t>
            </a:r>
          </a:p>
          <a:p>
            <a:pPr eaLnBrk="0" hangingPunct="0"/>
            <a:endParaRPr lang="en-AU" sz="1400">
              <a:latin typeface="Helvetica" charset="0"/>
              <a:cs typeface="Times" charset="0"/>
            </a:endParaRPr>
          </a:p>
          <a:p>
            <a:pPr eaLnBrk="0" hangingPunct="0"/>
            <a:r>
              <a:rPr lang="en-AU">
                <a:latin typeface="Helvetica" charset="0"/>
                <a:cs typeface="Times" charset="0"/>
              </a:rPr>
              <a:t>¶</a:t>
            </a:r>
            <a:r>
              <a:rPr lang="en-US">
                <a:latin typeface="Helvetica" charset="0"/>
              </a:rPr>
              <a:t> Time to Market</a:t>
            </a:r>
            <a:endParaRPr lang="en-AU">
              <a:latin typeface="Helvetica" charset="0"/>
              <a:cs typeface="Times" charset="0"/>
            </a:endParaRPr>
          </a:p>
        </p:txBody>
      </p:sp>
      <p:sp>
        <p:nvSpPr>
          <p:cNvPr id="89093" name="Rectangle 5"/>
          <p:cNvSpPr>
            <a:spLocks noChangeArrowheads="1"/>
          </p:cNvSpPr>
          <p:nvPr/>
        </p:nvSpPr>
        <p:spPr bwMode="auto">
          <a:xfrm>
            <a:off x="0" y="838200"/>
            <a:ext cx="443071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latin typeface="Helvetica" charset="0"/>
                <a:cs typeface="Times" charset="0"/>
              </a:rPr>
              <a:t/>
            </a:r>
            <a:r>
              <a:rPr lang="en-AU" b="1" i="1">
                <a:latin typeface="Helvetica" charset="0"/>
                <a:cs typeface="Times" charset="0"/>
              </a:rPr>
              <a:t>Technico-commercial Drivers</a:t>
            </a:r>
          </a:p>
        </p:txBody>
      </p:sp>
      <p:sp>
        <p:nvSpPr>
          <p:cNvPr id="89094" name="Rectangle 6"/>
          <p:cNvSpPr>
            <a:spLocks noChangeArrowheads="1"/>
          </p:cNvSpPr>
          <p:nvPr/>
        </p:nvSpPr>
        <p:spPr bwMode="auto">
          <a:xfrm>
            <a:off x="0" y="0"/>
            <a:ext cx="865187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a:latin typeface="Helvetica" charset="0"/>
                <a:cs typeface="Times" charset="0"/>
              </a:rPr>
              <a:t/>
            </a:r>
            <a:r>
              <a:rPr lang="en-AU" sz="2800" b="1" i="1">
                <a:latin typeface="Helvetica" charset="0"/>
                <a:cs typeface="Times" charset="0"/>
              </a:rPr>
              <a:t>Research-Commercial Mapping… Defining Relevance</a:t>
            </a:r>
            <a:endParaRPr lang="en-AU" b="1" i="1">
              <a:latin typeface="Helvetica" charset="0"/>
              <a:cs typeface="Times"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1+#ppt_w/2"/>
                                          </p:val>
                                        </p:tav>
                                        <p:tav tm="100000">
                                          <p:val>
                                            <p:strVal val="#ppt_x"/>
                                          </p:val>
                                        </p:tav>
                                      </p:tavLst>
                                    </p:anim>
                                    <p:anim calcmode="lin" valueType="num">
                                      <p:cBhvr additive="base">
                                        <p:cTn id="8" dur="500" fill="hold"/>
                                        <p:tgtEl>
                                          <p:spTgt spid="890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9091"/>
                                        </p:tgtEl>
                                        <p:attrNameLst>
                                          <p:attrName>style.visibility</p:attrName>
                                        </p:attrNameLst>
                                      </p:cBhvr>
                                      <p:to>
                                        <p:strVal val="visible"/>
                                      </p:to>
                                    </p:set>
                                    <p:anim calcmode="lin" valueType="num">
                                      <p:cBhvr additive="base">
                                        <p:cTn id="13" dur="500" fill="hold"/>
                                        <p:tgtEl>
                                          <p:spTgt spid="89091"/>
                                        </p:tgtEl>
                                        <p:attrNameLst>
                                          <p:attrName>ppt_x</p:attrName>
                                        </p:attrNameLst>
                                      </p:cBhvr>
                                      <p:tavLst>
                                        <p:tav tm="0">
                                          <p:val>
                                            <p:strVal val="1+#ppt_w/2"/>
                                          </p:val>
                                        </p:tav>
                                        <p:tav tm="100000">
                                          <p:val>
                                            <p:strVal val="#ppt_x"/>
                                          </p:val>
                                        </p:tav>
                                      </p:tavLst>
                                    </p:anim>
                                    <p:anim calcmode="lin" valueType="num">
                                      <p:cBhvr additive="base">
                                        <p:cTn id="14" dur="500" fill="hold"/>
                                        <p:tgtEl>
                                          <p:spTgt spid="8909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9093"/>
                                        </p:tgtEl>
                                        <p:attrNameLst>
                                          <p:attrName>style.visibility</p:attrName>
                                        </p:attrNameLst>
                                      </p:cBhvr>
                                      <p:to>
                                        <p:strVal val="visible"/>
                                      </p:to>
                                    </p:set>
                                    <p:anim calcmode="lin" valueType="num">
                                      <p:cBhvr additive="base">
                                        <p:cTn id="19" dur="500" fill="hold"/>
                                        <p:tgtEl>
                                          <p:spTgt spid="89093"/>
                                        </p:tgtEl>
                                        <p:attrNameLst>
                                          <p:attrName>ppt_x</p:attrName>
                                        </p:attrNameLst>
                                      </p:cBhvr>
                                      <p:tavLst>
                                        <p:tav tm="0">
                                          <p:val>
                                            <p:strVal val="0-#ppt_w/2"/>
                                          </p:val>
                                        </p:tav>
                                        <p:tav tm="100000">
                                          <p:val>
                                            <p:strVal val="#ppt_x"/>
                                          </p:val>
                                        </p:tav>
                                      </p:tavLst>
                                    </p:anim>
                                    <p:anim calcmode="lin" valueType="num">
                                      <p:cBhvr additive="base">
                                        <p:cTn id="20" dur="500" fill="hold"/>
                                        <p:tgtEl>
                                          <p:spTgt spid="8909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9092"/>
                                        </p:tgtEl>
                                        <p:attrNameLst>
                                          <p:attrName>style.visibility</p:attrName>
                                        </p:attrNameLst>
                                      </p:cBhvr>
                                      <p:to>
                                        <p:strVal val="visible"/>
                                      </p:to>
                                    </p:set>
                                    <p:anim calcmode="lin" valueType="num">
                                      <p:cBhvr additive="base">
                                        <p:cTn id="25" dur="500" fill="hold"/>
                                        <p:tgtEl>
                                          <p:spTgt spid="89092"/>
                                        </p:tgtEl>
                                        <p:attrNameLst>
                                          <p:attrName>ppt_x</p:attrName>
                                        </p:attrNameLst>
                                      </p:cBhvr>
                                      <p:tavLst>
                                        <p:tav tm="0">
                                          <p:val>
                                            <p:strVal val="0-#ppt_w/2"/>
                                          </p:val>
                                        </p:tav>
                                        <p:tav tm="100000">
                                          <p:val>
                                            <p:strVal val="#ppt_x"/>
                                          </p:val>
                                        </p:tav>
                                      </p:tavLst>
                                    </p:anim>
                                    <p:anim calcmode="lin" valueType="num">
                                      <p:cBhvr additive="base">
                                        <p:cTn id="26" dur="500" fill="hold"/>
                                        <p:tgtEl>
                                          <p:spTgt spid="890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P spid="89091" grpId="0" autoUpdateAnimBg="0"/>
      <p:bldP spid="89092" grpId="0" autoUpdateAnimBg="0"/>
      <p:bldP spid="89093"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2286000"/>
            <a:ext cx="7772400" cy="1143000"/>
          </a:xfrm>
          <a:ln/>
        </p:spPr>
        <p:txBody>
          <a:bodyPr/>
          <a:lstStyle/>
          <a:p>
            <a:endParaRPr lang="en-US"/>
          </a:p>
        </p:txBody>
      </p:sp>
      <p:sp>
        <p:nvSpPr>
          <p:cNvPr id="91139" name="Rectangle 3"/>
          <p:cNvSpPr>
            <a:spLocks noGrp="1" noChangeArrowheads="1"/>
          </p:cNvSpPr>
          <p:nvPr>
            <p:ph type="subTitle" idx="1"/>
          </p:nvPr>
        </p:nvSpPr>
        <p:spPr>
          <a:ln/>
        </p:spPr>
        <p:txBody>
          <a:bodyPr/>
          <a:lstStyle/>
          <a:p>
            <a:endParaRPr lang="en-US"/>
          </a:p>
        </p:txBody>
      </p:sp>
      <p:sp>
        <p:nvSpPr>
          <p:cNvPr id="91140" name="Rectangle 4"/>
          <p:cNvSpPr>
            <a:spLocks noChangeArrowheads="1"/>
          </p:cNvSpPr>
          <p:nvPr/>
        </p:nvSpPr>
        <p:spPr bwMode="auto">
          <a:xfrm>
            <a:off x="0" y="762000"/>
            <a:ext cx="1970088"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hangingPunct="0">
              <a:lnSpc>
                <a:spcPct val="90000"/>
              </a:lnSpc>
              <a:spcBef>
                <a:spcPct val="20000"/>
              </a:spcBef>
              <a:buClr>
                <a:schemeClr val="tx1"/>
              </a:buClr>
              <a:buSzPct val="75000"/>
              <a:buFont typeface="Zapf Dingbats" charset="0"/>
              <a:buChar char="/"/>
            </a:pPr>
            <a:r>
              <a:rPr lang="en-AU" b="1"/>
              <a:t>  </a:t>
            </a:r>
            <a:r>
              <a:rPr lang="en-AU" b="1" i="1"/>
              <a:t>The ANSEI Technico-Comercial Driver to Research agenda mapping</a:t>
            </a:r>
          </a:p>
          <a:p>
            <a:pPr algn="ctr" eaLnBrk="0" hangingPunct="0">
              <a:lnSpc>
                <a:spcPct val="90000"/>
              </a:lnSpc>
              <a:spcBef>
                <a:spcPct val="20000"/>
              </a:spcBef>
              <a:buClr>
                <a:schemeClr val="tx1"/>
              </a:buClr>
              <a:buSzPct val="75000"/>
              <a:buFont typeface="Zapf Dingbats" charset="0"/>
              <a:buChar char="/"/>
            </a:pPr>
            <a:endParaRPr lang="en-AU" sz="1200" b="1" i="1"/>
          </a:p>
        </p:txBody>
      </p:sp>
      <p:graphicFrame>
        <p:nvGraphicFramePr>
          <p:cNvPr id="91141" name="Object 5"/>
          <p:cNvGraphicFramePr>
            <a:graphicFrameLocks noChangeAspect="1"/>
          </p:cNvGraphicFramePr>
          <p:nvPr/>
        </p:nvGraphicFramePr>
        <p:xfrm>
          <a:off x="2462213" y="0"/>
          <a:ext cx="4176712" cy="6858000"/>
        </p:xfrm>
        <a:graphic>
          <a:graphicData uri="http://schemas.openxmlformats.org/presentationml/2006/ole">
            <mc:AlternateContent xmlns:mc="http://schemas.openxmlformats.org/markup-compatibility/2006">
              <mc:Choice xmlns:v="urn:schemas-microsoft-com:vml" Requires="v">
                <p:oleObj spid="_x0000_s91142" name="Document" r:id="rId4" imgW="6723888" imgH="16715232" progId="Word.Document.8">
                  <p:embed/>
                </p:oleObj>
              </mc:Choice>
              <mc:Fallback>
                <p:oleObj name="Document" r:id="rId4" imgW="6723888" imgH="16715232"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2213" y="0"/>
                        <a:ext cx="417671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additive="base">
                                        <p:cTn id="7" dur="500" fill="hold"/>
                                        <p:tgtEl>
                                          <p:spTgt spid="91141"/>
                                        </p:tgtEl>
                                        <p:attrNameLst>
                                          <p:attrName>ppt_x</p:attrName>
                                        </p:attrNameLst>
                                      </p:cBhvr>
                                      <p:tavLst>
                                        <p:tav tm="0">
                                          <p:val>
                                            <p:strVal val="1+#ppt_w/2"/>
                                          </p:val>
                                        </p:tav>
                                        <p:tav tm="100000">
                                          <p:val>
                                            <p:strVal val="#ppt_x"/>
                                          </p:val>
                                        </p:tav>
                                      </p:tavLst>
                                    </p:anim>
                                    <p:anim calcmode="lin" valueType="num">
                                      <p:cBhvr additive="base">
                                        <p:cTn id="8" dur="500" fill="hold"/>
                                        <p:tgtEl>
                                          <p:spTgt spid="911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0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00" name="Rectangle 4"/>
          <p:cNvSpPr>
            <a:spLocks noGrp="1" noChangeArrowheads="1"/>
          </p:cNvSpPr>
          <p:nvPr>
            <p:ph type="title"/>
          </p:nvPr>
        </p:nvSpPr>
        <p:spPr>
          <a:noFill/>
          <a:ln/>
        </p:spPr>
        <p:txBody>
          <a:bodyPr/>
          <a:lstStyle/>
          <a:p>
            <a:r>
              <a:rPr lang="en-AU"/>
              <a:t>Organisational Proposal</a:t>
            </a:r>
          </a:p>
        </p:txBody>
      </p:sp>
      <p:grpSp>
        <p:nvGrpSpPr>
          <p:cNvPr id="132101" name="Group 5"/>
          <p:cNvGrpSpPr>
            <a:grpSpLocks/>
          </p:cNvGrpSpPr>
          <p:nvPr/>
        </p:nvGrpSpPr>
        <p:grpSpPr bwMode="auto">
          <a:xfrm>
            <a:off x="152400" y="1676400"/>
            <a:ext cx="8915400" cy="4953000"/>
            <a:chOff x="96" y="1056"/>
            <a:chExt cx="5616" cy="3120"/>
          </a:xfrm>
        </p:grpSpPr>
        <p:grpSp>
          <p:nvGrpSpPr>
            <p:cNvPr id="132102" name="Group 6"/>
            <p:cNvGrpSpPr>
              <a:grpSpLocks/>
            </p:cNvGrpSpPr>
            <p:nvPr/>
          </p:nvGrpSpPr>
          <p:grpSpPr bwMode="auto">
            <a:xfrm>
              <a:off x="4327" y="1249"/>
              <a:ext cx="1194" cy="2676"/>
              <a:chOff x="4327" y="1249"/>
              <a:chExt cx="1194" cy="2676"/>
            </a:xfrm>
          </p:grpSpPr>
          <p:grpSp>
            <p:nvGrpSpPr>
              <p:cNvPr id="132103" name="Group 7"/>
              <p:cNvGrpSpPr>
                <a:grpSpLocks/>
              </p:cNvGrpSpPr>
              <p:nvPr/>
            </p:nvGrpSpPr>
            <p:grpSpPr bwMode="auto">
              <a:xfrm>
                <a:off x="4423" y="1249"/>
                <a:ext cx="906" cy="852"/>
                <a:chOff x="4423" y="1249"/>
                <a:chExt cx="906" cy="852"/>
              </a:xfrm>
            </p:grpSpPr>
            <p:sp>
              <p:nvSpPr>
                <p:cNvPr id="132104" name="Freeform 8"/>
                <p:cNvSpPr>
                  <a:spLocks/>
                </p:cNvSpPr>
                <p:nvPr/>
              </p:nvSpPr>
              <p:spPr bwMode="auto">
                <a:xfrm>
                  <a:off x="4423" y="1249"/>
                  <a:ext cx="906" cy="852"/>
                </a:xfrm>
                <a:custGeom>
                  <a:avLst/>
                  <a:gdLst>
                    <a:gd name="T0" fmla="*/ 148 w 906"/>
                    <a:gd name="T1" fmla="*/ 803 h 852"/>
                    <a:gd name="T2" fmla="*/ 96 w 906"/>
                    <a:gd name="T3" fmla="*/ 744 h 852"/>
                    <a:gd name="T4" fmla="*/ 72 w 906"/>
                    <a:gd name="T5" fmla="*/ 699 h 852"/>
                    <a:gd name="T6" fmla="*/ 60 w 906"/>
                    <a:gd name="T7" fmla="*/ 667 h 852"/>
                    <a:gd name="T8" fmla="*/ 60 w 906"/>
                    <a:gd name="T9" fmla="*/ 607 h 852"/>
                    <a:gd name="T10" fmla="*/ 48 w 906"/>
                    <a:gd name="T11" fmla="*/ 546 h 852"/>
                    <a:gd name="T12" fmla="*/ 24 w 906"/>
                    <a:gd name="T13" fmla="*/ 486 h 852"/>
                    <a:gd name="T14" fmla="*/ 0 w 906"/>
                    <a:gd name="T15" fmla="*/ 394 h 852"/>
                    <a:gd name="T16" fmla="*/ 0 w 906"/>
                    <a:gd name="T17" fmla="*/ 349 h 852"/>
                    <a:gd name="T18" fmla="*/ 13 w 906"/>
                    <a:gd name="T19" fmla="*/ 304 h 852"/>
                    <a:gd name="T20" fmla="*/ 36 w 906"/>
                    <a:gd name="T21" fmla="*/ 258 h 852"/>
                    <a:gd name="T22" fmla="*/ 72 w 906"/>
                    <a:gd name="T23" fmla="*/ 228 h 852"/>
                    <a:gd name="T24" fmla="*/ 96 w 906"/>
                    <a:gd name="T25" fmla="*/ 168 h 852"/>
                    <a:gd name="T26" fmla="*/ 121 w 906"/>
                    <a:gd name="T27" fmla="*/ 168 h 852"/>
                    <a:gd name="T28" fmla="*/ 121 w 906"/>
                    <a:gd name="T29" fmla="*/ 136 h 852"/>
                    <a:gd name="T30" fmla="*/ 217 w 906"/>
                    <a:gd name="T31" fmla="*/ 106 h 852"/>
                    <a:gd name="T32" fmla="*/ 289 w 906"/>
                    <a:gd name="T33" fmla="*/ 76 h 852"/>
                    <a:gd name="T34" fmla="*/ 362 w 906"/>
                    <a:gd name="T35" fmla="*/ 46 h 852"/>
                    <a:gd name="T36" fmla="*/ 434 w 906"/>
                    <a:gd name="T37" fmla="*/ 15 h 852"/>
                    <a:gd name="T38" fmla="*/ 459 w 906"/>
                    <a:gd name="T39" fmla="*/ 15 h 852"/>
                    <a:gd name="T40" fmla="*/ 494 w 906"/>
                    <a:gd name="T41" fmla="*/ 0 h 852"/>
                    <a:gd name="T42" fmla="*/ 542 w 906"/>
                    <a:gd name="T43" fmla="*/ 0 h 852"/>
                    <a:gd name="T44" fmla="*/ 615 w 906"/>
                    <a:gd name="T45" fmla="*/ 0 h 852"/>
                    <a:gd name="T46" fmla="*/ 639 w 906"/>
                    <a:gd name="T47" fmla="*/ 31 h 852"/>
                    <a:gd name="T48" fmla="*/ 664 w 906"/>
                    <a:gd name="T49" fmla="*/ 46 h 852"/>
                    <a:gd name="T50" fmla="*/ 699 w 906"/>
                    <a:gd name="T51" fmla="*/ 46 h 852"/>
                    <a:gd name="T52" fmla="*/ 723 w 906"/>
                    <a:gd name="T53" fmla="*/ 91 h 852"/>
                    <a:gd name="T54" fmla="*/ 759 w 906"/>
                    <a:gd name="T55" fmla="*/ 121 h 852"/>
                    <a:gd name="T56" fmla="*/ 772 w 906"/>
                    <a:gd name="T57" fmla="*/ 168 h 852"/>
                    <a:gd name="T58" fmla="*/ 784 w 906"/>
                    <a:gd name="T59" fmla="*/ 213 h 852"/>
                    <a:gd name="T60" fmla="*/ 869 w 906"/>
                    <a:gd name="T61" fmla="*/ 243 h 852"/>
                    <a:gd name="T62" fmla="*/ 905 w 906"/>
                    <a:gd name="T63" fmla="*/ 273 h 852"/>
                    <a:gd name="T64" fmla="*/ 905 w 906"/>
                    <a:gd name="T65" fmla="*/ 319 h 852"/>
                    <a:gd name="T66" fmla="*/ 881 w 906"/>
                    <a:gd name="T67" fmla="*/ 379 h 852"/>
                    <a:gd name="T68" fmla="*/ 844 w 906"/>
                    <a:gd name="T69" fmla="*/ 426 h 852"/>
                    <a:gd name="T70" fmla="*/ 844 w 906"/>
                    <a:gd name="T71" fmla="*/ 562 h 852"/>
                    <a:gd name="T72" fmla="*/ 832 w 906"/>
                    <a:gd name="T73" fmla="*/ 607 h 852"/>
                    <a:gd name="T74" fmla="*/ 832 w 906"/>
                    <a:gd name="T75" fmla="*/ 652 h 852"/>
                    <a:gd name="T76" fmla="*/ 808 w 906"/>
                    <a:gd name="T77" fmla="*/ 699 h 852"/>
                    <a:gd name="T78" fmla="*/ 759 w 906"/>
                    <a:gd name="T79" fmla="*/ 714 h 852"/>
                    <a:gd name="T80" fmla="*/ 735 w 906"/>
                    <a:gd name="T81" fmla="*/ 774 h 852"/>
                    <a:gd name="T82" fmla="*/ 711 w 906"/>
                    <a:gd name="T83" fmla="*/ 820 h 852"/>
                    <a:gd name="T84" fmla="*/ 676 w 906"/>
                    <a:gd name="T85" fmla="*/ 835 h 852"/>
                    <a:gd name="T86" fmla="*/ 651 w 906"/>
                    <a:gd name="T87" fmla="*/ 835 h 852"/>
                    <a:gd name="T88" fmla="*/ 615 w 906"/>
                    <a:gd name="T89" fmla="*/ 835 h 852"/>
                    <a:gd name="T90" fmla="*/ 579 w 906"/>
                    <a:gd name="T91" fmla="*/ 835 h 852"/>
                    <a:gd name="T92" fmla="*/ 542 w 906"/>
                    <a:gd name="T93" fmla="*/ 835 h 852"/>
                    <a:gd name="T94" fmla="*/ 506 w 906"/>
                    <a:gd name="T95" fmla="*/ 851 h 852"/>
                    <a:gd name="T96" fmla="*/ 470 w 906"/>
                    <a:gd name="T97" fmla="*/ 851 h 852"/>
                    <a:gd name="T98" fmla="*/ 434 w 906"/>
                    <a:gd name="T99" fmla="*/ 835 h 852"/>
                    <a:gd name="T100" fmla="*/ 398 w 906"/>
                    <a:gd name="T101" fmla="*/ 835 h 852"/>
                    <a:gd name="T102" fmla="*/ 362 w 906"/>
                    <a:gd name="T103" fmla="*/ 820 h 852"/>
                    <a:gd name="T104" fmla="*/ 325 w 906"/>
                    <a:gd name="T105" fmla="*/ 804 h 852"/>
                    <a:gd name="T106" fmla="*/ 289 w 906"/>
                    <a:gd name="T107" fmla="*/ 789 h 852"/>
                    <a:gd name="T108" fmla="*/ 253 w 906"/>
                    <a:gd name="T109" fmla="*/ 789 h 852"/>
                    <a:gd name="T110" fmla="*/ 217 w 906"/>
                    <a:gd name="T111" fmla="*/ 789 h 852"/>
                    <a:gd name="T112" fmla="*/ 148 w 906"/>
                    <a:gd name="T113" fmla="*/ 803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6" h="852">
                      <a:moveTo>
                        <a:pt x="148" y="803"/>
                      </a:moveTo>
                      <a:lnTo>
                        <a:pt x="96" y="744"/>
                      </a:lnTo>
                      <a:lnTo>
                        <a:pt x="72" y="699"/>
                      </a:lnTo>
                      <a:lnTo>
                        <a:pt x="60" y="667"/>
                      </a:lnTo>
                      <a:lnTo>
                        <a:pt x="60" y="607"/>
                      </a:lnTo>
                      <a:lnTo>
                        <a:pt x="48" y="546"/>
                      </a:lnTo>
                      <a:lnTo>
                        <a:pt x="24" y="486"/>
                      </a:lnTo>
                      <a:lnTo>
                        <a:pt x="0" y="394"/>
                      </a:lnTo>
                      <a:lnTo>
                        <a:pt x="0" y="349"/>
                      </a:lnTo>
                      <a:lnTo>
                        <a:pt x="13" y="304"/>
                      </a:lnTo>
                      <a:lnTo>
                        <a:pt x="36" y="258"/>
                      </a:lnTo>
                      <a:lnTo>
                        <a:pt x="72" y="228"/>
                      </a:lnTo>
                      <a:lnTo>
                        <a:pt x="96" y="168"/>
                      </a:lnTo>
                      <a:lnTo>
                        <a:pt x="121" y="168"/>
                      </a:lnTo>
                      <a:lnTo>
                        <a:pt x="121" y="136"/>
                      </a:lnTo>
                      <a:lnTo>
                        <a:pt x="217" y="106"/>
                      </a:lnTo>
                      <a:lnTo>
                        <a:pt x="289" y="76"/>
                      </a:lnTo>
                      <a:lnTo>
                        <a:pt x="362" y="46"/>
                      </a:lnTo>
                      <a:lnTo>
                        <a:pt x="434" y="15"/>
                      </a:lnTo>
                      <a:lnTo>
                        <a:pt x="459" y="15"/>
                      </a:lnTo>
                      <a:lnTo>
                        <a:pt x="494" y="0"/>
                      </a:lnTo>
                      <a:lnTo>
                        <a:pt x="542" y="0"/>
                      </a:lnTo>
                      <a:lnTo>
                        <a:pt x="615" y="0"/>
                      </a:lnTo>
                      <a:lnTo>
                        <a:pt x="639" y="31"/>
                      </a:lnTo>
                      <a:lnTo>
                        <a:pt x="664" y="46"/>
                      </a:lnTo>
                      <a:lnTo>
                        <a:pt x="699" y="46"/>
                      </a:lnTo>
                      <a:lnTo>
                        <a:pt x="723" y="91"/>
                      </a:lnTo>
                      <a:lnTo>
                        <a:pt x="759" y="121"/>
                      </a:lnTo>
                      <a:lnTo>
                        <a:pt x="772" y="168"/>
                      </a:lnTo>
                      <a:lnTo>
                        <a:pt x="784" y="213"/>
                      </a:lnTo>
                      <a:lnTo>
                        <a:pt x="869" y="243"/>
                      </a:lnTo>
                      <a:lnTo>
                        <a:pt x="905" y="273"/>
                      </a:lnTo>
                      <a:lnTo>
                        <a:pt x="905" y="319"/>
                      </a:lnTo>
                      <a:lnTo>
                        <a:pt x="881" y="379"/>
                      </a:lnTo>
                      <a:lnTo>
                        <a:pt x="844" y="426"/>
                      </a:lnTo>
                      <a:lnTo>
                        <a:pt x="844" y="562"/>
                      </a:lnTo>
                      <a:lnTo>
                        <a:pt x="832" y="607"/>
                      </a:lnTo>
                      <a:lnTo>
                        <a:pt x="832" y="652"/>
                      </a:lnTo>
                      <a:lnTo>
                        <a:pt x="808" y="699"/>
                      </a:lnTo>
                      <a:lnTo>
                        <a:pt x="759" y="714"/>
                      </a:lnTo>
                      <a:lnTo>
                        <a:pt x="735" y="774"/>
                      </a:lnTo>
                      <a:lnTo>
                        <a:pt x="711" y="820"/>
                      </a:lnTo>
                      <a:lnTo>
                        <a:pt x="676" y="835"/>
                      </a:lnTo>
                      <a:lnTo>
                        <a:pt x="651" y="835"/>
                      </a:lnTo>
                      <a:lnTo>
                        <a:pt x="615" y="835"/>
                      </a:lnTo>
                      <a:lnTo>
                        <a:pt x="579" y="835"/>
                      </a:lnTo>
                      <a:lnTo>
                        <a:pt x="542" y="835"/>
                      </a:lnTo>
                      <a:lnTo>
                        <a:pt x="506" y="851"/>
                      </a:lnTo>
                      <a:lnTo>
                        <a:pt x="470" y="851"/>
                      </a:lnTo>
                      <a:lnTo>
                        <a:pt x="434" y="835"/>
                      </a:lnTo>
                      <a:lnTo>
                        <a:pt x="398" y="835"/>
                      </a:lnTo>
                      <a:lnTo>
                        <a:pt x="362" y="820"/>
                      </a:lnTo>
                      <a:lnTo>
                        <a:pt x="325" y="804"/>
                      </a:lnTo>
                      <a:lnTo>
                        <a:pt x="289" y="789"/>
                      </a:lnTo>
                      <a:lnTo>
                        <a:pt x="253" y="789"/>
                      </a:lnTo>
                      <a:lnTo>
                        <a:pt x="217" y="789"/>
                      </a:lnTo>
                      <a:lnTo>
                        <a:pt x="148" y="803"/>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05" name="Rectangle 9"/>
                <p:cNvSpPr>
                  <a:spLocks noChangeArrowheads="1"/>
                </p:cNvSpPr>
                <p:nvPr/>
              </p:nvSpPr>
              <p:spPr bwMode="auto">
                <a:xfrm>
                  <a:off x="4467" y="1427"/>
                  <a:ext cx="83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ctr" eaLnBrk="0" hangingPunct="0"/>
                  <a:r>
                    <a:rPr lang="en-AU" sz="1800"/>
                    <a:t>Government</a:t>
                  </a:r>
                </a:p>
              </p:txBody>
            </p:sp>
          </p:grpSp>
          <p:grpSp>
            <p:nvGrpSpPr>
              <p:cNvPr id="132106" name="Group 10"/>
              <p:cNvGrpSpPr>
                <a:grpSpLocks/>
              </p:cNvGrpSpPr>
              <p:nvPr/>
            </p:nvGrpSpPr>
            <p:grpSpPr bwMode="auto">
              <a:xfrm>
                <a:off x="4615" y="2161"/>
                <a:ext cx="906" cy="852"/>
                <a:chOff x="4615" y="2161"/>
                <a:chExt cx="906" cy="852"/>
              </a:xfrm>
            </p:grpSpPr>
            <p:sp>
              <p:nvSpPr>
                <p:cNvPr id="132107" name="Freeform 11"/>
                <p:cNvSpPr>
                  <a:spLocks/>
                </p:cNvSpPr>
                <p:nvPr/>
              </p:nvSpPr>
              <p:spPr bwMode="auto">
                <a:xfrm>
                  <a:off x="4615" y="2161"/>
                  <a:ext cx="906" cy="852"/>
                </a:xfrm>
                <a:custGeom>
                  <a:avLst/>
                  <a:gdLst>
                    <a:gd name="T0" fmla="*/ 148 w 906"/>
                    <a:gd name="T1" fmla="*/ 803 h 852"/>
                    <a:gd name="T2" fmla="*/ 96 w 906"/>
                    <a:gd name="T3" fmla="*/ 744 h 852"/>
                    <a:gd name="T4" fmla="*/ 72 w 906"/>
                    <a:gd name="T5" fmla="*/ 699 h 852"/>
                    <a:gd name="T6" fmla="*/ 60 w 906"/>
                    <a:gd name="T7" fmla="*/ 667 h 852"/>
                    <a:gd name="T8" fmla="*/ 60 w 906"/>
                    <a:gd name="T9" fmla="*/ 607 h 852"/>
                    <a:gd name="T10" fmla="*/ 48 w 906"/>
                    <a:gd name="T11" fmla="*/ 546 h 852"/>
                    <a:gd name="T12" fmla="*/ 24 w 906"/>
                    <a:gd name="T13" fmla="*/ 486 h 852"/>
                    <a:gd name="T14" fmla="*/ 0 w 906"/>
                    <a:gd name="T15" fmla="*/ 394 h 852"/>
                    <a:gd name="T16" fmla="*/ 0 w 906"/>
                    <a:gd name="T17" fmla="*/ 349 h 852"/>
                    <a:gd name="T18" fmla="*/ 13 w 906"/>
                    <a:gd name="T19" fmla="*/ 304 h 852"/>
                    <a:gd name="T20" fmla="*/ 36 w 906"/>
                    <a:gd name="T21" fmla="*/ 258 h 852"/>
                    <a:gd name="T22" fmla="*/ 72 w 906"/>
                    <a:gd name="T23" fmla="*/ 228 h 852"/>
                    <a:gd name="T24" fmla="*/ 96 w 906"/>
                    <a:gd name="T25" fmla="*/ 168 h 852"/>
                    <a:gd name="T26" fmla="*/ 121 w 906"/>
                    <a:gd name="T27" fmla="*/ 168 h 852"/>
                    <a:gd name="T28" fmla="*/ 121 w 906"/>
                    <a:gd name="T29" fmla="*/ 136 h 852"/>
                    <a:gd name="T30" fmla="*/ 217 w 906"/>
                    <a:gd name="T31" fmla="*/ 106 h 852"/>
                    <a:gd name="T32" fmla="*/ 289 w 906"/>
                    <a:gd name="T33" fmla="*/ 76 h 852"/>
                    <a:gd name="T34" fmla="*/ 362 w 906"/>
                    <a:gd name="T35" fmla="*/ 46 h 852"/>
                    <a:gd name="T36" fmla="*/ 434 w 906"/>
                    <a:gd name="T37" fmla="*/ 15 h 852"/>
                    <a:gd name="T38" fmla="*/ 459 w 906"/>
                    <a:gd name="T39" fmla="*/ 15 h 852"/>
                    <a:gd name="T40" fmla="*/ 494 w 906"/>
                    <a:gd name="T41" fmla="*/ 0 h 852"/>
                    <a:gd name="T42" fmla="*/ 542 w 906"/>
                    <a:gd name="T43" fmla="*/ 0 h 852"/>
                    <a:gd name="T44" fmla="*/ 615 w 906"/>
                    <a:gd name="T45" fmla="*/ 0 h 852"/>
                    <a:gd name="T46" fmla="*/ 639 w 906"/>
                    <a:gd name="T47" fmla="*/ 31 h 852"/>
                    <a:gd name="T48" fmla="*/ 664 w 906"/>
                    <a:gd name="T49" fmla="*/ 46 h 852"/>
                    <a:gd name="T50" fmla="*/ 699 w 906"/>
                    <a:gd name="T51" fmla="*/ 46 h 852"/>
                    <a:gd name="T52" fmla="*/ 723 w 906"/>
                    <a:gd name="T53" fmla="*/ 91 h 852"/>
                    <a:gd name="T54" fmla="*/ 759 w 906"/>
                    <a:gd name="T55" fmla="*/ 121 h 852"/>
                    <a:gd name="T56" fmla="*/ 772 w 906"/>
                    <a:gd name="T57" fmla="*/ 168 h 852"/>
                    <a:gd name="T58" fmla="*/ 784 w 906"/>
                    <a:gd name="T59" fmla="*/ 213 h 852"/>
                    <a:gd name="T60" fmla="*/ 869 w 906"/>
                    <a:gd name="T61" fmla="*/ 243 h 852"/>
                    <a:gd name="T62" fmla="*/ 905 w 906"/>
                    <a:gd name="T63" fmla="*/ 273 h 852"/>
                    <a:gd name="T64" fmla="*/ 905 w 906"/>
                    <a:gd name="T65" fmla="*/ 319 h 852"/>
                    <a:gd name="T66" fmla="*/ 881 w 906"/>
                    <a:gd name="T67" fmla="*/ 379 h 852"/>
                    <a:gd name="T68" fmla="*/ 844 w 906"/>
                    <a:gd name="T69" fmla="*/ 426 h 852"/>
                    <a:gd name="T70" fmla="*/ 844 w 906"/>
                    <a:gd name="T71" fmla="*/ 562 h 852"/>
                    <a:gd name="T72" fmla="*/ 832 w 906"/>
                    <a:gd name="T73" fmla="*/ 607 h 852"/>
                    <a:gd name="T74" fmla="*/ 832 w 906"/>
                    <a:gd name="T75" fmla="*/ 652 h 852"/>
                    <a:gd name="T76" fmla="*/ 808 w 906"/>
                    <a:gd name="T77" fmla="*/ 699 h 852"/>
                    <a:gd name="T78" fmla="*/ 759 w 906"/>
                    <a:gd name="T79" fmla="*/ 714 h 852"/>
                    <a:gd name="T80" fmla="*/ 735 w 906"/>
                    <a:gd name="T81" fmla="*/ 774 h 852"/>
                    <a:gd name="T82" fmla="*/ 711 w 906"/>
                    <a:gd name="T83" fmla="*/ 820 h 852"/>
                    <a:gd name="T84" fmla="*/ 676 w 906"/>
                    <a:gd name="T85" fmla="*/ 835 h 852"/>
                    <a:gd name="T86" fmla="*/ 651 w 906"/>
                    <a:gd name="T87" fmla="*/ 835 h 852"/>
                    <a:gd name="T88" fmla="*/ 615 w 906"/>
                    <a:gd name="T89" fmla="*/ 835 h 852"/>
                    <a:gd name="T90" fmla="*/ 579 w 906"/>
                    <a:gd name="T91" fmla="*/ 835 h 852"/>
                    <a:gd name="T92" fmla="*/ 542 w 906"/>
                    <a:gd name="T93" fmla="*/ 835 h 852"/>
                    <a:gd name="T94" fmla="*/ 506 w 906"/>
                    <a:gd name="T95" fmla="*/ 851 h 852"/>
                    <a:gd name="T96" fmla="*/ 470 w 906"/>
                    <a:gd name="T97" fmla="*/ 851 h 852"/>
                    <a:gd name="T98" fmla="*/ 434 w 906"/>
                    <a:gd name="T99" fmla="*/ 835 h 852"/>
                    <a:gd name="T100" fmla="*/ 398 w 906"/>
                    <a:gd name="T101" fmla="*/ 835 h 852"/>
                    <a:gd name="T102" fmla="*/ 362 w 906"/>
                    <a:gd name="T103" fmla="*/ 820 h 852"/>
                    <a:gd name="T104" fmla="*/ 325 w 906"/>
                    <a:gd name="T105" fmla="*/ 804 h 852"/>
                    <a:gd name="T106" fmla="*/ 289 w 906"/>
                    <a:gd name="T107" fmla="*/ 789 h 852"/>
                    <a:gd name="T108" fmla="*/ 253 w 906"/>
                    <a:gd name="T109" fmla="*/ 789 h 852"/>
                    <a:gd name="T110" fmla="*/ 217 w 906"/>
                    <a:gd name="T111" fmla="*/ 789 h 852"/>
                    <a:gd name="T112" fmla="*/ 148 w 906"/>
                    <a:gd name="T113" fmla="*/ 803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6" h="852">
                      <a:moveTo>
                        <a:pt x="148" y="803"/>
                      </a:moveTo>
                      <a:lnTo>
                        <a:pt x="96" y="744"/>
                      </a:lnTo>
                      <a:lnTo>
                        <a:pt x="72" y="699"/>
                      </a:lnTo>
                      <a:lnTo>
                        <a:pt x="60" y="667"/>
                      </a:lnTo>
                      <a:lnTo>
                        <a:pt x="60" y="607"/>
                      </a:lnTo>
                      <a:lnTo>
                        <a:pt x="48" y="546"/>
                      </a:lnTo>
                      <a:lnTo>
                        <a:pt x="24" y="486"/>
                      </a:lnTo>
                      <a:lnTo>
                        <a:pt x="0" y="394"/>
                      </a:lnTo>
                      <a:lnTo>
                        <a:pt x="0" y="349"/>
                      </a:lnTo>
                      <a:lnTo>
                        <a:pt x="13" y="304"/>
                      </a:lnTo>
                      <a:lnTo>
                        <a:pt x="36" y="258"/>
                      </a:lnTo>
                      <a:lnTo>
                        <a:pt x="72" y="228"/>
                      </a:lnTo>
                      <a:lnTo>
                        <a:pt x="96" y="168"/>
                      </a:lnTo>
                      <a:lnTo>
                        <a:pt x="121" y="168"/>
                      </a:lnTo>
                      <a:lnTo>
                        <a:pt x="121" y="136"/>
                      </a:lnTo>
                      <a:lnTo>
                        <a:pt x="217" y="106"/>
                      </a:lnTo>
                      <a:lnTo>
                        <a:pt x="289" y="76"/>
                      </a:lnTo>
                      <a:lnTo>
                        <a:pt x="362" y="46"/>
                      </a:lnTo>
                      <a:lnTo>
                        <a:pt x="434" y="15"/>
                      </a:lnTo>
                      <a:lnTo>
                        <a:pt x="459" y="15"/>
                      </a:lnTo>
                      <a:lnTo>
                        <a:pt x="494" y="0"/>
                      </a:lnTo>
                      <a:lnTo>
                        <a:pt x="542" y="0"/>
                      </a:lnTo>
                      <a:lnTo>
                        <a:pt x="615" y="0"/>
                      </a:lnTo>
                      <a:lnTo>
                        <a:pt x="639" y="31"/>
                      </a:lnTo>
                      <a:lnTo>
                        <a:pt x="664" y="46"/>
                      </a:lnTo>
                      <a:lnTo>
                        <a:pt x="699" y="46"/>
                      </a:lnTo>
                      <a:lnTo>
                        <a:pt x="723" y="91"/>
                      </a:lnTo>
                      <a:lnTo>
                        <a:pt x="759" y="121"/>
                      </a:lnTo>
                      <a:lnTo>
                        <a:pt x="772" y="168"/>
                      </a:lnTo>
                      <a:lnTo>
                        <a:pt x="784" y="213"/>
                      </a:lnTo>
                      <a:lnTo>
                        <a:pt x="869" y="243"/>
                      </a:lnTo>
                      <a:lnTo>
                        <a:pt x="905" y="273"/>
                      </a:lnTo>
                      <a:lnTo>
                        <a:pt x="905" y="319"/>
                      </a:lnTo>
                      <a:lnTo>
                        <a:pt x="881" y="379"/>
                      </a:lnTo>
                      <a:lnTo>
                        <a:pt x="844" y="426"/>
                      </a:lnTo>
                      <a:lnTo>
                        <a:pt x="844" y="562"/>
                      </a:lnTo>
                      <a:lnTo>
                        <a:pt x="832" y="607"/>
                      </a:lnTo>
                      <a:lnTo>
                        <a:pt x="832" y="652"/>
                      </a:lnTo>
                      <a:lnTo>
                        <a:pt x="808" y="699"/>
                      </a:lnTo>
                      <a:lnTo>
                        <a:pt x="759" y="714"/>
                      </a:lnTo>
                      <a:lnTo>
                        <a:pt x="735" y="774"/>
                      </a:lnTo>
                      <a:lnTo>
                        <a:pt x="711" y="820"/>
                      </a:lnTo>
                      <a:lnTo>
                        <a:pt x="676" y="835"/>
                      </a:lnTo>
                      <a:lnTo>
                        <a:pt x="651" y="835"/>
                      </a:lnTo>
                      <a:lnTo>
                        <a:pt x="615" y="835"/>
                      </a:lnTo>
                      <a:lnTo>
                        <a:pt x="579" y="835"/>
                      </a:lnTo>
                      <a:lnTo>
                        <a:pt x="542" y="835"/>
                      </a:lnTo>
                      <a:lnTo>
                        <a:pt x="506" y="851"/>
                      </a:lnTo>
                      <a:lnTo>
                        <a:pt x="470" y="851"/>
                      </a:lnTo>
                      <a:lnTo>
                        <a:pt x="434" y="835"/>
                      </a:lnTo>
                      <a:lnTo>
                        <a:pt x="398" y="835"/>
                      </a:lnTo>
                      <a:lnTo>
                        <a:pt x="362" y="820"/>
                      </a:lnTo>
                      <a:lnTo>
                        <a:pt x="325" y="804"/>
                      </a:lnTo>
                      <a:lnTo>
                        <a:pt x="289" y="789"/>
                      </a:lnTo>
                      <a:lnTo>
                        <a:pt x="253" y="789"/>
                      </a:lnTo>
                      <a:lnTo>
                        <a:pt x="217" y="789"/>
                      </a:lnTo>
                      <a:lnTo>
                        <a:pt x="148" y="803"/>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08" name="Rectangle 12"/>
                <p:cNvSpPr>
                  <a:spLocks noChangeArrowheads="1"/>
                </p:cNvSpPr>
                <p:nvPr/>
              </p:nvSpPr>
              <p:spPr bwMode="auto">
                <a:xfrm>
                  <a:off x="4751" y="2339"/>
                  <a:ext cx="65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ctr" eaLnBrk="0" hangingPunct="0"/>
                  <a:r>
                    <a:rPr lang="en-AU" sz="1800" b="1"/>
                    <a:t>Industry</a:t>
                  </a:r>
                </a:p>
              </p:txBody>
            </p:sp>
          </p:grpSp>
          <p:grpSp>
            <p:nvGrpSpPr>
              <p:cNvPr id="132109" name="Group 13"/>
              <p:cNvGrpSpPr>
                <a:grpSpLocks/>
              </p:cNvGrpSpPr>
              <p:nvPr/>
            </p:nvGrpSpPr>
            <p:grpSpPr bwMode="auto">
              <a:xfrm>
                <a:off x="4327" y="3073"/>
                <a:ext cx="906" cy="852"/>
                <a:chOff x="4327" y="3073"/>
                <a:chExt cx="906" cy="852"/>
              </a:xfrm>
            </p:grpSpPr>
            <p:sp>
              <p:nvSpPr>
                <p:cNvPr id="132110" name="Freeform 14"/>
                <p:cNvSpPr>
                  <a:spLocks/>
                </p:cNvSpPr>
                <p:nvPr/>
              </p:nvSpPr>
              <p:spPr bwMode="auto">
                <a:xfrm>
                  <a:off x="4327" y="3073"/>
                  <a:ext cx="906" cy="852"/>
                </a:xfrm>
                <a:custGeom>
                  <a:avLst/>
                  <a:gdLst>
                    <a:gd name="T0" fmla="*/ 148 w 906"/>
                    <a:gd name="T1" fmla="*/ 803 h 852"/>
                    <a:gd name="T2" fmla="*/ 96 w 906"/>
                    <a:gd name="T3" fmla="*/ 744 h 852"/>
                    <a:gd name="T4" fmla="*/ 72 w 906"/>
                    <a:gd name="T5" fmla="*/ 699 h 852"/>
                    <a:gd name="T6" fmla="*/ 60 w 906"/>
                    <a:gd name="T7" fmla="*/ 667 h 852"/>
                    <a:gd name="T8" fmla="*/ 60 w 906"/>
                    <a:gd name="T9" fmla="*/ 607 h 852"/>
                    <a:gd name="T10" fmla="*/ 48 w 906"/>
                    <a:gd name="T11" fmla="*/ 546 h 852"/>
                    <a:gd name="T12" fmla="*/ 24 w 906"/>
                    <a:gd name="T13" fmla="*/ 486 h 852"/>
                    <a:gd name="T14" fmla="*/ 0 w 906"/>
                    <a:gd name="T15" fmla="*/ 394 h 852"/>
                    <a:gd name="T16" fmla="*/ 0 w 906"/>
                    <a:gd name="T17" fmla="*/ 349 h 852"/>
                    <a:gd name="T18" fmla="*/ 13 w 906"/>
                    <a:gd name="T19" fmla="*/ 304 h 852"/>
                    <a:gd name="T20" fmla="*/ 36 w 906"/>
                    <a:gd name="T21" fmla="*/ 258 h 852"/>
                    <a:gd name="T22" fmla="*/ 72 w 906"/>
                    <a:gd name="T23" fmla="*/ 228 h 852"/>
                    <a:gd name="T24" fmla="*/ 96 w 906"/>
                    <a:gd name="T25" fmla="*/ 168 h 852"/>
                    <a:gd name="T26" fmla="*/ 121 w 906"/>
                    <a:gd name="T27" fmla="*/ 168 h 852"/>
                    <a:gd name="T28" fmla="*/ 121 w 906"/>
                    <a:gd name="T29" fmla="*/ 136 h 852"/>
                    <a:gd name="T30" fmla="*/ 217 w 906"/>
                    <a:gd name="T31" fmla="*/ 106 h 852"/>
                    <a:gd name="T32" fmla="*/ 289 w 906"/>
                    <a:gd name="T33" fmla="*/ 76 h 852"/>
                    <a:gd name="T34" fmla="*/ 362 w 906"/>
                    <a:gd name="T35" fmla="*/ 46 h 852"/>
                    <a:gd name="T36" fmla="*/ 434 w 906"/>
                    <a:gd name="T37" fmla="*/ 15 h 852"/>
                    <a:gd name="T38" fmla="*/ 459 w 906"/>
                    <a:gd name="T39" fmla="*/ 15 h 852"/>
                    <a:gd name="T40" fmla="*/ 494 w 906"/>
                    <a:gd name="T41" fmla="*/ 0 h 852"/>
                    <a:gd name="T42" fmla="*/ 542 w 906"/>
                    <a:gd name="T43" fmla="*/ 0 h 852"/>
                    <a:gd name="T44" fmla="*/ 615 w 906"/>
                    <a:gd name="T45" fmla="*/ 0 h 852"/>
                    <a:gd name="T46" fmla="*/ 639 w 906"/>
                    <a:gd name="T47" fmla="*/ 31 h 852"/>
                    <a:gd name="T48" fmla="*/ 664 w 906"/>
                    <a:gd name="T49" fmla="*/ 46 h 852"/>
                    <a:gd name="T50" fmla="*/ 699 w 906"/>
                    <a:gd name="T51" fmla="*/ 46 h 852"/>
                    <a:gd name="T52" fmla="*/ 723 w 906"/>
                    <a:gd name="T53" fmla="*/ 91 h 852"/>
                    <a:gd name="T54" fmla="*/ 759 w 906"/>
                    <a:gd name="T55" fmla="*/ 121 h 852"/>
                    <a:gd name="T56" fmla="*/ 772 w 906"/>
                    <a:gd name="T57" fmla="*/ 168 h 852"/>
                    <a:gd name="T58" fmla="*/ 784 w 906"/>
                    <a:gd name="T59" fmla="*/ 213 h 852"/>
                    <a:gd name="T60" fmla="*/ 869 w 906"/>
                    <a:gd name="T61" fmla="*/ 243 h 852"/>
                    <a:gd name="T62" fmla="*/ 905 w 906"/>
                    <a:gd name="T63" fmla="*/ 273 h 852"/>
                    <a:gd name="T64" fmla="*/ 905 w 906"/>
                    <a:gd name="T65" fmla="*/ 319 h 852"/>
                    <a:gd name="T66" fmla="*/ 881 w 906"/>
                    <a:gd name="T67" fmla="*/ 379 h 852"/>
                    <a:gd name="T68" fmla="*/ 844 w 906"/>
                    <a:gd name="T69" fmla="*/ 426 h 852"/>
                    <a:gd name="T70" fmla="*/ 844 w 906"/>
                    <a:gd name="T71" fmla="*/ 562 h 852"/>
                    <a:gd name="T72" fmla="*/ 832 w 906"/>
                    <a:gd name="T73" fmla="*/ 607 h 852"/>
                    <a:gd name="T74" fmla="*/ 832 w 906"/>
                    <a:gd name="T75" fmla="*/ 652 h 852"/>
                    <a:gd name="T76" fmla="*/ 808 w 906"/>
                    <a:gd name="T77" fmla="*/ 699 h 852"/>
                    <a:gd name="T78" fmla="*/ 759 w 906"/>
                    <a:gd name="T79" fmla="*/ 714 h 852"/>
                    <a:gd name="T80" fmla="*/ 735 w 906"/>
                    <a:gd name="T81" fmla="*/ 774 h 852"/>
                    <a:gd name="T82" fmla="*/ 711 w 906"/>
                    <a:gd name="T83" fmla="*/ 820 h 852"/>
                    <a:gd name="T84" fmla="*/ 676 w 906"/>
                    <a:gd name="T85" fmla="*/ 835 h 852"/>
                    <a:gd name="T86" fmla="*/ 651 w 906"/>
                    <a:gd name="T87" fmla="*/ 835 h 852"/>
                    <a:gd name="T88" fmla="*/ 615 w 906"/>
                    <a:gd name="T89" fmla="*/ 835 h 852"/>
                    <a:gd name="T90" fmla="*/ 579 w 906"/>
                    <a:gd name="T91" fmla="*/ 835 h 852"/>
                    <a:gd name="T92" fmla="*/ 542 w 906"/>
                    <a:gd name="T93" fmla="*/ 835 h 852"/>
                    <a:gd name="T94" fmla="*/ 506 w 906"/>
                    <a:gd name="T95" fmla="*/ 851 h 852"/>
                    <a:gd name="T96" fmla="*/ 470 w 906"/>
                    <a:gd name="T97" fmla="*/ 851 h 852"/>
                    <a:gd name="T98" fmla="*/ 434 w 906"/>
                    <a:gd name="T99" fmla="*/ 835 h 852"/>
                    <a:gd name="T100" fmla="*/ 398 w 906"/>
                    <a:gd name="T101" fmla="*/ 835 h 852"/>
                    <a:gd name="T102" fmla="*/ 362 w 906"/>
                    <a:gd name="T103" fmla="*/ 820 h 852"/>
                    <a:gd name="T104" fmla="*/ 325 w 906"/>
                    <a:gd name="T105" fmla="*/ 804 h 852"/>
                    <a:gd name="T106" fmla="*/ 289 w 906"/>
                    <a:gd name="T107" fmla="*/ 789 h 852"/>
                    <a:gd name="T108" fmla="*/ 253 w 906"/>
                    <a:gd name="T109" fmla="*/ 789 h 852"/>
                    <a:gd name="T110" fmla="*/ 217 w 906"/>
                    <a:gd name="T111" fmla="*/ 789 h 852"/>
                    <a:gd name="T112" fmla="*/ 148 w 906"/>
                    <a:gd name="T113" fmla="*/ 803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6" h="852">
                      <a:moveTo>
                        <a:pt x="148" y="803"/>
                      </a:moveTo>
                      <a:lnTo>
                        <a:pt x="96" y="744"/>
                      </a:lnTo>
                      <a:lnTo>
                        <a:pt x="72" y="699"/>
                      </a:lnTo>
                      <a:lnTo>
                        <a:pt x="60" y="667"/>
                      </a:lnTo>
                      <a:lnTo>
                        <a:pt x="60" y="607"/>
                      </a:lnTo>
                      <a:lnTo>
                        <a:pt x="48" y="546"/>
                      </a:lnTo>
                      <a:lnTo>
                        <a:pt x="24" y="486"/>
                      </a:lnTo>
                      <a:lnTo>
                        <a:pt x="0" y="394"/>
                      </a:lnTo>
                      <a:lnTo>
                        <a:pt x="0" y="349"/>
                      </a:lnTo>
                      <a:lnTo>
                        <a:pt x="13" y="304"/>
                      </a:lnTo>
                      <a:lnTo>
                        <a:pt x="36" y="258"/>
                      </a:lnTo>
                      <a:lnTo>
                        <a:pt x="72" y="228"/>
                      </a:lnTo>
                      <a:lnTo>
                        <a:pt x="96" y="168"/>
                      </a:lnTo>
                      <a:lnTo>
                        <a:pt x="121" y="168"/>
                      </a:lnTo>
                      <a:lnTo>
                        <a:pt x="121" y="136"/>
                      </a:lnTo>
                      <a:lnTo>
                        <a:pt x="217" y="106"/>
                      </a:lnTo>
                      <a:lnTo>
                        <a:pt x="289" y="76"/>
                      </a:lnTo>
                      <a:lnTo>
                        <a:pt x="362" y="46"/>
                      </a:lnTo>
                      <a:lnTo>
                        <a:pt x="434" y="15"/>
                      </a:lnTo>
                      <a:lnTo>
                        <a:pt x="459" y="15"/>
                      </a:lnTo>
                      <a:lnTo>
                        <a:pt x="494" y="0"/>
                      </a:lnTo>
                      <a:lnTo>
                        <a:pt x="542" y="0"/>
                      </a:lnTo>
                      <a:lnTo>
                        <a:pt x="615" y="0"/>
                      </a:lnTo>
                      <a:lnTo>
                        <a:pt x="639" y="31"/>
                      </a:lnTo>
                      <a:lnTo>
                        <a:pt x="664" y="46"/>
                      </a:lnTo>
                      <a:lnTo>
                        <a:pt x="699" y="46"/>
                      </a:lnTo>
                      <a:lnTo>
                        <a:pt x="723" y="91"/>
                      </a:lnTo>
                      <a:lnTo>
                        <a:pt x="759" y="121"/>
                      </a:lnTo>
                      <a:lnTo>
                        <a:pt x="772" y="168"/>
                      </a:lnTo>
                      <a:lnTo>
                        <a:pt x="784" y="213"/>
                      </a:lnTo>
                      <a:lnTo>
                        <a:pt x="869" y="243"/>
                      </a:lnTo>
                      <a:lnTo>
                        <a:pt x="905" y="273"/>
                      </a:lnTo>
                      <a:lnTo>
                        <a:pt x="905" y="319"/>
                      </a:lnTo>
                      <a:lnTo>
                        <a:pt x="881" y="379"/>
                      </a:lnTo>
                      <a:lnTo>
                        <a:pt x="844" y="426"/>
                      </a:lnTo>
                      <a:lnTo>
                        <a:pt x="844" y="562"/>
                      </a:lnTo>
                      <a:lnTo>
                        <a:pt x="832" y="607"/>
                      </a:lnTo>
                      <a:lnTo>
                        <a:pt x="832" y="652"/>
                      </a:lnTo>
                      <a:lnTo>
                        <a:pt x="808" y="699"/>
                      </a:lnTo>
                      <a:lnTo>
                        <a:pt x="759" y="714"/>
                      </a:lnTo>
                      <a:lnTo>
                        <a:pt x="735" y="774"/>
                      </a:lnTo>
                      <a:lnTo>
                        <a:pt x="711" y="820"/>
                      </a:lnTo>
                      <a:lnTo>
                        <a:pt x="676" y="835"/>
                      </a:lnTo>
                      <a:lnTo>
                        <a:pt x="651" y="835"/>
                      </a:lnTo>
                      <a:lnTo>
                        <a:pt x="615" y="835"/>
                      </a:lnTo>
                      <a:lnTo>
                        <a:pt x="579" y="835"/>
                      </a:lnTo>
                      <a:lnTo>
                        <a:pt x="542" y="835"/>
                      </a:lnTo>
                      <a:lnTo>
                        <a:pt x="506" y="851"/>
                      </a:lnTo>
                      <a:lnTo>
                        <a:pt x="470" y="851"/>
                      </a:lnTo>
                      <a:lnTo>
                        <a:pt x="434" y="835"/>
                      </a:lnTo>
                      <a:lnTo>
                        <a:pt x="398" y="835"/>
                      </a:lnTo>
                      <a:lnTo>
                        <a:pt x="362" y="820"/>
                      </a:lnTo>
                      <a:lnTo>
                        <a:pt x="325" y="804"/>
                      </a:lnTo>
                      <a:lnTo>
                        <a:pt x="289" y="789"/>
                      </a:lnTo>
                      <a:lnTo>
                        <a:pt x="253" y="789"/>
                      </a:lnTo>
                      <a:lnTo>
                        <a:pt x="217" y="789"/>
                      </a:lnTo>
                      <a:lnTo>
                        <a:pt x="148" y="803"/>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11" name="Rectangle 15"/>
                <p:cNvSpPr>
                  <a:spLocks noChangeArrowheads="1"/>
                </p:cNvSpPr>
                <p:nvPr/>
              </p:nvSpPr>
              <p:spPr bwMode="auto">
                <a:xfrm>
                  <a:off x="4439" y="3251"/>
                  <a:ext cx="698"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ctr" eaLnBrk="0" hangingPunct="0"/>
                  <a:r>
                    <a:rPr lang="en-AU" sz="1800"/>
                    <a:t>Academia</a:t>
                  </a:r>
                </a:p>
              </p:txBody>
            </p:sp>
          </p:grpSp>
        </p:grpSp>
        <p:grpSp>
          <p:nvGrpSpPr>
            <p:cNvPr id="132112" name="Group 16"/>
            <p:cNvGrpSpPr>
              <a:grpSpLocks/>
            </p:cNvGrpSpPr>
            <p:nvPr/>
          </p:nvGrpSpPr>
          <p:grpSpPr bwMode="auto">
            <a:xfrm>
              <a:off x="439" y="1249"/>
              <a:ext cx="906" cy="852"/>
              <a:chOff x="439" y="1249"/>
              <a:chExt cx="906" cy="852"/>
            </a:xfrm>
          </p:grpSpPr>
          <p:sp>
            <p:nvSpPr>
              <p:cNvPr id="132113" name="Freeform 17"/>
              <p:cNvSpPr>
                <a:spLocks/>
              </p:cNvSpPr>
              <p:nvPr/>
            </p:nvSpPr>
            <p:spPr bwMode="auto">
              <a:xfrm>
                <a:off x="439" y="1249"/>
                <a:ext cx="906" cy="852"/>
              </a:xfrm>
              <a:custGeom>
                <a:avLst/>
                <a:gdLst>
                  <a:gd name="T0" fmla="*/ 148 w 906"/>
                  <a:gd name="T1" fmla="*/ 803 h 852"/>
                  <a:gd name="T2" fmla="*/ 96 w 906"/>
                  <a:gd name="T3" fmla="*/ 744 h 852"/>
                  <a:gd name="T4" fmla="*/ 72 w 906"/>
                  <a:gd name="T5" fmla="*/ 699 h 852"/>
                  <a:gd name="T6" fmla="*/ 60 w 906"/>
                  <a:gd name="T7" fmla="*/ 667 h 852"/>
                  <a:gd name="T8" fmla="*/ 60 w 906"/>
                  <a:gd name="T9" fmla="*/ 607 h 852"/>
                  <a:gd name="T10" fmla="*/ 48 w 906"/>
                  <a:gd name="T11" fmla="*/ 546 h 852"/>
                  <a:gd name="T12" fmla="*/ 24 w 906"/>
                  <a:gd name="T13" fmla="*/ 486 h 852"/>
                  <a:gd name="T14" fmla="*/ 0 w 906"/>
                  <a:gd name="T15" fmla="*/ 394 h 852"/>
                  <a:gd name="T16" fmla="*/ 0 w 906"/>
                  <a:gd name="T17" fmla="*/ 349 h 852"/>
                  <a:gd name="T18" fmla="*/ 13 w 906"/>
                  <a:gd name="T19" fmla="*/ 304 h 852"/>
                  <a:gd name="T20" fmla="*/ 36 w 906"/>
                  <a:gd name="T21" fmla="*/ 258 h 852"/>
                  <a:gd name="T22" fmla="*/ 72 w 906"/>
                  <a:gd name="T23" fmla="*/ 228 h 852"/>
                  <a:gd name="T24" fmla="*/ 96 w 906"/>
                  <a:gd name="T25" fmla="*/ 168 h 852"/>
                  <a:gd name="T26" fmla="*/ 121 w 906"/>
                  <a:gd name="T27" fmla="*/ 168 h 852"/>
                  <a:gd name="T28" fmla="*/ 121 w 906"/>
                  <a:gd name="T29" fmla="*/ 136 h 852"/>
                  <a:gd name="T30" fmla="*/ 217 w 906"/>
                  <a:gd name="T31" fmla="*/ 106 h 852"/>
                  <a:gd name="T32" fmla="*/ 289 w 906"/>
                  <a:gd name="T33" fmla="*/ 76 h 852"/>
                  <a:gd name="T34" fmla="*/ 362 w 906"/>
                  <a:gd name="T35" fmla="*/ 46 h 852"/>
                  <a:gd name="T36" fmla="*/ 434 w 906"/>
                  <a:gd name="T37" fmla="*/ 15 h 852"/>
                  <a:gd name="T38" fmla="*/ 459 w 906"/>
                  <a:gd name="T39" fmla="*/ 15 h 852"/>
                  <a:gd name="T40" fmla="*/ 494 w 906"/>
                  <a:gd name="T41" fmla="*/ 0 h 852"/>
                  <a:gd name="T42" fmla="*/ 542 w 906"/>
                  <a:gd name="T43" fmla="*/ 0 h 852"/>
                  <a:gd name="T44" fmla="*/ 615 w 906"/>
                  <a:gd name="T45" fmla="*/ 0 h 852"/>
                  <a:gd name="T46" fmla="*/ 639 w 906"/>
                  <a:gd name="T47" fmla="*/ 31 h 852"/>
                  <a:gd name="T48" fmla="*/ 664 w 906"/>
                  <a:gd name="T49" fmla="*/ 46 h 852"/>
                  <a:gd name="T50" fmla="*/ 699 w 906"/>
                  <a:gd name="T51" fmla="*/ 46 h 852"/>
                  <a:gd name="T52" fmla="*/ 723 w 906"/>
                  <a:gd name="T53" fmla="*/ 91 h 852"/>
                  <a:gd name="T54" fmla="*/ 759 w 906"/>
                  <a:gd name="T55" fmla="*/ 121 h 852"/>
                  <a:gd name="T56" fmla="*/ 772 w 906"/>
                  <a:gd name="T57" fmla="*/ 168 h 852"/>
                  <a:gd name="T58" fmla="*/ 784 w 906"/>
                  <a:gd name="T59" fmla="*/ 213 h 852"/>
                  <a:gd name="T60" fmla="*/ 869 w 906"/>
                  <a:gd name="T61" fmla="*/ 243 h 852"/>
                  <a:gd name="T62" fmla="*/ 905 w 906"/>
                  <a:gd name="T63" fmla="*/ 273 h 852"/>
                  <a:gd name="T64" fmla="*/ 905 w 906"/>
                  <a:gd name="T65" fmla="*/ 319 h 852"/>
                  <a:gd name="T66" fmla="*/ 881 w 906"/>
                  <a:gd name="T67" fmla="*/ 379 h 852"/>
                  <a:gd name="T68" fmla="*/ 844 w 906"/>
                  <a:gd name="T69" fmla="*/ 426 h 852"/>
                  <a:gd name="T70" fmla="*/ 844 w 906"/>
                  <a:gd name="T71" fmla="*/ 562 h 852"/>
                  <a:gd name="T72" fmla="*/ 832 w 906"/>
                  <a:gd name="T73" fmla="*/ 607 h 852"/>
                  <a:gd name="T74" fmla="*/ 832 w 906"/>
                  <a:gd name="T75" fmla="*/ 652 h 852"/>
                  <a:gd name="T76" fmla="*/ 808 w 906"/>
                  <a:gd name="T77" fmla="*/ 699 h 852"/>
                  <a:gd name="T78" fmla="*/ 759 w 906"/>
                  <a:gd name="T79" fmla="*/ 714 h 852"/>
                  <a:gd name="T80" fmla="*/ 735 w 906"/>
                  <a:gd name="T81" fmla="*/ 774 h 852"/>
                  <a:gd name="T82" fmla="*/ 711 w 906"/>
                  <a:gd name="T83" fmla="*/ 820 h 852"/>
                  <a:gd name="T84" fmla="*/ 676 w 906"/>
                  <a:gd name="T85" fmla="*/ 835 h 852"/>
                  <a:gd name="T86" fmla="*/ 651 w 906"/>
                  <a:gd name="T87" fmla="*/ 835 h 852"/>
                  <a:gd name="T88" fmla="*/ 615 w 906"/>
                  <a:gd name="T89" fmla="*/ 835 h 852"/>
                  <a:gd name="T90" fmla="*/ 579 w 906"/>
                  <a:gd name="T91" fmla="*/ 835 h 852"/>
                  <a:gd name="T92" fmla="*/ 542 w 906"/>
                  <a:gd name="T93" fmla="*/ 835 h 852"/>
                  <a:gd name="T94" fmla="*/ 506 w 906"/>
                  <a:gd name="T95" fmla="*/ 851 h 852"/>
                  <a:gd name="T96" fmla="*/ 470 w 906"/>
                  <a:gd name="T97" fmla="*/ 851 h 852"/>
                  <a:gd name="T98" fmla="*/ 434 w 906"/>
                  <a:gd name="T99" fmla="*/ 835 h 852"/>
                  <a:gd name="T100" fmla="*/ 398 w 906"/>
                  <a:gd name="T101" fmla="*/ 835 h 852"/>
                  <a:gd name="T102" fmla="*/ 362 w 906"/>
                  <a:gd name="T103" fmla="*/ 820 h 852"/>
                  <a:gd name="T104" fmla="*/ 325 w 906"/>
                  <a:gd name="T105" fmla="*/ 804 h 852"/>
                  <a:gd name="T106" fmla="*/ 289 w 906"/>
                  <a:gd name="T107" fmla="*/ 789 h 852"/>
                  <a:gd name="T108" fmla="*/ 253 w 906"/>
                  <a:gd name="T109" fmla="*/ 789 h 852"/>
                  <a:gd name="T110" fmla="*/ 217 w 906"/>
                  <a:gd name="T111" fmla="*/ 789 h 852"/>
                  <a:gd name="T112" fmla="*/ 148 w 906"/>
                  <a:gd name="T113" fmla="*/ 803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6" h="852">
                    <a:moveTo>
                      <a:pt x="148" y="803"/>
                    </a:moveTo>
                    <a:lnTo>
                      <a:pt x="96" y="744"/>
                    </a:lnTo>
                    <a:lnTo>
                      <a:pt x="72" y="699"/>
                    </a:lnTo>
                    <a:lnTo>
                      <a:pt x="60" y="667"/>
                    </a:lnTo>
                    <a:lnTo>
                      <a:pt x="60" y="607"/>
                    </a:lnTo>
                    <a:lnTo>
                      <a:pt x="48" y="546"/>
                    </a:lnTo>
                    <a:lnTo>
                      <a:pt x="24" y="486"/>
                    </a:lnTo>
                    <a:lnTo>
                      <a:pt x="0" y="394"/>
                    </a:lnTo>
                    <a:lnTo>
                      <a:pt x="0" y="349"/>
                    </a:lnTo>
                    <a:lnTo>
                      <a:pt x="13" y="304"/>
                    </a:lnTo>
                    <a:lnTo>
                      <a:pt x="36" y="258"/>
                    </a:lnTo>
                    <a:lnTo>
                      <a:pt x="72" y="228"/>
                    </a:lnTo>
                    <a:lnTo>
                      <a:pt x="96" y="168"/>
                    </a:lnTo>
                    <a:lnTo>
                      <a:pt x="121" y="168"/>
                    </a:lnTo>
                    <a:lnTo>
                      <a:pt x="121" y="136"/>
                    </a:lnTo>
                    <a:lnTo>
                      <a:pt x="217" y="106"/>
                    </a:lnTo>
                    <a:lnTo>
                      <a:pt x="289" y="76"/>
                    </a:lnTo>
                    <a:lnTo>
                      <a:pt x="362" y="46"/>
                    </a:lnTo>
                    <a:lnTo>
                      <a:pt x="434" y="15"/>
                    </a:lnTo>
                    <a:lnTo>
                      <a:pt x="459" y="15"/>
                    </a:lnTo>
                    <a:lnTo>
                      <a:pt x="494" y="0"/>
                    </a:lnTo>
                    <a:lnTo>
                      <a:pt x="542" y="0"/>
                    </a:lnTo>
                    <a:lnTo>
                      <a:pt x="615" y="0"/>
                    </a:lnTo>
                    <a:lnTo>
                      <a:pt x="639" y="31"/>
                    </a:lnTo>
                    <a:lnTo>
                      <a:pt x="664" y="46"/>
                    </a:lnTo>
                    <a:lnTo>
                      <a:pt x="699" y="46"/>
                    </a:lnTo>
                    <a:lnTo>
                      <a:pt x="723" y="91"/>
                    </a:lnTo>
                    <a:lnTo>
                      <a:pt x="759" y="121"/>
                    </a:lnTo>
                    <a:lnTo>
                      <a:pt x="772" y="168"/>
                    </a:lnTo>
                    <a:lnTo>
                      <a:pt x="784" y="213"/>
                    </a:lnTo>
                    <a:lnTo>
                      <a:pt x="869" y="243"/>
                    </a:lnTo>
                    <a:lnTo>
                      <a:pt x="905" y="273"/>
                    </a:lnTo>
                    <a:lnTo>
                      <a:pt x="905" y="319"/>
                    </a:lnTo>
                    <a:lnTo>
                      <a:pt x="881" y="379"/>
                    </a:lnTo>
                    <a:lnTo>
                      <a:pt x="844" y="426"/>
                    </a:lnTo>
                    <a:lnTo>
                      <a:pt x="844" y="562"/>
                    </a:lnTo>
                    <a:lnTo>
                      <a:pt x="832" y="607"/>
                    </a:lnTo>
                    <a:lnTo>
                      <a:pt x="832" y="652"/>
                    </a:lnTo>
                    <a:lnTo>
                      <a:pt x="808" y="699"/>
                    </a:lnTo>
                    <a:lnTo>
                      <a:pt x="759" y="714"/>
                    </a:lnTo>
                    <a:lnTo>
                      <a:pt x="735" y="774"/>
                    </a:lnTo>
                    <a:lnTo>
                      <a:pt x="711" y="820"/>
                    </a:lnTo>
                    <a:lnTo>
                      <a:pt x="676" y="835"/>
                    </a:lnTo>
                    <a:lnTo>
                      <a:pt x="651" y="835"/>
                    </a:lnTo>
                    <a:lnTo>
                      <a:pt x="615" y="835"/>
                    </a:lnTo>
                    <a:lnTo>
                      <a:pt x="579" y="835"/>
                    </a:lnTo>
                    <a:lnTo>
                      <a:pt x="542" y="835"/>
                    </a:lnTo>
                    <a:lnTo>
                      <a:pt x="506" y="851"/>
                    </a:lnTo>
                    <a:lnTo>
                      <a:pt x="470" y="851"/>
                    </a:lnTo>
                    <a:lnTo>
                      <a:pt x="434" y="835"/>
                    </a:lnTo>
                    <a:lnTo>
                      <a:pt x="398" y="835"/>
                    </a:lnTo>
                    <a:lnTo>
                      <a:pt x="362" y="820"/>
                    </a:lnTo>
                    <a:lnTo>
                      <a:pt x="325" y="804"/>
                    </a:lnTo>
                    <a:lnTo>
                      <a:pt x="289" y="789"/>
                    </a:lnTo>
                    <a:lnTo>
                      <a:pt x="253" y="789"/>
                    </a:lnTo>
                    <a:lnTo>
                      <a:pt x="217" y="789"/>
                    </a:lnTo>
                    <a:lnTo>
                      <a:pt x="148" y="803"/>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14" name="Rectangle 18"/>
              <p:cNvSpPr>
                <a:spLocks noChangeArrowheads="1"/>
              </p:cNvSpPr>
              <p:nvPr/>
            </p:nvSpPr>
            <p:spPr bwMode="auto">
              <a:xfrm>
                <a:off x="519" y="1427"/>
                <a:ext cx="76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ctr" eaLnBrk="0" hangingPunct="0"/>
                <a:r>
                  <a:rPr lang="en-AU" sz="1800"/>
                  <a:t>Research</a:t>
                </a:r>
              </a:p>
              <a:p>
                <a:pPr algn="ctr" eaLnBrk="0" hangingPunct="0"/>
                <a:r>
                  <a:rPr lang="en-AU" sz="1800"/>
                  <a:t>Experience</a:t>
                </a:r>
              </a:p>
            </p:txBody>
          </p:sp>
        </p:grpSp>
        <p:grpSp>
          <p:nvGrpSpPr>
            <p:cNvPr id="132115" name="Group 19"/>
            <p:cNvGrpSpPr>
              <a:grpSpLocks/>
            </p:cNvGrpSpPr>
            <p:nvPr/>
          </p:nvGrpSpPr>
          <p:grpSpPr bwMode="auto">
            <a:xfrm>
              <a:off x="199" y="2161"/>
              <a:ext cx="906" cy="852"/>
              <a:chOff x="199" y="2161"/>
              <a:chExt cx="906" cy="852"/>
            </a:xfrm>
          </p:grpSpPr>
          <p:sp>
            <p:nvSpPr>
              <p:cNvPr id="132116" name="Freeform 20"/>
              <p:cNvSpPr>
                <a:spLocks/>
              </p:cNvSpPr>
              <p:nvPr/>
            </p:nvSpPr>
            <p:spPr bwMode="auto">
              <a:xfrm>
                <a:off x="199" y="2161"/>
                <a:ext cx="906" cy="852"/>
              </a:xfrm>
              <a:custGeom>
                <a:avLst/>
                <a:gdLst>
                  <a:gd name="T0" fmla="*/ 148 w 906"/>
                  <a:gd name="T1" fmla="*/ 803 h 852"/>
                  <a:gd name="T2" fmla="*/ 96 w 906"/>
                  <a:gd name="T3" fmla="*/ 744 h 852"/>
                  <a:gd name="T4" fmla="*/ 72 w 906"/>
                  <a:gd name="T5" fmla="*/ 699 h 852"/>
                  <a:gd name="T6" fmla="*/ 60 w 906"/>
                  <a:gd name="T7" fmla="*/ 667 h 852"/>
                  <a:gd name="T8" fmla="*/ 60 w 906"/>
                  <a:gd name="T9" fmla="*/ 607 h 852"/>
                  <a:gd name="T10" fmla="*/ 48 w 906"/>
                  <a:gd name="T11" fmla="*/ 546 h 852"/>
                  <a:gd name="T12" fmla="*/ 24 w 906"/>
                  <a:gd name="T13" fmla="*/ 486 h 852"/>
                  <a:gd name="T14" fmla="*/ 0 w 906"/>
                  <a:gd name="T15" fmla="*/ 394 h 852"/>
                  <a:gd name="T16" fmla="*/ 0 w 906"/>
                  <a:gd name="T17" fmla="*/ 349 h 852"/>
                  <a:gd name="T18" fmla="*/ 13 w 906"/>
                  <a:gd name="T19" fmla="*/ 304 h 852"/>
                  <a:gd name="T20" fmla="*/ 36 w 906"/>
                  <a:gd name="T21" fmla="*/ 258 h 852"/>
                  <a:gd name="T22" fmla="*/ 72 w 906"/>
                  <a:gd name="T23" fmla="*/ 228 h 852"/>
                  <a:gd name="T24" fmla="*/ 96 w 906"/>
                  <a:gd name="T25" fmla="*/ 168 h 852"/>
                  <a:gd name="T26" fmla="*/ 121 w 906"/>
                  <a:gd name="T27" fmla="*/ 168 h 852"/>
                  <a:gd name="T28" fmla="*/ 121 w 906"/>
                  <a:gd name="T29" fmla="*/ 136 h 852"/>
                  <a:gd name="T30" fmla="*/ 217 w 906"/>
                  <a:gd name="T31" fmla="*/ 106 h 852"/>
                  <a:gd name="T32" fmla="*/ 289 w 906"/>
                  <a:gd name="T33" fmla="*/ 76 h 852"/>
                  <a:gd name="T34" fmla="*/ 362 w 906"/>
                  <a:gd name="T35" fmla="*/ 46 h 852"/>
                  <a:gd name="T36" fmla="*/ 434 w 906"/>
                  <a:gd name="T37" fmla="*/ 15 h 852"/>
                  <a:gd name="T38" fmla="*/ 459 w 906"/>
                  <a:gd name="T39" fmla="*/ 15 h 852"/>
                  <a:gd name="T40" fmla="*/ 494 w 906"/>
                  <a:gd name="T41" fmla="*/ 0 h 852"/>
                  <a:gd name="T42" fmla="*/ 542 w 906"/>
                  <a:gd name="T43" fmla="*/ 0 h 852"/>
                  <a:gd name="T44" fmla="*/ 615 w 906"/>
                  <a:gd name="T45" fmla="*/ 0 h 852"/>
                  <a:gd name="T46" fmla="*/ 639 w 906"/>
                  <a:gd name="T47" fmla="*/ 31 h 852"/>
                  <a:gd name="T48" fmla="*/ 664 w 906"/>
                  <a:gd name="T49" fmla="*/ 46 h 852"/>
                  <a:gd name="T50" fmla="*/ 699 w 906"/>
                  <a:gd name="T51" fmla="*/ 46 h 852"/>
                  <a:gd name="T52" fmla="*/ 723 w 906"/>
                  <a:gd name="T53" fmla="*/ 91 h 852"/>
                  <a:gd name="T54" fmla="*/ 759 w 906"/>
                  <a:gd name="T55" fmla="*/ 121 h 852"/>
                  <a:gd name="T56" fmla="*/ 772 w 906"/>
                  <a:gd name="T57" fmla="*/ 168 h 852"/>
                  <a:gd name="T58" fmla="*/ 784 w 906"/>
                  <a:gd name="T59" fmla="*/ 213 h 852"/>
                  <a:gd name="T60" fmla="*/ 869 w 906"/>
                  <a:gd name="T61" fmla="*/ 243 h 852"/>
                  <a:gd name="T62" fmla="*/ 905 w 906"/>
                  <a:gd name="T63" fmla="*/ 273 h 852"/>
                  <a:gd name="T64" fmla="*/ 905 w 906"/>
                  <a:gd name="T65" fmla="*/ 319 h 852"/>
                  <a:gd name="T66" fmla="*/ 881 w 906"/>
                  <a:gd name="T67" fmla="*/ 379 h 852"/>
                  <a:gd name="T68" fmla="*/ 844 w 906"/>
                  <a:gd name="T69" fmla="*/ 426 h 852"/>
                  <a:gd name="T70" fmla="*/ 844 w 906"/>
                  <a:gd name="T71" fmla="*/ 562 h 852"/>
                  <a:gd name="T72" fmla="*/ 832 w 906"/>
                  <a:gd name="T73" fmla="*/ 607 h 852"/>
                  <a:gd name="T74" fmla="*/ 832 w 906"/>
                  <a:gd name="T75" fmla="*/ 652 h 852"/>
                  <a:gd name="T76" fmla="*/ 808 w 906"/>
                  <a:gd name="T77" fmla="*/ 699 h 852"/>
                  <a:gd name="T78" fmla="*/ 759 w 906"/>
                  <a:gd name="T79" fmla="*/ 714 h 852"/>
                  <a:gd name="T80" fmla="*/ 735 w 906"/>
                  <a:gd name="T81" fmla="*/ 774 h 852"/>
                  <a:gd name="T82" fmla="*/ 711 w 906"/>
                  <a:gd name="T83" fmla="*/ 820 h 852"/>
                  <a:gd name="T84" fmla="*/ 676 w 906"/>
                  <a:gd name="T85" fmla="*/ 835 h 852"/>
                  <a:gd name="T86" fmla="*/ 651 w 906"/>
                  <a:gd name="T87" fmla="*/ 835 h 852"/>
                  <a:gd name="T88" fmla="*/ 615 w 906"/>
                  <a:gd name="T89" fmla="*/ 835 h 852"/>
                  <a:gd name="T90" fmla="*/ 579 w 906"/>
                  <a:gd name="T91" fmla="*/ 835 h 852"/>
                  <a:gd name="T92" fmla="*/ 542 w 906"/>
                  <a:gd name="T93" fmla="*/ 835 h 852"/>
                  <a:gd name="T94" fmla="*/ 506 w 906"/>
                  <a:gd name="T95" fmla="*/ 851 h 852"/>
                  <a:gd name="T96" fmla="*/ 470 w 906"/>
                  <a:gd name="T97" fmla="*/ 851 h 852"/>
                  <a:gd name="T98" fmla="*/ 434 w 906"/>
                  <a:gd name="T99" fmla="*/ 835 h 852"/>
                  <a:gd name="T100" fmla="*/ 398 w 906"/>
                  <a:gd name="T101" fmla="*/ 835 h 852"/>
                  <a:gd name="T102" fmla="*/ 362 w 906"/>
                  <a:gd name="T103" fmla="*/ 820 h 852"/>
                  <a:gd name="T104" fmla="*/ 325 w 906"/>
                  <a:gd name="T105" fmla="*/ 804 h 852"/>
                  <a:gd name="T106" fmla="*/ 289 w 906"/>
                  <a:gd name="T107" fmla="*/ 789 h 852"/>
                  <a:gd name="T108" fmla="*/ 253 w 906"/>
                  <a:gd name="T109" fmla="*/ 789 h 852"/>
                  <a:gd name="T110" fmla="*/ 217 w 906"/>
                  <a:gd name="T111" fmla="*/ 789 h 852"/>
                  <a:gd name="T112" fmla="*/ 148 w 906"/>
                  <a:gd name="T113" fmla="*/ 803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6" h="852">
                    <a:moveTo>
                      <a:pt x="148" y="803"/>
                    </a:moveTo>
                    <a:lnTo>
                      <a:pt x="96" y="744"/>
                    </a:lnTo>
                    <a:lnTo>
                      <a:pt x="72" y="699"/>
                    </a:lnTo>
                    <a:lnTo>
                      <a:pt x="60" y="667"/>
                    </a:lnTo>
                    <a:lnTo>
                      <a:pt x="60" y="607"/>
                    </a:lnTo>
                    <a:lnTo>
                      <a:pt x="48" y="546"/>
                    </a:lnTo>
                    <a:lnTo>
                      <a:pt x="24" y="486"/>
                    </a:lnTo>
                    <a:lnTo>
                      <a:pt x="0" y="394"/>
                    </a:lnTo>
                    <a:lnTo>
                      <a:pt x="0" y="349"/>
                    </a:lnTo>
                    <a:lnTo>
                      <a:pt x="13" y="304"/>
                    </a:lnTo>
                    <a:lnTo>
                      <a:pt x="36" y="258"/>
                    </a:lnTo>
                    <a:lnTo>
                      <a:pt x="72" y="228"/>
                    </a:lnTo>
                    <a:lnTo>
                      <a:pt x="96" y="168"/>
                    </a:lnTo>
                    <a:lnTo>
                      <a:pt x="121" y="168"/>
                    </a:lnTo>
                    <a:lnTo>
                      <a:pt x="121" y="136"/>
                    </a:lnTo>
                    <a:lnTo>
                      <a:pt x="217" y="106"/>
                    </a:lnTo>
                    <a:lnTo>
                      <a:pt x="289" y="76"/>
                    </a:lnTo>
                    <a:lnTo>
                      <a:pt x="362" y="46"/>
                    </a:lnTo>
                    <a:lnTo>
                      <a:pt x="434" y="15"/>
                    </a:lnTo>
                    <a:lnTo>
                      <a:pt x="459" y="15"/>
                    </a:lnTo>
                    <a:lnTo>
                      <a:pt x="494" y="0"/>
                    </a:lnTo>
                    <a:lnTo>
                      <a:pt x="542" y="0"/>
                    </a:lnTo>
                    <a:lnTo>
                      <a:pt x="615" y="0"/>
                    </a:lnTo>
                    <a:lnTo>
                      <a:pt x="639" y="31"/>
                    </a:lnTo>
                    <a:lnTo>
                      <a:pt x="664" y="46"/>
                    </a:lnTo>
                    <a:lnTo>
                      <a:pt x="699" y="46"/>
                    </a:lnTo>
                    <a:lnTo>
                      <a:pt x="723" y="91"/>
                    </a:lnTo>
                    <a:lnTo>
                      <a:pt x="759" y="121"/>
                    </a:lnTo>
                    <a:lnTo>
                      <a:pt x="772" y="168"/>
                    </a:lnTo>
                    <a:lnTo>
                      <a:pt x="784" y="213"/>
                    </a:lnTo>
                    <a:lnTo>
                      <a:pt x="869" y="243"/>
                    </a:lnTo>
                    <a:lnTo>
                      <a:pt x="905" y="273"/>
                    </a:lnTo>
                    <a:lnTo>
                      <a:pt x="905" y="319"/>
                    </a:lnTo>
                    <a:lnTo>
                      <a:pt x="881" y="379"/>
                    </a:lnTo>
                    <a:lnTo>
                      <a:pt x="844" y="426"/>
                    </a:lnTo>
                    <a:lnTo>
                      <a:pt x="844" y="562"/>
                    </a:lnTo>
                    <a:lnTo>
                      <a:pt x="832" y="607"/>
                    </a:lnTo>
                    <a:lnTo>
                      <a:pt x="832" y="652"/>
                    </a:lnTo>
                    <a:lnTo>
                      <a:pt x="808" y="699"/>
                    </a:lnTo>
                    <a:lnTo>
                      <a:pt x="759" y="714"/>
                    </a:lnTo>
                    <a:lnTo>
                      <a:pt x="735" y="774"/>
                    </a:lnTo>
                    <a:lnTo>
                      <a:pt x="711" y="820"/>
                    </a:lnTo>
                    <a:lnTo>
                      <a:pt x="676" y="835"/>
                    </a:lnTo>
                    <a:lnTo>
                      <a:pt x="651" y="835"/>
                    </a:lnTo>
                    <a:lnTo>
                      <a:pt x="615" y="835"/>
                    </a:lnTo>
                    <a:lnTo>
                      <a:pt x="579" y="835"/>
                    </a:lnTo>
                    <a:lnTo>
                      <a:pt x="542" y="835"/>
                    </a:lnTo>
                    <a:lnTo>
                      <a:pt x="506" y="851"/>
                    </a:lnTo>
                    <a:lnTo>
                      <a:pt x="470" y="851"/>
                    </a:lnTo>
                    <a:lnTo>
                      <a:pt x="434" y="835"/>
                    </a:lnTo>
                    <a:lnTo>
                      <a:pt x="398" y="835"/>
                    </a:lnTo>
                    <a:lnTo>
                      <a:pt x="362" y="820"/>
                    </a:lnTo>
                    <a:lnTo>
                      <a:pt x="325" y="804"/>
                    </a:lnTo>
                    <a:lnTo>
                      <a:pt x="289" y="789"/>
                    </a:lnTo>
                    <a:lnTo>
                      <a:pt x="253" y="789"/>
                    </a:lnTo>
                    <a:lnTo>
                      <a:pt x="217" y="789"/>
                    </a:lnTo>
                    <a:lnTo>
                      <a:pt x="148" y="803"/>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17" name="Rectangle 21"/>
              <p:cNvSpPr>
                <a:spLocks noChangeArrowheads="1"/>
              </p:cNvSpPr>
              <p:nvPr/>
            </p:nvSpPr>
            <p:spPr bwMode="auto">
              <a:xfrm>
                <a:off x="279" y="2339"/>
                <a:ext cx="76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ctr" eaLnBrk="0" hangingPunct="0"/>
                <a:r>
                  <a:rPr lang="en-AU" sz="1800"/>
                  <a:t>Industry</a:t>
                </a:r>
              </a:p>
              <a:p>
                <a:pPr algn="ctr" eaLnBrk="0" hangingPunct="0"/>
                <a:r>
                  <a:rPr lang="en-AU" sz="1800"/>
                  <a:t>Experience</a:t>
                </a:r>
              </a:p>
            </p:txBody>
          </p:sp>
        </p:grpSp>
        <p:grpSp>
          <p:nvGrpSpPr>
            <p:cNvPr id="132118" name="Group 22"/>
            <p:cNvGrpSpPr>
              <a:grpSpLocks/>
            </p:cNvGrpSpPr>
            <p:nvPr/>
          </p:nvGrpSpPr>
          <p:grpSpPr bwMode="auto">
            <a:xfrm>
              <a:off x="487" y="3073"/>
              <a:ext cx="906" cy="852"/>
              <a:chOff x="487" y="3073"/>
              <a:chExt cx="906" cy="852"/>
            </a:xfrm>
          </p:grpSpPr>
          <p:sp>
            <p:nvSpPr>
              <p:cNvPr id="132119" name="Freeform 23"/>
              <p:cNvSpPr>
                <a:spLocks/>
              </p:cNvSpPr>
              <p:nvPr/>
            </p:nvSpPr>
            <p:spPr bwMode="auto">
              <a:xfrm>
                <a:off x="487" y="3073"/>
                <a:ext cx="906" cy="852"/>
              </a:xfrm>
              <a:custGeom>
                <a:avLst/>
                <a:gdLst>
                  <a:gd name="T0" fmla="*/ 148 w 906"/>
                  <a:gd name="T1" fmla="*/ 803 h 852"/>
                  <a:gd name="T2" fmla="*/ 96 w 906"/>
                  <a:gd name="T3" fmla="*/ 744 h 852"/>
                  <a:gd name="T4" fmla="*/ 72 w 906"/>
                  <a:gd name="T5" fmla="*/ 699 h 852"/>
                  <a:gd name="T6" fmla="*/ 60 w 906"/>
                  <a:gd name="T7" fmla="*/ 667 h 852"/>
                  <a:gd name="T8" fmla="*/ 60 w 906"/>
                  <a:gd name="T9" fmla="*/ 607 h 852"/>
                  <a:gd name="T10" fmla="*/ 48 w 906"/>
                  <a:gd name="T11" fmla="*/ 546 h 852"/>
                  <a:gd name="T12" fmla="*/ 24 w 906"/>
                  <a:gd name="T13" fmla="*/ 486 h 852"/>
                  <a:gd name="T14" fmla="*/ 0 w 906"/>
                  <a:gd name="T15" fmla="*/ 394 h 852"/>
                  <a:gd name="T16" fmla="*/ 0 w 906"/>
                  <a:gd name="T17" fmla="*/ 349 h 852"/>
                  <a:gd name="T18" fmla="*/ 13 w 906"/>
                  <a:gd name="T19" fmla="*/ 304 h 852"/>
                  <a:gd name="T20" fmla="*/ 36 w 906"/>
                  <a:gd name="T21" fmla="*/ 258 h 852"/>
                  <a:gd name="T22" fmla="*/ 72 w 906"/>
                  <a:gd name="T23" fmla="*/ 228 h 852"/>
                  <a:gd name="T24" fmla="*/ 96 w 906"/>
                  <a:gd name="T25" fmla="*/ 168 h 852"/>
                  <a:gd name="T26" fmla="*/ 121 w 906"/>
                  <a:gd name="T27" fmla="*/ 168 h 852"/>
                  <a:gd name="T28" fmla="*/ 121 w 906"/>
                  <a:gd name="T29" fmla="*/ 136 h 852"/>
                  <a:gd name="T30" fmla="*/ 217 w 906"/>
                  <a:gd name="T31" fmla="*/ 106 h 852"/>
                  <a:gd name="T32" fmla="*/ 289 w 906"/>
                  <a:gd name="T33" fmla="*/ 76 h 852"/>
                  <a:gd name="T34" fmla="*/ 362 w 906"/>
                  <a:gd name="T35" fmla="*/ 46 h 852"/>
                  <a:gd name="T36" fmla="*/ 434 w 906"/>
                  <a:gd name="T37" fmla="*/ 15 h 852"/>
                  <a:gd name="T38" fmla="*/ 459 w 906"/>
                  <a:gd name="T39" fmla="*/ 15 h 852"/>
                  <a:gd name="T40" fmla="*/ 494 w 906"/>
                  <a:gd name="T41" fmla="*/ 0 h 852"/>
                  <a:gd name="T42" fmla="*/ 542 w 906"/>
                  <a:gd name="T43" fmla="*/ 0 h 852"/>
                  <a:gd name="T44" fmla="*/ 615 w 906"/>
                  <a:gd name="T45" fmla="*/ 0 h 852"/>
                  <a:gd name="T46" fmla="*/ 639 w 906"/>
                  <a:gd name="T47" fmla="*/ 31 h 852"/>
                  <a:gd name="T48" fmla="*/ 664 w 906"/>
                  <a:gd name="T49" fmla="*/ 46 h 852"/>
                  <a:gd name="T50" fmla="*/ 699 w 906"/>
                  <a:gd name="T51" fmla="*/ 46 h 852"/>
                  <a:gd name="T52" fmla="*/ 723 w 906"/>
                  <a:gd name="T53" fmla="*/ 91 h 852"/>
                  <a:gd name="T54" fmla="*/ 759 w 906"/>
                  <a:gd name="T55" fmla="*/ 121 h 852"/>
                  <a:gd name="T56" fmla="*/ 772 w 906"/>
                  <a:gd name="T57" fmla="*/ 168 h 852"/>
                  <a:gd name="T58" fmla="*/ 784 w 906"/>
                  <a:gd name="T59" fmla="*/ 213 h 852"/>
                  <a:gd name="T60" fmla="*/ 869 w 906"/>
                  <a:gd name="T61" fmla="*/ 243 h 852"/>
                  <a:gd name="T62" fmla="*/ 905 w 906"/>
                  <a:gd name="T63" fmla="*/ 273 h 852"/>
                  <a:gd name="T64" fmla="*/ 905 w 906"/>
                  <a:gd name="T65" fmla="*/ 319 h 852"/>
                  <a:gd name="T66" fmla="*/ 881 w 906"/>
                  <a:gd name="T67" fmla="*/ 379 h 852"/>
                  <a:gd name="T68" fmla="*/ 844 w 906"/>
                  <a:gd name="T69" fmla="*/ 426 h 852"/>
                  <a:gd name="T70" fmla="*/ 844 w 906"/>
                  <a:gd name="T71" fmla="*/ 562 h 852"/>
                  <a:gd name="T72" fmla="*/ 832 w 906"/>
                  <a:gd name="T73" fmla="*/ 607 h 852"/>
                  <a:gd name="T74" fmla="*/ 832 w 906"/>
                  <a:gd name="T75" fmla="*/ 652 h 852"/>
                  <a:gd name="T76" fmla="*/ 808 w 906"/>
                  <a:gd name="T77" fmla="*/ 699 h 852"/>
                  <a:gd name="T78" fmla="*/ 759 w 906"/>
                  <a:gd name="T79" fmla="*/ 714 h 852"/>
                  <a:gd name="T80" fmla="*/ 735 w 906"/>
                  <a:gd name="T81" fmla="*/ 774 h 852"/>
                  <a:gd name="T82" fmla="*/ 711 w 906"/>
                  <a:gd name="T83" fmla="*/ 820 h 852"/>
                  <a:gd name="T84" fmla="*/ 676 w 906"/>
                  <a:gd name="T85" fmla="*/ 835 h 852"/>
                  <a:gd name="T86" fmla="*/ 651 w 906"/>
                  <a:gd name="T87" fmla="*/ 835 h 852"/>
                  <a:gd name="T88" fmla="*/ 615 w 906"/>
                  <a:gd name="T89" fmla="*/ 835 h 852"/>
                  <a:gd name="T90" fmla="*/ 579 w 906"/>
                  <a:gd name="T91" fmla="*/ 835 h 852"/>
                  <a:gd name="T92" fmla="*/ 542 w 906"/>
                  <a:gd name="T93" fmla="*/ 835 h 852"/>
                  <a:gd name="T94" fmla="*/ 506 w 906"/>
                  <a:gd name="T95" fmla="*/ 851 h 852"/>
                  <a:gd name="T96" fmla="*/ 470 w 906"/>
                  <a:gd name="T97" fmla="*/ 851 h 852"/>
                  <a:gd name="T98" fmla="*/ 434 w 906"/>
                  <a:gd name="T99" fmla="*/ 835 h 852"/>
                  <a:gd name="T100" fmla="*/ 398 w 906"/>
                  <a:gd name="T101" fmla="*/ 835 h 852"/>
                  <a:gd name="T102" fmla="*/ 362 w 906"/>
                  <a:gd name="T103" fmla="*/ 820 h 852"/>
                  <a:gd name="T104" fmla="*/ 325 w 906"/>
                  <a:gd name="T105" fmla="*/ 804 h 852"/>
                  <a:gd name="T106" fmla="*/ 289 w 906"/>
                  <a:gd name="T107" fmla="*/ 789 h 852"/>
                  <a:gd name="T108" fmla="*/ 253 w 906"/>
                  <a:gd name="T109" fmla="*/ 789 h 852"/>
                  <a:gd name="T110" fmla="*/ 217 w 906"/>
                  <a:gd name="T111" fmla="*/ 789 h 852"/>
                  <a:gd name="T112" fmla="*/ 148 w 906"/>
                  <a:gd name="T113" fmla="*/ 803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6" h="852">
                    <a:moveTo>
                      <a:pt x="148" y="803"/>
                    </a:moveTo>
                    <a:lnTo>
                      <a:pt x="96" y="744"/>
                    </a:lnTo>
                    <a:lnTo>
                      <a:pt x="72" y="699"/>
                    </a:lnTo>
                    <a:lnTo>
                      <a:pt x="60" y="667"/>
                    </a:lnTo>
                    <a:lnTo>
                      <a:pt x="60" y="607"/>
                    </a:lnTo>
                    <a:lnTo>
                      <a:pt x="48" y="546"/>
                    </a:lnTo>
                    <a:lnTo>
                      <a:pt x="24" y="486"/>
                    </a:lnTo>
                    <a:lnTo>
                      <a:pt x="0" y="394"/>
                    </a:lnTo>
                    <a:lnTo>
                      <a:pt x="0" y="349"/>
                    </a:lnTo>
                    <a:lnTo>
                      <a:pt x="13" y="304"/>
                    </a:lnTo>
                    <a:lnTo>
                      <a:pt x="36" y="258"/>
                    </a:lnTo>
                    <a:lnTo>
                      <a:pt x="72" y="228"/>
                    </a:lnTo>
                    <a:lnTo>
                      <a:pt x="96" y="168"/>
                    </a:lnTo>
                    <a:lnTo>
                      <a:pt x="121" y="168"/>
                    </a:lnTo>
                    <a:lnTo>
                      <a:pt x="121" y="136"/>
                    </a:lnTo>
                    <a:lnTo>
                      <a:pt x="217" y="106"/>
                    </a:lnTo>
                    <a:lnTo>
                      <a:pt x="289" y="76"/>
                    </a:lnTo>
                    <a:lnTo>
                      <a:pt x="362" y="46"/>
                    </a:lnTo>
                    <a:lnTo>
                      <a:pt x="434" y="15"/>
                    </a:lnTo>
                    <a:lnTo>
                      <a:pt x="459" y="15"/>
                    </a:lnTo>
                    <a:lnTo>
                      <a:pt x="494" y="0"/>
                    </a:lnTo>
                    <a:lnTo>
                      <a:pt x="542" y="0"/>
                    </a:lnTo>
                    <a:lnTo>
                      <a:pt x="615" y="0"/>
                    </a:lnTo>
                    <a:lnTo>
                      <a:pt x="639" y="31"/>
                    </a:lnTo>
                    <a:lnTo>
                      <a:pt x="664" y="46"/>
                    </a:lnTo>
                    <a:lnTo>
                      <a:pt x="699" y="46"/>
                    </a:lnTo>
                    <a:lnTo>
                      <a:pt x="723" y="91"/>
                    </a:lnTo>
                    <a:lnTo>
                      <a:pt x="759" y="121"/>
                    </a:lnTo>
                    <a:lnTo>
                      <a:pt x="772" y="168"/>
                    </a:lnTo>
                    <a:lnTo>
                      <a:pt x="784" y="213"/>
                    </a:lnTo>
                    <a:lnTo>
                      <a:pt x="869" y="243"/>
                    </a:lnTo>
                    <a:lnTo>
                      <a:pt x="905" y="273"/>
                    </a:lnTo>
                    <a:lnTo>
                      <a:pt x="905" y="319"/>
                    </a:lnTo>
                    <a:lnTo>
                      <a:pt x="881" y="379"/>
                    </a:lnTo>
                    <a:lnTo>
                      <a:pt x="844" y="426"/>
                    </a:lnTo>
                    <a:lnTo>
                      <a:pt x="844" y="562"/>
                    </a:lnTo>
                    <a:lnTo>
                      <a:pt x="832" y="607"/>
                    </a:lnTo>
                    <a:lnTo>
                      <a:pt x="832" y="652"/>
                    </a:lnTo>
                    <a:lnTo>
                      <a:pt x="808" y="699"/>
                    </a:lnTo>
                    <a:lnTo>
                      <a:pt x="759" y="714"/>
                    </a:lnTo>
                    <a:lnTo>
                      <a:pt x="735" y="774"/>
                    </a:lnTo>
                    <a:lnTo>
                      <a:pt x="711" y="820"/>
                    </a:lnTo>
                    <a:lnTo>
                      <a:pt x="676" y="835"/>
                    </a:lnTo>
                    <a:lnTo>
                      <a:pt x="651" y="835"/>
                    </a:lnTo>
                    <a:lnTo>
                      <a:pt x="615" y="835"/>
                    </a:lnTo>
                    <a:lnTo>
                      <a:pt x="579" y="835"/>
                    </a:lnTo>
                    <a:lnTo>
                      <a:pt x="542" y="835"/>
                    </a:lnTo>
                    <a:lnTo>
                      <a:pt x="506" y="851"/>
                    </a:lnTo>
                    <a:lnTo>
                      <a:pt x="470" y="851"/>
                    </a:lnTo>
                    <a:lnTo>
                      <a:pt x="434" y="835"/>
                    </a:lnTo>
                    <a:lnTo>
                      <a:pt x="398" y="835"/>
                    </a:lnTo>
                    <a:lnTo>
                      <a:pt x="362" y="820"/>
                    </a:lnTo>
                    <a:lnTo>
                      <a:pt x="325" y="804"/>
                    </a:lnTo>
                    <a:lnTo>
                      <a:pt x="289" y="789"/>
                    </a:lnTo>
                    <a:lnTo>
                      <a:pt x="253" y="789"/>
                    </a:lnTo>
                    <a:lnTo>
                      <a:pt x="217" y="789"/>
                    </a:lnTo>
                    <a:lnTo>
                      <a:pt x="148" y="803"/>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20" name="Rectangle 24"/>
              <p:cNvSpPr>
                <a:spLocks noChangeArrowheads="1"/>
              </p:cNvSpPr>
              <p:nvPr/>
            </p:nvSpPr>
            <p:spPr bwMode="auto">
              <a:xfrm>
                <a:off x="607" y="3251"/>
                <a:ext cx="68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ctr" eaLnBrk="0" hangingPunct="0"/>
                <a:r>
                  <a:rPr lang="en-AU" sz="1800"/>
                  <a:t>Technical</a:t>
                </a:r>
              </a:p>
              <a:p>
                <a:pPr algn="ctr" eaLnBrk="0" hangingPunct="0"/>
                <a:r>
                  <a:rPr lang="en-AU" sz="1800"/>
                  <a:t>Support</a:t>
                </a:r>
              </a:p>
            </p:txBody>
          </p:sp>
        </p:grpSp>
        <p:grpSp>
          <p:nvGrpSpPr>
            <p:cNvPr id="132121" name="Group 25"/>
            <p:cNvGrpSpPr>
              <a:grpSpLocks/>
            </p:cNvGrpSpPr>
            <p:nvPr/>
          </p:nvGrpSpPr>
          <p:grpSpPr bwMode="auto">
            <a:xfrm>
              <a:off x="1250" y="2592"/>
              <a:ext cx="973" cy="576"/>
              <a:chOff x="1250" y="2592"/>
              <a:chExt cx="973" cy="576"/>
            </a:xfrm>
          </p:grpSpPr>
          <p:sp>
            <p:nvSpPr>
              <p:cNvPr id="132122" name="Oval 26"/>
              <p:cNvSpPr>
                <a:spLocks noChangeArrowheads="1"/>
              </p:cNvSpPr>
              <p:nvPr/>
            </p:nvSpPr>
            <p:spPr bwMode="auto">
              <a:xfrm>
                <a:off x="1296" y="2592"/>
                <a:ext cx="192" cy="19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23" name="Line 27"/>
              <p:cNvSpPr>
                <a:spLocks noChangeShapeType="1"/>
              </p:cNvSpPr>
              <p:nvPr/>
            </p:nvSpPr>
            <p:spPr bwMode="auto">
              <a:xfrm>
                <a:off x="1392" y="2786"/>
                <a:ext cx="0" cy="1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24" name="Line 28"/>
              <p:cNvSpPr>
                <a:spLocks noChangeShapeType="1"/>
              </p:cNvSpPr>
              <p:nvPr/>
            </p:nvSpPr>
            <p:spPr bwMode="auto">
              <a:xfrm>
                <a:off x="1250" y="2832"/>
                <a:ext cx="28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25" name="Line 29"/>
              <p:cNvSpPr>
                <a:spLocks noChangeShapeType="1"/>
              </p:cNvSpPr>
              <p:nvPr/>
            </p:nvSpPr>
            <p:spPr bwMode="auto">
              <a:xfrm flipH="1">
                <a:off x="1298" y="2978"/>
                <a:ext cx="94" cy="1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26" name="Line 30"/>
              <p:cNvSpPr>
                <a:spLocks noChangeShapeType="1"/>
              </p:cNvSpPr>
              <p:nvPr/>
            </p:nvSpPr>
            <p:spPr bwMode="auto">
              <a:xfrm>
                <a:off x="1394" y="2978"/>
                <a:ext cx="94" cy="1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27" name="Rectangle 31"/>
              <p:cNvSpPr>
                <a:spLocks noChangeArrowheads="1"/>
              </p:cNvSpPr>
              <p:nvPr/>
            </p:nvSpPr>
            <p:spPr bwMode="auto">
              <a:xfrm>
                <a:off x="1527" y="2708"/>
                <a:ext cx="6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eaLnBrk="0" hangingPunct="0"/>
                <a:r>
                  <a:rPr lang="en-AU" sz="2000"/>
                  <a:t>Bus Man</a:t>
                </a:r>
              </a:p>
            </p:txBody>
          </p:sp>
        </p:grpSp>
        <p:grpSp>
          <p:nvGrpSpPr>
            <p:cNvPr id="132128" name="Group 32"/>
            <p:cNvGrpSpPr>
              <a:grpSpLocks/>
            </p:cNvGrpSpPr>
            <p:nvPr/>
          </p:nvGrpSpPr>
          <p:grpSpPr bwMode="auto">
            <a:xfrm>
              <a:off x="1298" y="1872"/>
              <a:ext cx="711" cy="576"/>
              <a:chOff x="1298" y="1872"/>
              <a:chExt cx="711" cy="576"/>
            </a:xfrm>
          </p:grpSpPr>
          <p:sp>
            <p:nvSpPr>
              <p:cNvPr id="132129" name="Oval 33"/>
              <p:cNvSpPr>
                <a:spLocks noChangeArrowheads="1"/>
              </p:cNvSpPr>
              <p:nvPr/>
            </p:nvSpPr>
            <p:spPr bwMode="auto">
              <a:xfrm>
                <a:off x="1344" y="1872"/>
                <a:ext cx="192" cy="19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30" name="Line 34"/>
              <p:cNvSpPr>
                <a:spLocks noChangeShapeType="1"/>
              </p:cNvSpPr>
              <p:nvPr/>
            </p:nvSpPr>
            <p:spPr bwMode="auto">
              <a:xfrm>
                <a:off x="1440" y="2066"/>
                <a:ext cx="0" cy="1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31" name="Line 35"/>
              <p:cNvSpPr>
                <a:spLocks noChangeShapeType="1"/>
              </p:cNvSpPr>
              <p:nvPr/>
            </p:nvSpPr>
            <p:spPr bwMode="auto">
              <a:xfrm>
                <a:off x="1298" y="2112"/>
                <a:ext cx="28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32" name="Line 36"/>
              <p:cNvSpPr>
                <a:spLocks noChangeShapeType="1"/>
              </p:cNvSpPr>
              <p:nvPr/>
            </p:nvSpPr>
            <p:spPr bwMode="auto">
              <a:xfrm flipH="1">
                <a:off x="1346" y="2258"/>
                <a:ext cx="94" cy="1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33" name="Line 37"/>
              <p:cNvSpPr>
                <a:spLocks noChangeShapeType="1"/>
              </p:cNvSpPr>
              <p:nvPr/>
            </p:nvSpPr>
            <p:spPr bwMode="auto">
              <a:xfrm>
                <a:off x="1442" y="2258"/>
                <a:ext cx="94" cy="19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34" name="Rectangle 38"/>
              <p:cNvSpPr>
                <a:spLocks noChangeArrowheads="1"/>
              </p:cNvSpPr>
              <p:nvPr/>
            </p:nvSpPr>
            <p:spPr bwMode="auto">
              <a:xfrm>
                <a:off x="1575" y="1988"/>
                <a:ext cx="43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eaLnBrk="0" hangingPunct="0"/>
                <a:r>
                  <a:rPr lang="en-AU" sz="2000"/>
                  <a:t>CEO</a:t>
                </a:r>
              </a:p>
            </p:txBody>
          </p:sp>
        </p:grpSp>
        <p:grpSp>
          <p:nvGrpSpPr>
            <p:cNvPr id="132135" name="Group 39"/>
            <p:cNvGrpSpPr>
              <a:grpSpLocks/>
            </p:cNvGrpSpPr>
            <p:nvPr/>
          </p:nvGrpSpPr>
          <p:grpSpPr bwMode="auto">
            <a:xfrm>
              <a:off x="2592" y="1776"/>
              <a:ext cx="1056" cy="1488"/>
              <a:chOff x="2592" y="1776"/>
              <a:chExt cx="1056" cy="1488"/>
            </a:xfrm>
          </p:grpSpPr>
          <p:sp>
            <p:nvSpPr>
              <p:cNvPr id="132136" name="Rectangle 40"/>
              <p:cNvSpPr>
                <a:spLocks noChangeArrowheads="1"/>
              </p:cNvSpPr>
              <p:nvPr/>
            </p:nvSpPr>
            <p:spPr bwMode="auto">
              <a:xfrm>
                <a:off x="2592" y="1776"/>
                <a:ext cx="1056" cy="4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lstStyle/>
              <a:p>
                <a:pPr algn="ctr" eaLnBrk="0" hangingPunct="0"/>
                <a:r>
                  <a:rPr lang="en-AU" sz="2000"/>
                  <a:t>Technical</a:t>
                </a:r>
              </a:p>
              <a:p>
                <a:pPr algn="ctr" eaLnBrk="0" hangingPunct="0"/>
                <a:r>
                  <a:rPr lang="en-AU" sz="2000"/>
                  <a:t>Board</a:t>
                </a:r>
              </a:p>
            </p:txBody>
          </p:sp>
          <p:sp>
            <p:nvSpPr>
              <p:cNvPr id="132137" name="Rectangle 41"/>
              <p:cNvSpPr>
                <a:spLocks noChangeArrowheads="1"/>
              </p:cNvSpPr>
              <p:nvPr/>
            </p:nvSpPr>
            <p:spPr bwMode="auto">
              <a:xfrm>
                <a:off x="2592" y="2784"/>
                <a:ext cx="1056" cy="4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lstStyle/>
              <a:p>
                <a:pPr algn="ctr" eaLnBrk="0" hangingPunct="0"/>
                <a:r>
                  <a:rPr lang="en-AU" sz="2000"/>
                  <a:t>Management</a:t>
                </a:r>
              </a:p>
              <a:p>
                <a:pPr algn="ctr" eaLnBrk="0" hangingPunct="0"/>
                <a:r>
                  <a:rPr lang="en-AU" sz="2000"/>
                  <a:t>Board</a:t>
                </a:r>
              </a:p>
            </p:txBody>
          </p:sp>
        </p:grpSp>
        <p:sp>
          <p:nvSpPr>
            <p:cNvPr id="132138" name="Oval 42"/>
            <p:cNvSpPr>
              <a:spLocks noChangeArrowheads="1"/>
            </p:cNvSpPr>
            <p:nvPr/>
          </p:nvSpPr>
          <p:spPr bwMode="auto">
            <a:xfrm>
              <a:off x="96" y="1056"/>
              <a:ext cx="2208" cy="312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39" name="Oval 43"/>
            <p:cNvSpPr>
              <a:spLocks noChangeArrowheads="1"/>
            </p:cNvSpPr>
            <p:nvPr/>
          </p:nvSpPr>
          <p:spPr bwMode="auto">
            <a:xfrm>
              <a:off x="3984" y="1056"/>
              <a:ext cx="1728" cy="312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0" name="Line 44"/>
            <p:cNvSpPr>
              <a:spLocks noChangeShapeType="1"/>
            </p:cNvSpPr>
            <p:nvPr/>
          </p:nvSpPr>
          <p:spPr bwMode="auto">
            <a:xfrm flipV="1">
              <a:off x="2017" y="1969"/>
              <a:ext cx="478" cy="9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1" name="Line 45"/>
            <p:cNvSpPr>
              <a:spLocks noChangeShapeType="1"/>
            </p:cNvSpPr>
            <p:nvPr/>
          </p:nvSpPr>
          <p:spPr bwMode="auto">
            <a:xfrm>
              <a:off x="2018" y="2114"/>
              <a:ext cx="478" cy="71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2" name="Line 46"/>
            <p:cNvSpPr>
              <a:spLocks noChangeShapeType="1"/>
            </p:cNvSpPr>
            <p:nvPr/>
          </p:nvSpPr>
          <p:spPr bwMode="auto">
            <a:xfrm>
              <a:off x="2210" y="2882"/>
              <a:ext cx="286" cy="28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3" name="Line 47"/>
            <p:cNvSpPr>
              <a:spLocks noChangeShapeType="1"/>
            </p:cNvSpPr>
            <p:nvPr/>
          </p:nvSpPr>
          <p:spPr bwMode="auto">
            <a:xfrm flipH="1">
              <a:off x="3746" y="1682"/>
              <a:ext cx="334" cy="14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4" name="Line 48"/>
            <p:cNvSpPr>
              <a:spLocks noChangeShapeType="1"/>
            </p:cNvSpPr>
            <p:nvPr/>
          </p:nvSpPr>
          <p:spPr bwMode="auto">
            <a:xfrm flipH="1">
              <a:off x="3746" y="1826"/>
              <a:ext cx="286" cy="105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5" name="Line 49"/>
            <p:cNvSpPr>
              <a:spLocks noChangeShapeType="1"/>
            </p:cNvSpPr>
            <p:nvPr/>
          </p:nvSpPr>
          <p:spPr bwMode="auto">
            <a:xfrm flipH="1" flipV="1">
              <a:off x="3745" y="2065"/>
              <a:ext cx="142" cy="43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6" name="Line 50"/>
            <p:cNvSpPr>
              <a:spLocks noChangeShapeType="1"/>
            </p:cNvSpPr>
            <p:nvPr/>
          </p:nvSpPr>
          <p:spPr bwMode="auto">
            <a:xfrm flipH="1">
              <a:off x="3746" y="2690"/>
              <a:ext cx="142" cy="33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7" name="Line 51"/>
            <p:cNvSpPr>
              <a:spLocks noChangeShapeType="1"/>
            </p:cNvSpPr>
            <p:nvPr/>
          </p:nvSpPr>
          <p:spPr bwMode="auto">
            <a:xfrm flipH="1" flipV="1">
              <a:off x="3745" y="2257"/>
              <a:ext cx="238" cy="110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8" name="Line 52"/>
            <p:cNvSpPr>
              <a:spLocks noChangeShapeType="1"/>
            </p:cNvSpPr>
            <p:nvPr/>
          </p:nvSpPr>
          <p:spPr bwMode="auto">
            <a:xfrm flipH="1" flipV="1">
              <a:off x="3745" y="3169"/>
              <a:ext cx="286" cy="38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49" name="Rectangle 53"/>
            <p:cNvSpPr>
              <a:spLocks noChangeArrowheads="1"/>
            </p:cNvSpPr>
            <p:nvPr/>
          </p:nvSpPr>
          <p:spPr bwMode="auto">
            <a:xfrm>
              <a:off x="3159" y="1143"/>
              <a:ext cx="118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eaLnBrk="0" hangingPunct="0"/>
              <a:r>
                <a:rPr lang="en-AU" b="1"/>
                <a:t>Stakeholders</a:t>
              </a:r>
            </a:p>
          </p:txBody>
        </p:sp>
        <p:sp>
          <p:nvSpPr>
            <p:cNvPr id="132150" name="Rectangle 54"/>
            <p:cNvSpPr>
              <a:spLocks noChangeArrowheads="1"/>
            </p:cNvSpPr>
            <p:nvPr/>
          </p:nvSpPr>
          <p:spPr bwMode="auto">
            <a:xfrm>
              <a:off x="1959" y="3783"/>
              <a:ext cx="92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eaLnBrk="0" hangingPunct="0"/>
              <a:r>
                <a:rPr lang="en-AU" b="1"/>
                <a:t>Personnel</a:t>
              </a:r>
            </a:p>
          </p:txBody>
        </p:sp>
      </p:grpSp>
    </p:spTree>
  </p:cSld>
  <p:clrMapOvr>
    <a:masterClrMapping/>
  </p:clrMapOvr>
  <p:transition xmlns:p14="http://schemas.microsoft.com/office/powerpoint/2010/mai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3492"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3493" name="Rectangle 5"/>
          <p:cNvSpPr>
            <a:spLocks noGrp="1" noChangeArrowheads="1"/>
          </p:cNvSpPr>
          <p:nvPr>
            <p:ph type="title"/>
          </p:nvPr>
        </p:nvSpPr>
        <p:spPr>
          <a:noFill/>
          <a:ln/>
        </p:spPr>
        <p:txBody>
          <a:bodyPr/>
          <a:lstStyle/>
          <a:p>
            <a:r>
              <a:rPr lang="en-AU"/>
              <a:t>Research Agendas Providing Solutions</a:t>
            </a:r>
            <a:br>
              <a:rPr lang="en-AU"/>
            </a:br>
            <a:r>
              <a:rPr lang="en-AU" sz="3800"/>
              <a:t>Over-Arching Goals</a:t>
            </a:r>
          </a:p>
        </p:txBody>
      </p:sp>
      <p:sp>
        <p:nvSpPr>
          <p:cNvPr id="63494" name="Rectangle 6"/>
          <p:cNvSpPr>
            <a:spLocks noGrp="1" noChangeArrowheads="1"/>
          </p:cNvSpPr>
          <p:nvPr>
            <p:ph type="body" idx="1"/>
          </p:nvPr>
        </p:nvSpPr>
        <p:spPr>
          <a:noFill/>
          <a:ln/>
        </p:spPr>
        <p:txBody>
          <a:bodyPr/>
          <a:lstStyle/>
          <a:p>
            <a:pPr>
              <a:lnSpc>
                <a:spcPct val="80000"/>
              </a:lnSpc>
            </a:pPr>
            <a:r>
              <a:rPr lang="en-AU"/>
              <a:t>Our research outcomes are methodologies with the following properties, these in fact become research objectives</a:t>
            </a:r>
          </a:p>
          <a:p>
            <a:pPr lvl="1">
              <a:lnSpc>
                <a:spcPct val="80000"/>
              </a:lnSpc>
            </a:pPr>
            <a:r>
              <a:rPr lang="en-AU"/>
              <a:t>performance-based, predictable, development of systems to stated 	performance requirements</a:t>
            </a:r>
          </a:p>
          <a:p>
            <a:pPr lvl="1">
              <a:lnSpc>
                <a:spcPct val="80000"/>
              </a:lnSpc>
            </a:pPr>
            <a:r>
              <a:rPr lang="en-AU"/>
              <a:t>fine-grained-prescriptive, provide precise prescriptions for steps in development</a:t>
            </a:r>
          </a:p>
          <a:p>
            <a:pPr lvl="1">
              <a:lnSpc>
                <a:spcPct val="80000"/>
              </a:lnSpc>
            </a:pPr>
            <a:r>
              <a:rPr lang="en-AU"/>
              <a:t>improved technology and expertise for re-engineering of existing systems</a:t>
            </a:r>
          </a:p>
          <a:p>
            <a:pPr lvl="1">
              <a:lnSpc>
                <a:spcPct val="80000"/>
              </a:lnSpc>
            </a:pPr>
            <a:r>
              <a:rPr lang="en-AU"/>
              <a:t>study of existing systems and projects, using re-engineering, design recording</a:t>
            </a:r>
          </a:p>
        </p:txBody>
      </p:sp>
    </p:spTree>
  </p:cSld>
  <p:clrMapOvr>
    <a:masterClrMapping/>
  </p:clrMapOvr>
  <p:transition xmlns:p14="http://schemas.microsoft.com/office/powerpoint/2010/mai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554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5541" name="Rectangle 5"/>
          <p:cNvSpPr>
            <a:spLocks noGrp="1" noChangeArrowheads="1"/>
          </p:cNvSpPr>
          <p:nvPr>
            <p:ph type="title"/>
          </p:nvPr>
        </p:nvSpPr>
        <p:spPr>
          <a:noFill/>
          <a:ln/>
        </p:spPr>
        <p:txBody>
          <a:bodyPr/>
          <a:lstStyle/>
          <a:p>
            <a:r>
              <a:rPr lang="en-AU"/>
              <a:t>Research Agendas Providing Solutions</a:t>
            </a:r>
            <a:br>
              <a:rPr lang="en-AU"/>
            </a:br>
            <a:r>
              <a:rPr lang="en-AU" sz="3800"/>
              <a:t>Over-Arching Goals</a:t>
            </a:r>
          </a:p>
        </p:txBody>
      </p:sp>
      <p:sp>
        <p:nvSpPr>
          <p:cNvPr id="65542" name="Rectangle 6"/>
          <p:cNvSpPr>
            <a:spLocks noGrp="1" noChangeArrowheads="1"/>
          </p:cNvSpPr>
          <p:nvPr>
            <p:ph type="body" idx="1"/>
          </p:nvPr>
        </p:nvSpPr>
        <p:spPr>
          <a:noFill/>
          <a:ln/>
        </p:spPr>
        <p:txBody>
          <a:bodyPr/>
          <a:lstStyle/>
          <a:p>
            <a:r>
              <a:rPr lang="en-AU"/>
              <a:t>Issues of re-use, re-use intensive and 	re-use based methodologies</a:t>
            </a:r>
          </a:p>
          <a:p>
            <a:pPr lvl="1"/>
            <a:r>
              <a:rPr lang="en-AU"/>
              <a:t>evolving software (current agenda of DARPA)</a:t>
            </a:r>
          </a:p>
          <a:p>
            <a:pPr lvl="1"/>
            <a:r>
              <a:rPr lang="en-AU"/>
              <a:t>object oriented methodologies, will influence, and be influenced</a:t>
            </a:r>
          </a:p>
          <a:p>
            <a:pPr lvl="1"/>
            <a:r>
              <a:rPr lang="en-AU"/>
              <a:t>engineering of interfaces, part of 	the methodology program</a:t>
            </a:r>
          </a:p>
          <a:p>
            <a:r>
              <a:rPr lang="en-AU" i="1"/>
              <a:t>Plus, tools that reflect this!</a:t>
            </a:r>
          </a:p>
        </p:txBody>
      </p:sp>
    </p:spTree>
  </p:cSld>
  <p:clrMapOvr>
    <a:masterClrMapping/>
  </p:clrMapOvr>
  <p:transition xmlns:p14="http://schemas.microsoft.com/office/powerpoint/2010/main" spd="slow"/>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88"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89" name="Rectangle 5"/>
          <p:cNvSpPr>
            <a:spLocks noGrp="1" noChangeArrowheads="1"/>
          </p:cNvSpPr>
          <p:nvPr>
            <p:ph type="title"/>
          </p:nvPr>
        </p:nvSpPr>
        <p:spPr>
          <a:noFill/>
          <a:ln/>
        </p:spPr>
        <p:txBody>
          <a:bodyPr/>
          <a:lstStyle/>
          <a:p>
            <a:r>
              <a:rPr lang="en-AU" sz="4200"/>
              <a:t>Characterising Time to Market</a:t>
            </a:r>
          </a:p>
        </p:txBody>
      </p:sp>
      <p:sp>
        <p:nvSpPr>
          <p:cNvPr id="67590" name="Rectangle 6"/>
          <p:cNvSpPr>
            <a:spLocks noGrp="1" noChangeArrowheads="1"/>
          </p:cNvSpPr>
          <p:nvPr>
            <p:ph type="body" idx="1"/>
          </p:nvPr>
        </p:nvSpPr>
        <p:spPr>
          <a:noFill/>
          <a:ln/>
        </p:spPr>
        <p:txBody>
          <a:bodyPr/>
          <a:lstStyle/>
          <a:p>
            <a:pPr>
              <a:lnSpc>
                <a:spcPct val="90000"/>
              </a:lnSpc>
            </a:pPr>
            <a:r>
              <a:rPr lang="en-AU"/>
              <a:t>Delivery schedules severely truncated compared to </a:t>
            </a:r>
            <a:r>
              <a:rPr lang="ja-JP" altLang="en-AU">
                <a:latin typeface="Arial"/>
              </a:rPr>
              <a:t>‘</a:t>
            </a:r>
            <a:r>
              <a:rPr lang="en-AU"/>
              <a:t>normal</a:t>
            </a:r>
            <a:r>
              <a:rPr lang="ja-JP" altLang="en-AU">
                <a:latin typeface="Arial"/>
              </a:rPr>
              <a:t>’</a:t>
            </a:r>
            <a:r>
              <a:rPr lang="en-AU"/>
              <a:t> </a:t>
            </a:r>
            <a:r>
              <a:rPr lang="en-AU" i="1"/>
              <a:t>(less than 50%)</a:t>
            </a:r>
          </a:p>
          <a:p>
            <a:pPr>
              <a:lnSpc>
                <a:spcPct val="90000"/>
              </a:lnSpc>
            </a:pPr>
            <a:r>
              <a:rPr lang="en-AU"/>
              <a:t>How would we deal with this currently?</a:t>
            </a:r>
          </a:p>
          <a:p>
            <a:pPr lvl="1">
              <a:lnSpc>
                <a:spcPct val="90000"/>
              </a:lnSpc>
            </a:pPr>
            <a:r>
              <a:rPr lang="en-AU"/>
              <a:t>RAD/JAD, prototyping, </a:t>
            </a:r>
            <a:r>
              <a:rPr lang="ja-JP" altLang="en-AU">
                <a:latin typeface="Arial"/>
              </a:rPr>
              <a:t>‘</a:t>
            </a:r>
            <a:r>
              <a:rPr lang="en-AU"/>
              <a:t>super programmers</a:t>
            </a:r>
            <a:r>
              <a:rPr lang="ja-JP" altLang="en-AU">
                <a:latin typeface="Arial"/>
              </a:rPr>
              <a:t>’</a:t>
            </a:r>
            <a:endParaRPr lang="en-AU"/>
          </a:p>
          <a:p>
            <a:pPr>
              <a:lnSpc>
                <a:spcPct val="90000"/>
              </a:lnSpc>
            </a:pPr>
            <a:r>
              <a:rPr lang="en-AU"/>
              <a:t>What would the product be like?</a:t>
            </a:r>
          </a:p>
          <a:p>
            <a:pPr lvl="1">
              <a:lnSpc>
                <a:spcPct val="90000"/>
              </a:lnSpc>
            </a:pPr>
            <a:r>
              <a:rPr lang="en-AU"/>
              <a:t>slow, unreliable, incomplete </a:t>
            </a:r>
            <a:r>
              <a:rPr lang="en-AU" b="1"/>
              <a:t>expensive!</a:t>
            </a:r>
            <a:endParaRPr lang="en-AU"/>
          </a:p>
          <a:p>
            <a:pPr>
              <a:lnSpc>
                <a:spcPct val="90000"/>
              </a:lnSpc>
            </a:pPr>
            <a:r>
              <a:rPr lang="en-AU"/>
              <a:t>Research goal</a:t>
            </a:r>
          </a:p>
          <a:p>
            <a:pPr lvl="1">
              <a:lnSpc>
                <a:spcPct val="90000"/>
              </a:lnSpc>
            </a:pPr>
            <a:r>
              <a:rPr lang="en-AU"/>
              <a:t>convert this to a methodology capable of delivering quality products</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7590">
                                            <p:txEl>
                                              <p:pRg st="0" end="0"/>
                                            </p:txEl>
                                          </p:spTgt>
                                        </p:tgtEl>
                                        <p:attrNameLst>
                                          <p:attrName>style.visibility</p:attrName>
                                        </p:attrNameLst>
                                      </p:cBhvr>
                                      <p:to>
                                        <p:strVal val="visible"/>
                                      </p:to>
                                    </p:set>
                                    <p:animEffect transition="in" filter="blinds(horizontal)">
                                      <p:cBhvr>
                                        <p:cTn id="7" dur="500"/>
                                        <p:tgtEl>
                                          <p:spTgt spid="675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7590">
                                            <p:txEl>
                                              <p:pRg st="1" end="1"/>
                                            </p:txEl>
                                          </p:spTgt>
                                        </p:tgtEl>
                                        <p:attrNameLst>
                                          <p:attrName>style.visibility</p:attrName>
                                        </p:attrNameLst>
                                      </p:cBhvr>
                                      <p:to>
                                        <p:strVal val="visible"/>
                                      </p:to>
                                    </p:set>
                                    <p:animEffect transition="in" filter="blinds(horizontal)">
                                      <p:cBhvr>
                                        <p:cTn id="12" dur="500"/>
                                        <p:tgtEl>
                                          <p:spTgt spid="67590">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7590">
                                            <p:txEl>
                                              <p:pRg st="2" end="2"/>
                                            </p:txEl>
                                          </p:spTgt>
                                        </p:tgtEl>
                                        <p:attrNameLst>
                                          <p:attrName>style.visibility</p:attrName>
                                        </p:attrNameLst>
                                      </p:cBhvr>
                                      <p:to>
                                        <p:strVal val="visible"/>
                                      </p:to>
                                    </p:set>
                                    <p:animEffect transition="in" filter="blinds(horizontal)">
                                      <p:cBhvr>
                                        <p:cTn id="15" dur="500"/>
                                        <p:tgtEl>
                                          <p:spTgt spid="67590">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7590">
                                            <p:txEl>
                                              <p:pRg st="3" end="3"/>
                                            </p:txEl>
                                          </p:spTgt>
                                        </p:tgtEl>
                                        <p:attrNameLst>
                                          <p:attrName>style.visibility</p:attrName>
                                        </p:attrNameLst>
                                      </p:cBhvr>
                                      <p:to>
                                        <p:strVal val="visible"/>
                                      </p:to>
                                    </p:set>
                                    <p:animEffect transition="in" filter="blinds(horizontal)">
                                      <p:cBhvr>
                                        <p:cTn id="20" dur="500"/>
                                        <p:tgtEl>
                                          <p:spTgt spid="67590">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7590">
                                            <p:txEl>
                                              <p:pRg st="4" end="4"/>
                                            </p:txEl>
                                          </p:spTgt>
                                        </p:tgtEl>
                                        <p:attrNameLst>
                                          <p:attrName>style.visibility</p:attrName>
                                        </p:attrNameLst>
                                      </p:cBhvr>
                                      <p:to>
                                        <p:strVal val="visible"/>
                                      </p:to>
                                    </p:set>
                                    <p:animEffect transition="in" filter="blinds(horizontal)">
                                      <p:cBhvr>
                                        <p:cTn id="23" dur="500"/>
                                        <p:tgtEl>
                                          <p:spTgt spid="67590">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7590">
                                            <p:txEl>
                                              <p:pRg st="5" end="5"/>
                                            </p:txEl>
                                          </p:spTgt>
                                        </p:tgtEl>
                                        <p:attrNameLst>
                                          <p:attrName>style.visibility</p:attrName>
                                        </p:attrNameLst>
                                      </p:cBhvr>
                                      <p:to>
                                        <p:strVal val="visible"/>
                                      </p:to>
                                    </p:set>
                                    <p:animEffect transition="in" filter="blinds(horizontal)">
                                      <p:cBhvr>
                                        <p:cTn id="28" dur="500"/>
                                        <p:tgtEl>
                                          <p:spTgt spid="67590">
                                            <p:txEl>
                                              <p:pRg st="5" end="5"/>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7590">
                                            <p:txEl>
                                              <p:pRg st="6" end="6"/>
                                            </p:txEl>
                                          </p:spTgt>
                                        </p:tgtEl>
                                        <p:attrNameLst>
                                          <p:attrName>style.visibility</p:attrName>
                                        </p:attrNameLst>
                                      </p:cBhvr>
                                      <p:to>
                                        <p:strVal val="visible"/>
                                      </p:to>
                                    </p:set>
                                    <p:animEffect transition="in" filter="blinds(horizontal)">
                                      <p:cBhvr>
                                        <p:cTn id="31" dur="500"/>
                                        <p:tgtEl>
                                          <p:spTgt spid="675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9636"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9637" name="Rectangle 5"/>
          <p:cNvSpPr>
            <a:spLocks noGrp="1" noChangeArrowheads="1"/>
          </p:cNvSpPr>
          <p:nvPr>
            <p:ph type="title"/>
          </p:nvPr>
        </p:nvSpPr>
        <p:spPr>
          <a:noFill/>
          <a:ln/>
        </p:spPr>
        <p:txBody>
          <a:bodyPr/>
          <a:lstStyle/>
          <a:p>
            <a:r>
              <a:rPr lang="en-AU" sz="4200"/>
              <a:t>Characterising Time to Market</a:t>
            </a:r>
          </a:p>
        </p:txBody>
      </p:sp>
      <p:sp>
        <p:nvSpPr>
          <p:cNvPr id="69638" name="Rectangle 6"/>
          <p:cNvSpPr>
            <a:spLocks noGrp="1" noChangeArrowheads="1"/>
          </p:cNvSpPr>
          <p:nvPr>
            <p:ph type="body" idx="1"/>
          </p:nvPr>
        </p:nvSpPr>
        <p:spPr>
          <a:noFill/>
          <a:ln/>
        </p:spPr>
        <p:txBody>
          <a:bodyPr/>
          <a:lstStyle/>
          <a:p>
            <a:r>
              <a:rPr lang="en-AU"/>
              <a:t>Research problems</a:t>
            </a:r>
          </a:p>
          <a:p>
            <a:pPr lvl="1"/>
            <a:r>
              <a:rPr lang="en-AU"/>
              <a:t>for a given project</a:t>
            </a:r>
          </a:p>
          <a:p>
            <a:pPr lvl="2">
              <a:buSzPct val="65000"/>
            </a:pPr>
            <a:r>
              <a:rPr lang="en-AU"/>
              <a:t>a minimum feasible delivery time </a:t>
            </a:r>
            <a:r>
              <a:rPr lang="en-AU" i="1"/>
              <a:t>t</a:t>
            </a:r>
            <a:r>
              <a:rPr lang="en-AU" i="1" baseline="-25000"/>
              <a:t>dmin</a:t>
            </a:r>
            <a:endParaRPr lang="en-AU"/>
          </a:p>
          <a:p>
            <a:pPr lvl="2">
              <a:buSzPct val="65000"/>
            </a:pPr>
            <a:r>
              <a:rPr lang="en-AU" i="1"/>
              <a:t>cost</a:t>
            </a:r>
            <a:r>
              <a:rPr lang="en-AU"/>
              <a:t> = </a:t>
            </a:r>
            <a:r>
              <a:rPr lang="en-AU" i="1"/>
              <a:t>k t</a:t>
            </a:r>
            <a:r>
              <a:rPr lang="en-AU" i="1" baseline="-25000"/>
              <a:t>dmin</a:t>
            </a:r>
            <a:endParaRPr lang="en-AU" i="1"/>
          </a:p>
          <a:p>
            <a:pPr lvl="1"/>
            <a:r>
              <a:rPr lang="en-AU"/>
              <a:t>quality greatly reduced</a:t>
            </a:r>
          </a:p>
          <a:p>
            <a:pPr lvl="1"/>
            <a:r>
              <a:rPr lang="en-AU" b="1" i="1"/>
              <a:t>competitive position increased!</a:t>
            </a:r>
          </a:p>
        </p:txBody>
      </p:sp>
      <p:sp>
        <p:nvSpPr>
          <p:cNvPr id="69639" name="Rectangle 7"/>
          <p:cNvSpPr>
            <a:spLocks noChangeArrowheads="1"/>
          </p:cNvSpPr>
          <p:nvPr/>
        </p:nvSpPr>
        <p:spPr bwMode="auto">
          <a:xfrm>
            <a:off x="3033713" y="3505200"/>
            <a:ext cx="350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eaLnBrk="0" hangingPunct="0"/>
            <a:r>
              <a:rPr lang="en-AU" i="1" baseline="30000"/>
              <a:t>-n</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8">
                                            <p:txEl>
                                              <p:pRg st="0" end="0"/>
                                            </p:txEl>
                                          </p:spTgt>
                                        </p:tgtEl>
                                        <p:attrNameLst>
                                          <p:attrName>style.visibility</p:attrName>
                                        </p:attrNameLst>
                                      </p:cBhvr>
                                      <p:to>
                                        <p:strVal val="visible"/>
                                      </p:to>
                                    </p:set>
                                    <p:animEffect transition="in" filter="blinds(horizontal)">
                                      <p:cBhvr>
                                        <p:cTn id="7" dur="500"/>
                                        <p:tgtEl>
                                          <p:spTgt spid="69638">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9638">
                                            <p:txEl>
                                              <p:pRg st="1" end="1"/>
                                            </p:txEl>
                                          </p:spTgt>
                                        </p:tgtEl>
                                        <p:attrNameLst>
                                          <p:attrName>style.visibility</p:attrName>
                                        </p:attrNameLst>
                                      </p:cBhvr>
                                      <p:to>
                                        <p:strVal val="visible"/>
                                      </p:to>
                                    </p:set>
                                    <p:animEffect transition="in" filter="blinds(horizontal)">
                                      <p:cBhvr>
                                        <p:cTn id="10" dur="500"/>
                                        <p:tgtEl>
                                          <p:spTgt spid="69638">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9638">
                                            <p:txEl>
                                              <p:pRg st="2" end="2"/>
                                            </p:txEl>
                                          </p:spTgt>
                                        </p:tgtEl>
                                        <p:attrNameLst>
                                          <p:attrName>style.visibility</p:attrName>
                                        </p:attrNameLst>
                                      </p:cBhvr>
                                      <p:to>
                                        <p:strVal val="visible"/>
                                      </p:to>
                                    </p:set>
                                    <p:animEffect transition="in" filter="blinds(horizontal)">
                                      <p:cBhvr>
                                        <p:cTn id="13" dur="500"/>
                                        <p:tgtEl>
                                          <p:spTgt spid="69638">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9638">
                                            <p:txEl>
                                              <p:pRg st="3" end="3"/>
                                            </p:txEl>
                                          </p:spTgt>
                                        </p:tgtEl>
                                        <p:attrNameLst>
                                          <p:attrName>style.visibility</p:attrName>
                                        </p:attrNameLst>
                                      </p:cBhvr>
                                      <p:to>
                                        <p:strVal val="visible"/>
                                      </p:to>
                                    </p:set>
                                    <p:animEffect transition="in" filter="blinds(horizontal)">
                                      <p:cBhvr>
                                        <p:cTn id="16" dur="500"/>
                                        <p:tgtEl>
                                          <p:spTgt spid="69638">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9638">
                                            <p:txEl>
                                              <p:pRg st="4" end="4"/>
                                            </p:txEl>
                                          </p:spTgt>
                                        </p:tgtEl>
                                        <p:attrNameLst>
                                          <p:attrName>style.visibility</p:attrName>
                                        </p:attrNameLst>
                                      </p:cBhvr>
                                      <p:to>
                                        <p:strVal val="visible"/>
                                      </p:to>
                                    </p:set>
                                    <p:animEffect transition="in" filter="blinds(horizontal)">
                                      <p:cBhvr>
                                        <p:cTn id="19" dur="500"/>
                                        <p:tgtEl>
                                          <p:spTgt spid="69638">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9638">
                                            <p:txEl>
                                              <p:pRg st="5" end="5"/>
                                            </p:txEl>
                                          </p:spTgt>
                                        </p:tgtEl>
                                        <p:attrNameLst>
                                          <p:attrName>style.visibility</p:attrName>
                                        </p:attrNameLst>
                                      </p:cBhvr>
                                      <p:to>
                                        <p:strVal val="visible"/>
                                      </p:to>
                                    </p:set>
                                    <p:animEffect transition="in" filter="blinds(horizontal)">
                                      <p:cBhvr>
                                        <p:cTn id="22" dur="500"/>
                                        <p:tgtEl>
                                          <p:spTgt spid="696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1684"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1685" name="Rectangle 5"/>
          <p:cNvSpPr>
            <a:spLocks noGrp="1" noChangeArrowheads="1"/>
          </p:cNvSpPr>
          <p:nvPr>
            <p:ph type="title"/>
          </p:nvPr>
        </p:nvSpPr>
        <p:spPr>
          <a:noFill/>
          <a:ln/>
        </p:spPr>
        <p:txBody>
          <a:bodyPr/>
          <a:lstStyle/>
          <a:p>
            <a:r>
              <a:rPr lang="en-AU" sz="4000"/>
              <a:t>Time to Market Project Attributes</a:t>
            </a:r>
          </a:p>
        </p:txBody>
      </p:sp>
      <p:sp>
        <p:nvSpPr>
          <p:cNvPr id="71686" name="Rectangle 6"/>
          <p:cNvSpPr>
            <a:spLocks noChangeArrowheads="1"/>
          </p:cNvSpPr>
          <p:nvPr/>
        </p:nvSpPr>
        <p:spPr bwMode="auto">
          <a:xfrm>
            <a:off x="595313" y="1958975"/>
            <a:ext cx="4279900" cy="382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eaLnBrk="0" hangingPunct="0">
              <a:lnSpc>
                <a:spcPct val="140000"/>
              </a:lnSpc>
            </a:pPr>
            <a:r>
              <a:rPr lang="en-AU" sz="1800" b="1"/>
              <a:t>Attribute	Standard Development</a:t>
            </a:r>
          </a:p>
          <a:p>
            <a:pPr eaLnBrk="0" hangingPunct="0">
              <a:lnSpc>
                <a:spcPct val="70000"/>
              </a:lnSpc>
            </a:pPr>
            <a:r>
              <a:rPr lang="en-AU" sz="1800" b="1"/>
              <a:t>		</a:t>
            </a:r>
            <a:r>
              <a:rPr lang="en-AU" sz="1800" i="1"/>
              <a:t>(under control)</a:t>
            </a:r>
          </a:p>
          <a:p>
            <a:pPr eaLnBrk="0" hangingPunct="0">
              <a:lnSpc>
                <a:spcPct val="140000"/>
              </a:lnSpc>
            </a:pPr>
            <a:r>
              <a:rPr lang="en-AU" sz="1800" b="1"/>
              <a:t>Schedule</a:t>
            </a:r>
            <a:r>
              <a:rPr lang="en-AU" sz="1800"/>
              <a:t>		controlled</a:t>
            </a:r>
          </a:p>
          <a:p>
            <a:pPr eaLnBrk="0" hangingPunct="0">
              <a:lnSpc>
                <a:spcPct val="60000"/>
              </a:lnSpc>
            </a:pPr>
            <a:r>
              <a:rPr lang="en-AU" sz="1800"/>
              <a:t>		acceptable</a:t>
            </a:r>
          </a:p>
          <a:p>
            <a:pPr eaLnBrk="0" hangingPunct="0">
              <a:lnSpc>
                <a:spcPct val="140000"/>
              </a:lnSpc>
            </a:pPr>
            <a:r>
              <a:rPr lang="en-AU" sz="1800" b="1"/>
              <a:t>Cost</a:t>
            </a:r>
            <a:r>
              <a:rPr lang="en-AU" sz="1800"/>
              <a:t>		controlled</a:t>
            </a:r>
          </a:p>
          <a:p>
            <a:pPr eaLnBrk="0" hangingPunct="0">
              <a:lnSpc>
                <a:spcPct val="60000"/>
              </a:lnSpc>
            </a:pPr>
            <a:r>
              <a:rPr lang="en-AU" sz="1800"/>
              <a:t>		acceptable</a:t>
            </a:r>
          </a:p>
          <a:p>
            <a:pPr eaLnBrk="0" hangingPunct="0">
              <a:lnSpc>
                <a:spcPct val="140000"/>
              </a:lnSpc>
            </a:pPr>
            <a:r>
              <a:rPr lang="en-AU" sz="1800" b="1"/>
              <a:t>Quality		</a:t>
            </a:r>
            <a:r>
              <a:rPr lang="en-AU" sz="1800"/>
              <a:t>high</a:t>
            </a:r>
          </a:p>
          <a:p>
            <a:pPr eaLnBrk="0" hangingPunct="0">
              <a:lnSpc>
                <a:spcPct val="140000"/>
              </a:lnSpc>
            </a:pPr>
            <a:r>
              <a:rPr lang="en-AU" sz="1800" b="1"/>
              <a:t>Customer</a:t>
            </a:r>
            <a:r>
              <a:rPr lang="en-AU" sz="1800"/>
              <a:t> 	high</a:t>
            </a:r>
          </a:p>
          <a:p>
            <a:pPr eaLnBrk="0" hangingPunct="0">
              <a:lnSpc>
                <a:spcPct val="70000"/>
              </a:lnSpc>
            </a:pPr>
            <a:r>
              <a:rPr lang="en-AU" sz="1800" b="1"/>
              <a:t>satisfaction</a:t>
            </a:r>
            <a:endParaRPr lang="en-AU" sz="1800"/>
          </a:p>
          <a:p>
            <a:pPr eaLnBrk="0" hangingPunct="0">
              <a:lnSpc>
                <a:spcPct val="140000"/>
              </a:lnSpc>
            </a:pPr>
            <a:r>
              <a:rPr lang="en-AU" sz="1800" b="1"/>
              <a:t>Runtime</a:t>
            </a:r>
            <a:r>
              <a:rPr lang="en-AU" sz="1800"/>
              <a:t> 		minimal</a:t>
            </a:r>
          </a:p>
          <a:p>
            <a:pPr eaLnBrk="0" hangingPunct="0">
              <a:lnSpc>
                <a:spcPct val="50000"/>
              </a:lnSpc>
            </a:pPr>
            <a:r>
              <a:rPr lang="en-AU" sz="1800" b="1"/>
              <a:t>resources</a:t>
            </a:r>
            <a:endParaRPr lang="en-AU" sz="1800"/>
          </a:p>
          <a:p>
            <a:pPr eaLnBrk="0" hangingPunct="0">
              <a:lnSpc>
                <a:spcPct val="140000"/>
              </a:lnSpc>
            </a:pPr>
            <a:r>
              <a:rPr lang="en-AU" sz="1800" b="1"/>
              <a:t>Design</a:t>
            </a:r>
            <a:r>
              <a:rPr lang="en-AU" sz="1800"/>
              <a:t>		high</a:t>
            </a:r>
          </a:p>
          <a:p>
            <a:pPr eaLnBrk="0" hangingPunct="0">
              <a:lnSpc>
                <a:spcPct val="70000"/>
              </a:lnSpc>
            </a:pPr>
            <a:r>
              <a:rPr lang="en-AU" sz="1800" b="1"/>
              <a:t>quality</a:t>
            </a:r>
          </a:p>
        </p:txBody>
      </p:sp>
      <p:sp>
        <p:nvSpPr>
          <p:cNvPr id="71687" name="Rectangle 7"/>
          <p:cNvSpPr>
            <a:spLocks noChangeArrowheads="1"/>
          </p:cNvSpPr>
          <p:nvPr/>
        </p:nvSpPr>
        <p:spPr bwMode="auto">
          <a:xfrm>
            <a:off x="4862513" y="1958975"/>
            <a:ext cx="2298700" cy="363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eaLnBrk="0" hangingPunct="0">
              <a:lnSpc>
                <a:spcPct val="140000"/>
              </a:lnSpc>
            </a:pPr>
            <a:r>
              <a:rPr lang="en-AU" sz="1800" b="1"/>
              <a:t>Time to Market</a:t>
            </a:r>
          </a:p>
          <a:p>
            <a:pPr eaLnBrk="0" hangingPunct="0">
              <a:lnSpc>
                <a:spcPct val="70000"/>
              </a:lnSpc>
            </a:pPr>
            <a:r>
              <a:rPr lang="en-AU" sz="1800" i="1"/>
              <a:t>(current situation)</a:t>
            </a:r>
          </a:p>
          <a:p>
            <a:pPr eaLnBrk="0" hangingPunct="0">
              <a:lnSpc>
                <a:spcPct val="140000"/>
              </a:lnSpc>
            </a:pPr>
            <a:r>
              <a:rPr lang="en-AU" sz="1800"/>
              <a:t>truncated</a:t>
            </a:r>
          </a:p>
          <a:p>
            <a:pPr eaLnBrk="0" hangingPunct="0">
              <a:lnSpc>
                <a:spcPct val="60000"/>
              </a:lnSpc>
            </a:pPr>
            <a:r>
              <a:rPr lang="en-AU" sz="1800"/>
              <a:t>unpredictable</a:t>
            </a:r>
          </a:p>
          <a:p>
            <a:pPr eaLnBrk="0" hangingPunct="0">
              <a:lnSpc>
                <a:spcPct val="140000"/>
              </a:lnSpc>
            </a:pPr>
            <a:r>
              <a:rPr lang="en-AU" sz="1800"/>
              <a:t>uncontrollable</a:t>
            </a:r>
          </a:p>
          <a:p>
            <a:pPr eaLnBrk="0" hangingPunct="0">
              <a:lnSpc>
                <a:spcPct val="60000"/>
              </a:lnSpc>
            </a:pPr>
            <a:r>
              <a:rPr lang="en-AU" sz="1800"/>
              <a:t>high</a:t>
            </a:r>
          </a:p>
          <a:p>
            <a:pPr eaLnBrk="0" hangingPunct="0">
              <a:lnSpc>
                <a:spcPct val="140000"/>
              </a:lnSpc>
            </a:pPr>
            <a:r>
              <a:rPr lang="en-AU" sz="1800"/>
              <a:t>usually low</a:t>
            </a:r>
          </a:p>
          <a:p>
            <a:pPr eaLnBrk="0" hangingPunct="0">
              <a:lnSpc>
                <a:spcPct val="140000"/>
              </a:lnSpc>
            </a:pPr>
            <a:r>
              <a:rPr lang="en-AU" sz="1800"/>
              <a:t>usually resentful</a:t>
            </a:r>
          </a:p>
          <a:p>
            <a:pPr eaLnBrk="0" hangingPunct="0">
              <a:lnSpc>
                <a:spcPct val="70000"/>
              </a:lnSpc>
            </a:pPr>
            <a:endParaRPr lang="en-AU" sz="1800"/>
          </a:p>
          <a:p>
            <a:pPr eaLnBrk="0" hangingPunct="0">
              <a:lnSpc>
                <a:spcPct val="140000"/>
              </a:lnSpc>
            </a:pPr>
            <a:r>
              <a:rPr lang="en-AU" sz="1800"/>
              <a:t>excessive</a:t>
            </a:r>
          </a:p>
          <a:p>
            <a:pPr eaLnBrk="0" hangingPunct="0">
              <a:lnSpc>
                <a:spcPct val="50000"/>
              </a:lnSpc>
            </a:pPr>
            <a:endParaRPr lang="en-AU" sz="1800"/>
          </a:p>
          <a:p>
            <a:pPr eaLnBrk="0" hangingPunct="0">
              <a:lnSpc>
                <a:spcPct val="140000"/>
              </a:lnSpc>
            </a:pPr>
            <a:r>
              <a:rPr lang="en-AU" sz="1800"/>
              <a:t>poor</a:t>
            </a:r>
          </a:p>
        </p:txBody>
      </p:sp>
      <p:sp>
        <p:nvSpPr>
          <p:cNvPr id="71688" name="Rectangle 8"/>
          <p:cNvSpPr>
            <a:spLocks noChangeArrowheads="1"/>
          </p:cNvSpPr>
          <p:nvPr/>
        </p:nvSpPr>
        <p:spPr bwMode="auto">
          <a:xfrm>
            <a:off x="6996113" y="1958975"/>
            <a:ext cx="1917700" cy="363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eaLnBrk="0" hangingPunct="0">
              <a:lnSpc>
                <a:spcPct val="140000"/>
              </a:lnSpc>
            </a:pPr>
            <a:r>
              <a:rPr lang="en-AU" sz="1800" b="1"/>
              <a:t>Time to Market</a:t>
            </a:r>
          </a:p>
          <a:p>
            <a:pPr eaLnBrk="0" hangingPunct="0">
              <a:lnSpc>
                <a:spcPct val="70000"/>
              </a:lnSpc>
            </a:pPr>
            <a:r>
              <a:rPr lang="en-AU" sz="1800" i="1"/>
              <a:t>(target situation)</a:t>
            </a:r>
          </a:p>
          <a:p>
            <a:pPr eaLnBrk="0" hangingPunct="0">
              <a:lnSpc>
                <a:spcPct val="140000"/>
              </a:lnSpc>
            </a:pPr>
            <a:r>
              <a:rPr lang="en-AU" sz="1800"/>
              <a:t>truncated</a:t>
            </a:r>
          </a:p>
          <a:p>
            <a:pPr eaLnBrk="0" hangingPunct="0">
              <a:lnSpc>
                <a:spcPct val="60000"/>
              </a:lnSpc>
            </a:pPr>
            <a:r>
              <a:rPr lang="en-AU" sz="1800"/>
              <a:t>predictable</a:t>
            </a:r>
          </a:p>
          <a:p>
            <a:pPr eaLnBrk="0" hangingPunct="0">
              <a:lnSpc>
                <a:spcPct val="140000"/>
              </a:lnSpc>
            </a:pPr>
            <a:r>
              <a:rPr lang="en-AU" sz="1800"/>
              <a:t>acceptable</a:t>
            </a:r>
          </a:p>
          <a:p>
            <a:pPr eaLnBrk="0" hangingPunct="0">
              <a:lnSpc>
                <a:spcPct val="60000"/>
              </a:lnSpc>
            </a:pPr>
            <a:r>
              <a:rPr lang="en-AU" sz="1800"/>
              <a:t>predictable</a:t>
            </a:r>
          </a:p>
          <a:p>
            <a:pPr eaLnBrk="0" hangingPunct="0">
              <a:lnSpc>
                <a:spcPct val="140000"/>
              </a:lnSpc>
            </a:pPr>
            <a:r>
              <a:rPr lang="en-AU" sz="1800"/>
              <a:t>high</a:t>
            </a:r>
          </a:p>
          <a:p>
            <a:pPr eaLnBrk="0" hangingPunct="0">
              <a:lnSpc>
                <a:spcPct val="140000"/>
              </a:lnSpc>
            </a:pPr>
            <a:r>
              <a:rPr lang="en-AU" sz="1800"/>
              <a:t>high</a:t>
            </a:r>
          </a:p>
          <a:p>
            <a:pPr eaLnBrk="0" hangingPunct="0">
              <a:lnSpc>
                <a:spcPct val="70000"/>
              </a:lnSpc>
            </a:pPr>
            <a:endParaRPr lang="en-AU" sz="1800"/>
          </a:p>
          <a:p>
            <a:pPr eaLnBrk="0" hangingPunct="0">
              <a:lnSpc>
                <a:spcPct val="140000"/>
              </a:lnSpc>
            </a:pPr>
            <a:r>
              <a:rPr lang="en-AU" sz="1800"/>
              <a:t>predictable</a:t>
            </a:r>
          </a:p>
          <a:p>
            <a:pPr eaLnBrk="0" hangingPunct="0">
              <a:lnSpc>
                <a:spcPct val="50000"/>
              </a:lnSpc>
            </a:pPr>
            <a:endParaRPr lang="en-AU" sz="1800"/>
          </a:p>
          <a:p>
            <a:pPr eaLnBrk="0" hangingPunct="0">
              <a:lnSpc>
                <a:spcPct val="140000"/>
              </a:lnSpc>
            </a:pPr>
            <a:r>
              <a:rPr lang="en-AU" sz="1800"/>
              <a:t>high</a:t>
            </a:r>
          </a:p>
        </p:txBody>
      </p:sp>
    </p:spTree>
  </p:cSld>
  <p:clrMapOvr>
    <a:masterClrMapping/>
  </p:clrMapOvr>
  <p:transition xmlns:p14="http://schemas.microsoft.com/office/powerpoint/2010/main">
    <p:dissolve/>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3732"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3733" name="Rectangle 5"/>
          <p:cNvSpPr>
            <a:spLocks noGrp="1" noChangeArrowheads="1"/>
          </p:cNvSpPr>
          <p:nvPr>
            <p:ph type="title"/>
          </p:nvPr>
        </p:nvSpPr>
        <p:spPr>
          <a:noFill/>
          <a:ln/>
        </p:spPr>
        <p:txBody>
          <a:bodyPr/>
          <a:lstStyle/>
          <a:p>
            <a:r>
              <a:rPr lang="en-AU"/>
              <a:t>Research Questions</a:t>
            </a:r>
          </a:p>
        </p:txBody>
      </p:sp>
      <p:sp>
        <p:nvSpPr>
          <p:cNvPr id="73734" name="Rectangle 6"/>
          <p:cNvSpPr>
            <a:spLocks noGrp="1" noChangeArrowheads="1"/>
          </p:cNvSpPr>
          <p:nvPr>
            <p:ph type="body" idx="1"/>
          </p:nvPr>
        </p:nvSpPr>
        <p:spPr>
          <a:noFill/>
          <a:ln/>
        </p:spPr>
        <p:txBody>
          <a:bodyPr/>
          <a:lstStyle/>
          <a:p>
            <a:r>
              <a:rPr lang="en-AU"/>
              <a:t>Schedule</a:t>
            </a:r>
          </a:p>
          <a:p>
            <a:pPr lvl="1"/>
            <a:r>
              <a:rPr lang="en-AU"/>
              <a:t>What is an optimal/reasonable project schedule?</a:t>
            </a:r>
          </a:p>
          <a:p>
            <a:pPr lvl="1"/>
            <a:r>
              <a:rPr lang="en-AU"/>
              <a:t>Is it feasible to attempt a project within a specific timeframe?</a:t>
            </a:r>
          </a:p>
          <a:p>
            <a:r>
              <a:rPr lang="en-AU"/>
              <a:t>Resources</a:t>
            </a:r>
          </a:p>
          <a:p>
            <a:pPr lvl="1"/>
            <a:r>
              <a:rPr lang="en-AU"/>
              <a:t>How can available human resources best be allocated to ensure projects succeed?</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4">
                                            <p:txEl>
                                              <p:pRg st="0" end="0"/>
                                            </p:txEl>
                                          </p:spTgt>
                                        </p:tgtEl>
                                        <p:attrNameLst>
                                          <p:attrName>style.visibility</p:attrName>
                                        </p:attrNameLst>
                                      </p:cBhvr>
                                      <p:to>
                                        <p:strVal val="visible"/>
                                      </p:to>
                                    </p:set>
                                    <p:animEffect transition="in" filter="blinds(horizontal)">
                                      <p:cBhvr>
                                        <p:cTn id="7" dur="500"/>
                                        <p:tgtEl>
                                          <p:spTgt spid="7373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3734">
                                            <p:txEl>
                                              <p:pRg st="1" end="1"/>
                                            </p:txEl>
                                          </p:spTgt>
                                        </p:tgtEl>
                                        <p:attrNameLst>
                                          <p:attrName>style.visibility</p:attrName>
                                        </p:attrNameLst>
                                      </p:cBhvr>
                                      <p:to>
                                        <p:strVal val="visible"/>
                                      </p:to>
                                    </p:set>
                                    <p:animEffect transition="in" filter="blinds(horizontal)">
                                      <p:cBhvr>
                                        <p:cTn id="10" dur="500"/>
                                        <p:tgtEl>
                                          <p:spTgt spid="73734">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3734">
                                            <p:txEl>
                                              <p:pRg st="2" end="2"/>
                                            </p:txEl>
                                          </p:spTgt>
                                        </p:tgtEl>
                                        <p:attrNameLst>
                                          <p:attrName>style.visibility</p:attrName>
                                        </p:attrNameLst>
                                      </p:cBhvr>
                                      <p:to>
                                        <p:strVal val="visible"/>
                                      </p:to>
                                    </p:set>
                                    <p:animEffect transition="in" filter="blinds(horizontal)">
                                      <p:cBhvr>
                                        <p:cTn id="13" dur="500"/>
                                        <p:tgtEl>
                                          <p:spTgt spid="73734">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3734">
                                            <p:txEl>
                                              <p:pRg st="3" end="3"/>
                                            </p:txEl>
                                          </p:spTgt>
                                        </p:tgtEl>
                                        <p:attrNameLst>
                                          <p:attrName>style.visibility</p:attrName>
                                        </p:attrNameLst>
                                      </p:cBhvr>
                                      <p:to>
                                        <p:strVal val="visible"/>
                                      </p:to>
                                    </p:set>
                                    <p:animEffect transition="in" filter="blinds(horizontal)">
                                      <p:cBhvr>
                                        <p:cTn id="18" dur="500"/>
                                        <p:tgtEl>
                                          <p:spTgt spid="73734">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73734">
                                            <p:txEl>
                                              <p:pRg st="4" end="4"/>
                                            </p:txEl>
                                          </p:spTgt>
                                        </p:tgtEl>
                                        <p:attrNameLst>
                                          <p:attrName>style.visibility</p:attrName>
                                        </p:attrNameLst>
                                      </p:cBhvr>
                                      <p:to>
                                        <p:strVal val="visible"/>
                                      </p:to>
                                    </p:set>
                                    <p:animEffect transition="in" filter="blinds(horizontal)">
                                      <p:cBhvr>
                                        <p:cTn id="21" dur="500"/>
                                        <p:tgtEl>
                                          <p:spTgt spid="737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578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5781" name="Rectangle 5"/>
          <p:cNvSpPr>
            <a:spLocks noGrp="1" noChangeArrowheads="1"/>
          </p:cNvSpPr>
          <p:nvPr>
            <p:ph type="title"/>
          </p:nvPr>
        </p:nvSpPr>
        <p:spPr>
          <a:noFill/>
          <a:ln/>
        </p:spPr>
        <p:txBody>
          <a:bodyPr/>
          <a:lstStyle/>
          <a:p>
            <a:r>
              <a:rPr lang="en-AU"/>
              <a:t>Research Questions</a:t>
            </a:r>
          </a:p>
        </p:txBody>
      </p:sp>
      <p:sp>
        <p:nvSpPr>
          <p:cNvPr id="75782" name="Rectangle 6"/>
          <p:cNvSpPr>
            <a:spLocks noGrp="1" noChangeArrowheads="1"/>
          </p:cNvSpPr>
          <p:nvPr>
            <p:ph type="body" idx="1"/>
          </p:nvPr>
        </p:nvSpPr>
        <p:spPr>
          <a:noFill/>
          <a:ln/>
        </p:spPr>
        <p:txBody>
          <a:bodyPr/>
          <a:lstStyle/>
          <a:p>
            <a:r>
              <a:rPr lang="en-AU"/>
              <a:t>Factors determining schedules</a:t>
            </a:r>
          </a:p>
          <a:p>
            <a:pPr lvl="1"/>
            <a:r>
              <a:rPr lang="en-AU"/>
              <a:t>estimating</a:t>
            </a:r>
          </a:p>
          <a:p>
            <a:pPr lvl="1"/>
            <a:r>
              <a:rPr lang="en-AU"/>
              <a:t>staff quality and experience</a:t>
            </a:r>
          </a:p>
          <a:p>
            <a:pPr lvl="1"/>
            <a:r>
              <a:rPr lang="en-AU"/>
              <a:t>methodology</a:t>
            </a:r>
          </a:p>
          <a:p>
            <a:pPr lvl="1"/>
            <a:r>
              <a:rPr lang="en-AU"/>
              <a:t>re-use</a:t>
            </a:r>
          </a:p>
          <a:p>
            <a:pPr lvl="1"/>
            <a:r>
              <a:rPr lang="en-AU"/>
              <a:t>tools</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82">
                                            <p:txEl>
                                              <p:pRg st="0" end="0"/>
                                            </p:txEl>
                                          </p:spTgt>
                                        </p:tgtEl>
                                        <p:attrNameLst>
                                          <p:attrName>style.visibility</p:attrName>
                                        </p:attrNameLst>
                                      </p:cBhvr>
                                      <p:to>
                                        <p:strVal val="visible"/>
                                      </p:to>
                                    </p:set>
                                    <p:animEffect transition="in" filter="blinds(horizontal)">
                                      <p:cBhvr>
                                        <p:cTn id="7" dur="500"/>
                                        <p:tgtEl>
                                          <p:spTgt spid="7578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5782">
                                            <p:txEl>
                                              <p:pRg st="1" end="1"/>
                                            </p:txEl>
                                          </p:spTgt>
                                        </p:tgtEl>
                                        <p:attrNameLst>
                                          <p:attrName>style.visibility</p:attrName>
                                        </p:attrNameLst>
                                      </p:cBhvr>
                                      <p:to>
                                        <p:strVal val="visible"/>
                                      </p:to>
                                    </p:set>
                                    <p:animEffect transition="in" filter="blinds(horizontal)">
                                      <p:cBhvr>
                                        <p:cTn id="10" dur="500"/>
                                        <p:tgtEl>
                                          <p:spTgt spid="7578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5782">
                                            <p:txEl>
                                              <p:pRg st="2" end="2"/>
                                            </p:txEl>
                                          </p:spTgt>
                                        </p:tgtEl>
                                        <p:attrNameLst>
                                          <p:attrName>style.visibility</p:attrName>
                                        </p:attrNameLst>
                                      </p:cBhvr>
                                      <p:to>
                                        <p:strVal val="visible"/>
                                      </p:to>
                                    </p:set>
                                    <p:animEffect transition="in" filter="blinds(horizontal)">
                                      <p:cBhvr>
                                        <p:cTn id="13" dur="500"/>
                                        <p:tgtEl>
                                          <p:spTgt spid="75782">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5782">
                                            <p:txEl>
                                              <p:pRg st="3" end="3"/>
                                            </p:txEl>
                                          </p:spTgt>
                                        </p:tgtEl>
                                        <p:attrNameLst>
                                          <p:attrName>style.visibility</p:attrName>
                                        </p:attrNameLst>
                                      </p:cBhvr>
                                      <p:to>
                                        <p:strVal val="visible"/>
                                      </p:to>
                                    </p:set>
                                    <p:animEffect transition="in" filter="blinds(horizontal)">
                                      <p:cBhvr>
                                        <p:cTn id="16" dur="500"/>
                                        <p:tgtEl>
                                          <p:spTgt spid="75782">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5782">
                                            <p:txEl>
                                              <p:pRg st="4" end="4"/>
                                            </p:txEl>
                                          </p:spTgt>
                                        </p:tgtEl>
                                        <p:attrNameLst>
                                          <p:attrName>style.visibility</p:attrName>
                                        </p:attrNameLst>
                                      </p:cBhvr>
                                      <p:to>
                                        <p:strVal val="visible"/>
                                      </p:to>
                                    </p:set>
                                    <p:animEffect transition="in" filter="blinds(horizontal)">
                                      <p:cBhvr>
                                        <p:cTn id="19" dur="500"/>
                                        <p:tgtEl>
                                          <p:spTgt spid="75782">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5782">
                                            <p:txEl>
                                              <p:pRg st="5" end="5"/>
                                            </p:txEl>
                                          </p:spTgt>
                                        </p:tgtEl>
                                        <p:attrNameLst>
                                          <p:attrName>style.visibility</p:attrName>
                                        </p:attrNameLst>
                                      </p:cBhvr>
                                      <p:to>
                                        <p:strVal val="visible"/>
                                      </p:to>
                                    </p:set>
                                    <p:animEffect transition="in" filter="blinds(horizontal)">
                                      <p:cBhvr>
                                        <p:cTn id="22" dur="500"/>
                                        <p:tgtEl>
                                          <p:spTgt spid="757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87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8788" name="Rectangle 4"/>
          <p:cNvSpPr>
            <a:spLocks noGrp="1" noChangeArrowheads="1"/>
          </p:cNvSpPr>
          <p:nvPr>
            <p:ph type="title"/>
          </p:nvPr>
        </p:nvSpPr>
        <p:spPr>
          <a:noFill/>
          <a:ln/>
        </p:spPr>
        <p:txBody>
          <a:bodyPr/>
          <a:lstStyle/>
          <a:p>
            <a:r>
              <a:rPr lang="en-AU"/>
              <a:t>What was our strategy?</a:t>
            </a:r>
          </a:p>
        </p:txBody>
      </p:sp>
      <p:sp>
        <p:nvSpPr>
          <p:cNvPr id="118789" name="Rectangle 5"/>
          <p:cNvSpPr>
            <a:spLocks noGrp="1" noChangeArrowheads="1"/>
          </p:cNvSpPr>
          <p:nvPr>
            <p:ph type="body" idx="1"/>
          </p:nvPr>
        </p:nvSpPr>
        <p:spPr>
          <a:noFill/>
          <a:ln/>
        </p:spPr>
        <p:txBody>
          <a:bodyPr/>
          <a:lstStyle/>
          <a:p>
            <a:pPr>
              <a:lnSpc>
                <a:spcPct val="80000"/>
              </a:lnSpc>
            </a:pPr>
            <a:r>
              <a:rPr lang="ja-JP" altLang="en-AU">
                <a:latin typeface="Arial"/>
              </a:rPr>
              <a:t>“</a:t>
            </a:r>
            <a:r>
              <a:rPr lang="en-AU"/>
              <a:t>Forcing</a:t>
            </a:r>
            <a:r>
              <a:rPr lang="ja-JP" altLang="en-AU">
                <a:latin typeface="Arial"/>
              </a:rPr>
              <a:t>”</a:t>
            </a:r>
            <a:r>
              <a:rPr lang="en-AU"/>
              <a:t> argument based on comparison with Primary Industry and Govt. rhetoric</a:t>
            </a:r>
          </a:p>
          <a:p>
            <a:pPr>
              <a:lnSpc>
                <a:spcPct val="80000"/>
              </a:lnSpc>
            </a:pPr>
            <a:r>
              <a:rPr lang="en-AU"/>
              <a:t>Linkage with industry</a:t>
            </a:r>
          </a:p>
          <a:p>
            <a:pPr>
              <a:lnSpc>
                <a:spcPct val="80000"/>
              </a:lnSpc>
            </a:pPr>
            <a:r>
              <a:rPr lang="en-AU"/>
              <a:t>Credible proposal …. to deliver world</a:t>
            </a:r>
            <a:r>
              <a:rPr lang="ja-JP" altLang="en-AU">
                <a:latin typeface="Arial"/>
              </a:rPr>
              <a:t>’</a:t>
            </a:r>
            <a:r>
              <a:rPr lang="en-AU"/>
              <a:t>s best practice</a:t>
            </a:r>
          </a:p>
          <a:p>
            <a:pPr>
              <a:lnSpc>
                <a:spcPct val="80000"/>
              </a:lnSpc>
            </a:pPr>
            <a:r>
              <a:rPr lang="en-AU" i="1"/>
              <a:t>Twenty years from now</a:t>
            </a:r>
          </a:p>
          <a:p>
            <a:pPr lvl="1">
              <a:lnSpc>
                <a:spcPct val="80000"/>
              </a:lnSpc>
            </a:pPr>
            <a:r>
              <a:rPr lang="en-AU" i="1"/>
              <a:t>a permanent structure delivering an increased competitive edge to a major exporting industry!</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9">
                                            <p:txEl>
                                              <p:pRg st="0" end="0"/>
                                            </p:txEl>
                                          </p:spTgt>
                                        </p:tgtEl>
                                        <p:attrNameLst>
                                          <p:attrName>style.visibility</p:attrName>
                                        </p:attrNameLst>
                                      </p:cBhvr>
                                      <p:to>
                                        <p:strVal val="visible"/>
                                      </p:to>
                                    </p:set>
                                    <p:anim calcmode="lin" valueType="num">
                                      <p:cBhvr additive="base">
                                        <p:cTn id="7" dur="500" fill="hold"/>
                                        <p:tgtEl>
                                          <p:spTgt spid="11878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878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8789">
                                            <p:txEl>
                                              <p:pRg st="1" end="1"/>
                                            </p:txEl>
                                          </p:spTgt>
                                        </p:tgtEl>
                                        <p:attrNameLst>
                                          <p:attrName>style.visibility</p:attrName>
                                        </p:attrNameLst>
                                      </p:cBhvr>
                                      <p:to>
                                        <p:strVal val="visible"/>
                                      </p:to>
                                    </p:set>
                                    <p:anim calcmode="lin" valueType="num">
                                      <p:cBhvr additive="base">
                                        <p:cTn id="13" dur="500" fill="hold"/>
                                        <p:tgtEl>
                                          <p:spTgt spid="11878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878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8789">
                                            <p:txEl>
                                              <p:pRg st="2" end="2"/>
                                            </p:txEl>
                                          </p:spTgt>
                                        </p:tgtEl>
                                        <p:attrNameLst>
                                          <p:attrName>style.visibility</p:attrName>
                                        </p:attrNameLst>
                                      </p:cBhvr>
                                      <p:to>
                                        <p:strVal val="visible"/>
                                      </p:to>
                                    </p:set>
                                    <p:anim calcmode="lin" valueType="num">
                                      <p:cBhvr additive="base">
                                        <p:cTn id="19" dur="500" fill="hold"/>
                                        <p:tgtEl>
                                          <p:spTgt spid="11878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878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8789">
                                            <p:txEl>
                                              <p:pRg st="3" end="3"/>
                                            </p:txEl>
                                          </p:spTgt>
                                        </p:tgtEl>
                                        <p:attrNameLst>
                                          <p:attrName>style.visibility</p:attrName>
                                        </p:attrNameLst>
                                      </p:cBhvr>
                                      <p:to>
                                        <p:strVal val="visible"/>
                                      </p:to>
                                    </p:set>
                                    <p:anim calcmode="lin" valueType="num">
                                      <p:cBhvr additive="base">
                                        <p:cTn id="25" dur="500" fill="hold"/>
                                        <p:tgtEl>
                                          <p:spTgt spid="11878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878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8789">
                                            <p:txEl>
                                              <p:pRg st="4" end="4"/>
                                            </p:txEl>
                                          </p:spTgt>
                                        </p:tgtEl>
                                        <p:attrNameLst>
                                          <p:attrName>style.visibility</p:attrName>
                                        </p:attrNameLst>
                                      </p:cBhvr>
                                      <p:to>
                                        <p:strVal val="visible"/>
                                      </p:to>
                                    </p:set>
                                    <p:anim calcmode="lin" valueType="num">
                                      <p:cBhvr additive="base">
                                        <p:cTn id="31" dur="500" fill="hold"/>
                                        <p:tgtEl>
                                          <p:spTgt spid="11878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878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7828"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7829" name="Rectangle 5"/>
          <p:cNvSpPr>
            <a:spLocks noGrp="1" noChangeArrowheads="1"/>
          </p:cNvSpPr>
          <p:nvPr>
            <p:ph type="title"/>
          </p:nvPr>
        </p:nvSpPr>
        <p:spPr>
          <a:xfrm>
            <a:off x="76200" y="19050"/>
            <a:ext cx="7924800" cy="1047750"/>
          </a:xfrm>
          <a:noFill/>
          <a:ln/>
        </p:spPr>
        <p:txBody>
          <a:bodyPr/>
          <a:lstStyle/>
          <a:p>
            <a:r>
              <a:rPr lang="en-AU"/>
              <a:t>Research Activities &amp; Outcomes</a:t>
            </a:r>
          </a:p>
        </p:txBody>
      </p:sp>
      <p:sp>
        <p:nvSpPr>
          <p:cNvPr id="77830" name="Rectangle 6"/>
          <p:cNvSpPr>
            <a:spLocks noGrp="1" noChangeArrowheads="1"/>
          </p:cNvSpPr>
          <p:nvPr>
            <p:ph type="body" idx="1"/>
          </p:nvPr>
        </p:nvSpPr>
        <p:spPr>
          <a:xfrm>
            <a:off x="457200" y="914400"/>
            <a:ext cx="7772400" cy="4114800"/>
          </a:xfrm>
          <a:noFill/>
          <a:ln/>
        </p:spPr>
        <p:txBody>
          <a:bodyPr/>
          <a:lstStyle/>
          <a:p>
            <a:r>
              <a:rPr lang="en-AU"/>
              <a:t>Determine existing best practices</a:t>
            </a:r>
          </a:p>
          <a:p>
            <a:pPr lvl="1"/>
            <a:r>
              <a:rPr lang="en-AU"/>
              <a:t>collaborative work with institute partners from industry and academia</a:t>
            </a:r>
          </a:p>
          <a:p>
            <a:r>
              <a:rPr lang="en-AU"/>
              <a:t>Develop models, methods, tools and methodologies</a:t>
            </a:r>
          </a:p>
          <a:p>
            <a:r>
              <a:rPr lang="en-AU"/>
              <a:t>Assess models, methods and tools</a:t>
            </a:r>
          </a:p>
          <a:p>
            <a:pPr lvl="1"/>
            <a:r>
              <a:rPr lang="en-AU"/>
              <a:t>field assessments using real projects</a:t>
            </a:r>
          </a:p>
          <a:p>
            <a:pPr lvl="1"/>
            <a:r>
              <a:rPr lang="en-AU"/>
              <a:t>internal assessments using institute projects</a:t>
            </a:r>
          </a:p>
          <a:p>
            <a:r>
              <a:rPr lang="en-AU"/>
              <a:t>Disseminate knowledge gained </a:t>
            </a:r>
          </a:p>
          <a:p>
            <a:pPr lvl="1"/>
            <a:r>
              <a:rPr lang="en-AU"/>
              <a:t>field application of  methods and tools with institute partners, publication</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30">
                                            <p:txEl>
                                              <p:pRg st="0" end="0"/>
                                            </p:txEl>
                                          </p:spTgt>
                                        </p:tgtEl>
                                        <p:attrNameLst>
                                          <p:attrName>style.visibility</p:attrName>
                                        </p:attrNameLst>
                                      </p:cBhvr>
                                      <p:to>
                                        <p:strVal val="visible"/>
                                      </p:to>
                                    </p:set>
                                    <p:animEffect transition="in" filter="blinds(horizontal)">
                                      <p:cBhvr>
                                        <p:cTn id="7" dur="500"/>
                                        <p:tgtEl>
                                          <p:spTgt spid="77830">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7830">
                                            <p:txEl>
                                              <p:pRg st="1" end="1"/>
                                            </p:txEl>
                                          </p:spTgt>
                                        </p:tgtEl>
                                        <p:attrNameLst>
                                          <p:attrName>style.visibility</p:attrName>
                                        </p:attrNameLst>
                                      </p:cBhvr>
                                      <p:to>
                                        <p:strVal val="visible"/>
                                      </p:to>
                                    </p:set>
                                    <p:animEffect transition="in" filter="blinds(horizontal)">
                                      <p:cBhvr>
                                        <p:cTn id="10" dur="500"/>
                                        <p:tgtEl>
                                          <p:spTgt spid="77830">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7830">
                                            <p:txEl>
                                              <p:pRg st="2" end="2"/>
                                            </p:txEl>
                                          </p:spTgt>
                                        </p:tgtEl>
                                        <p:attrNameLst>
                                          <p:attrName>style.visibility</p:attrName>
                                        </p:attrNameLst>
                                      </p:cBhvr>
                                      <p:to>
                                        <p:strVal val="visible"/>
                                      </p:to>
                                    </p:set>
                                    <p:animEffect transition="in" filter="blinds(horizontal)">
                                      <p:cBhvr>
                                        <p:cTn id="15" dur="500"/>
                                        <p:tgtEl>
                                          <p:spTgt spid="77830">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7830">
                                            <p:txEl>
                                              <p:pRg st="3" end="3"/>
                                            </p:txEl>
                                          </p:spTgt>
                                        </p:tgtEl>
                                        <p:attrNameLst>
                                          <p:attrName>style.visibility</p:attrName>
                                        </p:attrNameLst>
                                      </p:cBhvr>
                                      <p:to>
                                        <p:strVal val="visible"/>
                                      </p:to>
                                    </p:set>
                                    <p:animEffect transition="in" filter="blinds(horizontal)">
                                      <p:cBhvr>
                                        <p:cTn id="20" dur="500"/>
                                        <p:tgtEl>
                                          <p:spTgt spid="77830">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7830">
                                            <p:txEl>
                                              <p:pRg st="4" end="4"/>
                                            </p:txEl>
                                          </p:spTgt>
                                        </p:tgtEl>
                                        <p:attrNameLst>
                                          <p:attrName>style.visibility</p:attrName>
                                        </p:attrNameLst>
                                      </p:cBhvr>
                                      <p:to>
                                        <p:strVal val="visible"/>
                                      </p:to>
                                    </p:set>
                                    <p:animEffect transition="in" filter="blinds(horizontal)">
                                      <p:cBhvr>
                                        <p:cTn id="23" dur="500"/>
                                        <p:tgtEl>
                                          <p:spTgt spid="77830">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7830">
                                            <p:txEl>
                                              <p:pRg st="5" end="5"/>
                                            </p:txEl>
                                          </p:spTgt>
                                        </p:tgtEl>
                                        <p:attrNameLst>
                                          <p:attrName>style.visibility</p:attrName>
                                        </p:attrNameLst>
                                      </p:cBhvr>
                                      <p:to>
                                        <p:strVal val="visible"/>
                                      </p:to>
                                    </p:set>
                                    <p:animEffect transition="in" filter="blinds(horizontal)">
                                      <p:cBhvr>
                                        <p:cTn id="26" dur="500"/>
                                        <p:tgtEl>
                                          <p:spTgt spid="77830">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7830">
                                            <p:txEl>
                                              <p:pRg st="6" end="6"/>
                                            </p:txEl>
                                          </p:spTgt>
                                        </p:tgtEl>
                                        <p:attrNameLst>
                                          <p:attrName>style.visibility</p:attrName>
                                        </p:attrNameLst>
                                      </p:cBhvr>
                                      <p:to>
                                        <p:strVal val="visible"/>
                                      </p:to>
                                    </p:set>
                                    <p:animEffect transition="in" filter="blinds(horizontal)">
                                      <p:cBhvr>
                                        <p:cTn id="31" dur="500"/>
                                        <p:tgtEl>
                                          <p:spTgt spid="77830">
                                            <p:txEl>
                                              <p:pRg st="6" end="6"/>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7830">
                                            <p:txEl>
                                              <p:pRg st="7" end="7"/>
                                            </p:txEl>
                                          </p:spTgt>
                                        </p:tgtEl>
                                        <p:attrNameLst>
                                          <p:attrName>style.visibility</p:attrName>
                                        </p:attrNameLst>
                                      </p:cBhvr>
                                      <p:to>
                                        <p:strVal val="visible"/>
                                      </p:to>
                                    </p:set>
                                    <p:animEffect transition="in" filter="blinds(horizontal)">
                                      <p:cBhvr>
                                        <p:cTn id="34" dur="500"/>
                                        <p:tgtEl>
                                          <p:spTgt spid="778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0"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9876"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9877" name="Rectangle 5"/>
          <p:cNvSpPr>
            <a:spLocks noGrp="1" noChangeArrowheads="1"/>
          </p:cNvSpPr>
          <p:nvPr>
            <p:ph type="title"/>
          </p:nvPr>
        </p:nvSpPr>
        <p:spPr>
          <a:noFill/>
          <a:ln/>
        </p:spPr>
        <p:txBody>
          <a:bodyPr/>
          <a:lstStyle/>
          <a:p>
            <a:r>
              <a:rPr lang="en-AU"/>
              <a:t>Research Overview</a:t>
            </a:r>
          </a:p>
        </p:txBody>
      </p:sp>
      <p:sp>
        <p:nvSpPr>
          <p:cNvPr id="79878" name="Rectangle 6"/>
          <p:cNvSpPr>
            <a:spLocks noChangeArrowheads="1"/>
          </p:cNvSpPr>
          <p:nvPr/>
        </p:nvSpPr>
        <p:spPr bwMode="auto">
          <a:xfrm>
            <a:off x="228600" y="1981200"/>
            <a:ext cx="868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342900" indent="-342900" eaLnBrk="0" hangingPunct="0">
              <a:spcBef>
                <a:spcPct val="20000"/>
              </a:spcBef>
            </a:pPr>
            <a:r>
              <a:rPr lang="en-AU" sz="1600" b="1"/>
              <a:t>Issue		Factors		Approach			Outcomes</a:t>
            </a:r>
          </a:p>
          <a:p>
            <a:pPr marL="342900" indent="-342900" eaLnBrk="0" hangingPunct="0">
              <a:spcBef>
                <a:spcPct val="20000"/>
              </a:spcBef>
            </a:pPr>
            <a:r>
              <a:rPr lang="en-AU" sz="1600" b="1"/>
              <a:t>Schedule	</a:t>
            </a:r>
            <a:r>
              <a:rPr lang="en-AU" sz="1600"/>
              <a:t>	Impact of schedule	Data collection		Calibrated new</a:t>
            </a:r>
          </a:p>
          <a:p>
            <a:pPr marL="342900" indent="-342900" eaLnBrk="0" hangingPunct="0">
              <a:lnSpc>
                <a:spcPct val="60000"/>
              </a:lnSpc>
              <a:spcBef>
                <a:spcPct val="20000"/>
              </a:spcBef>
            </a:pPr>
            <a:r>
              <a:rPr lang="en-AU" sz="1600"/>
              <a:t>			reduction		Process recording exemplar	estimating techniques</a:t>
            </a:r>
          </a:p>
          <a:p>
            <a:pPr marL="342900" indent="-342900" eaLnBrk="0" hangingPunct="0">
              <a:lnSpc>
                <a:spcPct val="60000"/>
              </a:lnSpc>
              <a:spcBef>
                <a:spcPct val="20000"/>
              </a:spcBef>
            </a:pPr>
            <a:r>
              <a:rPr lang="en-AU" sz="1600"/>
              <a:t>					projects			</a:t>
            </a:r>
          </a:p>
          <a:p>
            <a:pPr marL="342900" indent="-342900" eaLnBrk="0" hangingPunct="0">
              <a:lnSpc>
                <a:spcPct val="60000"/>
              </a:lnSpc>
              <a:spcBef>
                <a:spcPct val="20000"/>
              </a:spcBef>
            </a:pPr>
            <a:r>
              <a:rPr lang="en-AU" sz="1600"/>
              <a:t>					Codification of known</a:t>
            </a:r>
          </a:p>
          <a:p>
            <a:pPr marL="342900" indent="-342900" eaLnBrk="0" hangingPunct="0">
              <a:lnSpc>
                <a:spcPct val="60000"/>
              </a:lnSpc>
              <a:spcBef>
                <a:spcPct val="20000"/>
              </a:spcBef>
            </a:pPr>
            <a:r>
              <a:rPr lang="en-AU" sz="1600"/>
              <a:t>					models (eg Microsoft)</a:t>
            </a:r>
          </a:p>
          <a:p>
            <a:pPr marL="342900" indent="-342900" eaLnBrk="0" hangingPunct="0">
              <a:lnSpc>
                <a:spcPct val="60000"/>
              </a:lnSpc>
              <a:spcBef>
                <a:spcPct val="20000"/>
              </a:spcBef>
            </a:pPr>
            <a:r>
              <a:rPr lang="en-AU" sz="1600"/>
              <a:t>			Risk assessment				Identification of risk</a:t>
            </a:r>
          </a:p>
          <a:p>
            <a:pPr marL="342900" indent="-342900" eaLnBrk="0" hangingPunct="0">
              <a:lnSpc>
                <a:spcPct val="60000"/>
              </a:lnSpc>
              <a:spcBef>
                <a:spcPct val="20000"/>
              </a:spcBef>
            </a:pPr>
            <a:r>
              <a:rPr lang="en-AU" sz="1600"/>
              <a:t>								indicators</a:t>
            </a:r>
          </a:p>
          <a:p>
            <a:pPr marL="342900" indent="-342900" eaLnBrk="0" hangingPunct="0">
              <a:lnSpc>
                <a:spcPct val="60000"/>
              </a:lnSpc>
              <a:spcBef>
                <a:spcPct val="20000"/>
              </a:spcBef>
            </a:pPr>
            <a:r>
              <a:rPr lang="en-AU" sz="1600"/>
              <a:t>					Tool assessment</a:t>
            </a:r>
          </a:p>
          <a:p>
            <a:pPr marL="342900" indent="-342900" eaLnBrk="0" hangingPunct="0">
              <a:spcBef>
                <a:spcPct val="20000"/>
              </a:spcBef>
            </a:pPr>
            <a:r>
              <a:rPr lang="en-AU" sz="1600" b="1"/>
              <a:t>Resource allocation</a:t>
            </a:r>
            <a:r>
              <a:rPr lang="en-AU" sz="1600"/>
              <a:t>	Impact on project	Data collection		Improved planning</a:t>
            </a:r>
          </a:p>
          <a:p>
            <a:pPr marL="342900" indent="-342900" eaLnBrk="0" hangingPunct="0">
              <a:lnSpc>
                <a:spcPct val="60000"/>
              </a:lnSpc>
              <a:spcBef>
                <a:spcPct val="20000"/>
              </a:spcBef>
            </a:pPr>
            <a:r>
              <a:rPr lang="en-AU" sz="1600"/>
              <a:t>			planning		Process recording		methods</a:t>
            </a:r>
          </a:p>
          <a:p>
            <a:pPr marL="342900" indent="-342900" eaLnBrk="0" hangingPunct="0">
              <a:lnSpc>
                <a:spcPct val="60000"/>
              </a:lnSpc>
              <a:spcBef>
                <a:spcPct val="20000"/>
              </a:spcBef>
            </a:pPr>
            <a:r>
              <a:rPr lang="en-AU" sz="1600"/>
              <a:t>					Impact of decomposition</a:t>
            </a:r>
          </a:p>
          <a:p>
            <a:pPr marL="342900" indent="-342900" eaLnBrk="0" hangingPunct="0">
              <a:lnSpc>
                <a:spcPct val="60000"/>
              </a:lnSpc>
              <a:spcBef>
                <a:spcPct val="20000"/>
              </a:spcBef>
            </a:pPr>
            <a:r>
              <a:rPr lang="en-AU" sz="1600"/>
              <a:t>					models and parallel</a:t>
            </a:r>
          </a:p>
          <a:p>
            <a:pPr marL="342900" indent="-342900" eaLnBrk="0" hangingPunct="0">
              <a:lnSpc>
                <a:spcPct val="60000"/>
              </a:lnSpc>
              <a:spcBef>
                <a:spcPct val="20000"/>
              </a:spcBef>
            </a:pPr>
            <a:r>
              <a:rPr lang="en-AU" sz="1600"/>
              <a:t>					implementation</a:t>
            </a:r>
          </a:p>
          <a:p>
            <a:pPr marL="342900" indent="-342900" eaLnBrk="0" hangingPunct="0">
              <a:spcBef>
                <a:spcPct val="20000"/>
              </a:spcBef>
            </a:pPr>
            <a:r>
              <a:rPr lang="en-AU" sz="1600" b="1"/>
              <a:t>Staff</a:t>
            </a:r>
            <a:r>
              <a:rPr lang="en-AU" sz="1600"/>
              <a:t>		Quality		Skill identification, fine	Improved selection</a:t>
            </a:r>
          </a:p>
          <a:p>
            <a:pPr marL="342900" indent="-342900" eaLnBrk="0" hangingPunct="0">
              <a:lnSpc>
                <a:spcPct val="60000"/>
              </a:lnSpc>
              <a:spcBef>
                <a:spcPct val="20000"/>
              </a:spcBef>
            </a:pPr>
            <a:r>
              <a:rPr lang="en-AU" sz="1600"/>
              <a:t>					grained classification		techniques</a:t>
            </a:r>
          </a:p>
          <a:p>
            <a:pPr marL="342900" indent="-342900" eaLnBrk="0" hangingPunct="0">
              <a:lnSpc>
                <a:spcPct val="60000"/>
              </a:lnSpc>
              <a:spcBef>
                <a:spcPct val="20000"/>
              </a:spcBef>
            </a:pPr>
            <a:r>
              <a:rPr lang="en-AU" sz="1600"/>
              <a:t>			Experience	Identification and recording	Training need</a:t>
            </a:r>
          </a:p>
          <a:p>
            <a:pPr marL="342900" indent="-342900" eaLnBrk="0" hangingPunct="0">
              <a:lnSpc>
                <a:spcPct val="60000"/>
              </a:lnSpc>
              <a:spcBef>
                <a:spcPct val="20000"/>
              </a:spcBef>
            </a:pPr>
            <a:r>
              <a:rPr lang="en-AU" sz="1600"/>
              <a:t>					of experience		identification</a:t>
            </a:r>
          </a:p>
          <a:p>
            <a:pPr marL="342900" indent="-342900" eaLnBrk="0" hangingPunct="0">
              <a:lnSpc>
                <a:spcPct val="60000"/>
              </a:lnSpc>
              <a:spcBef>
                <a:spcPct val="20000"/>
              </a:spcBef>
            </a:pPr>
            <a:r>
              <a:rPr lang="en-AU" sz="1600"/>
              <a:t>			Project structure</a:t>
            </a:r>
          </a:p>
        </p:txBody>
      </p:sp>
    </p:spTree>
  </p:cSld>
  <p:clrMapOvr>
    <a:masterClrMapping/>
  </p:clrMapOvr>
  <p:transition xmlns:p14="http://schemas.microsoft.com/office/powerpoint/2010/main">
    <p:dissolve/>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1924"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1925" name="Rectangle 5"/>
          <p:cNvSpPr>
            <a:spLocks noGrp="1" noChangeArrowheads="1"/>
          </p:cNvSpPr>
          <p:nvPr>
            <p:ph type="title"/>
          </p:nvPr>
        </p:nvSpPr>
        <p:spPr>
          <a:noFill/>
          <a:ln/>
        </p:spPr>
        <p:txBody>
          <a:bodyPr/>
          <a:lstStyle/>
          <a:p>
            <a:r>
              <a:rPr lang="en-AU"/>
              <a:t>Research Overview</a:t>
            </a:r>
          </a:p>
        </p:txBody>
      </p:sp>
      <p:sp>
        <p:nvSpPr>
          <p:cNvPr id="81926" name="Rectangle 6"/>
          <p:cNvSpPr>
            <a:spLocks noGrp="1" noChangeArrowheads="1"/>
          </p:cNvSpPr>
          <p:nvPr>
            <p:ph type="body" idx="1"/>
          </p:nvPr>
        </p:nvSpPr>
        <p:spPr>
          <a:xfrm>
            <a:off x="228600" y="1981200"/>
            <a:ext cx="8686800" cy="4114800"/>
          </a:xfrm>
          <a:noFill/>
          <a:ln/>
        </p:spPr>
        <p:txBody>
          <a:bodyPr/>
          <a:lstStyle/>
          <a:p>
            <a:pPr>
              <a:lnSpc>
                <a:spcPct val="90000"/>
              </a:lnSpc>
              <a:buFont typeface="Monotype Sorts" charset="0"/>
              <a:buNone/>
            </a:pPr>
            <a:r>
              <a:rPr lang="en-AU" sz="1600" b="1"/>
              <a:t>Issue		Factors		Approach			Outcomes</a:t>
            </a:r>
          </a:p>
          <a:p>
            <a:pPr>
              <a:lnSpc>
                <a:spcPct val="90000"/>
              </a:lnSpc>
              <a:buFont typeface="Monotype Sorts" charset="0"/>
              <a:buNone/>
            </a:pPr>
            <a:r>
              <a:rPr lang="en-AU" sz="1600" b="1"/>
              <a:t>Methodology</a:t>
            </a:r>
            <a:r>
              <a:rPr lang="en-AU" sz="1600"/>
              <a:t>	Improved		Analysis RAD/JAD		High quality  prototyping</a:t>
            </a:r>
          </a:p>
          <a:p>
            <a:pPr>
              <a:lnSpc>
                <a:spcPct val="60000"/>
              </a:lnSpc>
              <a:buFont typeface="Monotype Sorts" charset="0"/>
              <a:buNone/>
            </a:pPr>
            <a:r>
              <a:rPr lang="en-AU" sz="1600"/>
              <a:t>			productivity	Conversion of prototyping to</a:t>
            </a:r>
          </a:p>
          <a:p>
            <a:pPr>
              <a:lnSpc>
                <a:spcPct val="60000"/>
              </a:lnSpc>
              <a:buFont typeface="Monotype Sorts" charset="0"/>
              <a:buNone/>
            </a:pPr>
            <a:r>
              <a:rPr lang="en-AU" sz="1600"/>
              <a:t>					product development</a:t>
            </a:r>
          </a:p>
          <a:p>
            <a:pPr>
              <a:lnSpc>
                <a:spcPct val="60000"/>
              </a:lnSpc>
              <a:buFont typeface="Monotype Sorts" charset="0"/>
              <a:buNone/>
            </a:pPr>
            <a:r>
              <a:rPr lang="en-AU" sz="1600"/>
              <a:t>					Identify essential features of</a:t>
            </a:r>
          </a:p>
          <a:p>
            <a:pPr>
              <a:lnSpc>
                <a:spcPct val="60000"/>
              </a:lnSpc>
              <a:buFont typeface="Monotype Sorts" charset="0"/>
              <a:buNone/>
            </a:pPr>
            <a:r>
              <a:rPr lang="en-AU" sz="1600"/>
              <a:t>					usability</a:t>
            </a:r>
          </a:p>
          <a:p>
            <a:pPr>
              <a:lnSpc>
                <a:spcPct val="60000"/>
              </a:lnSpc>
              <a:buFont typeface="Monotype Sorts" charset="0"/>
              <a:buNone/>
            </a:pPr>
            <a:r>
              <a:rPr lang="en-AU" sz="1600"/>
              <a:t>					Application generators</a:t>
            </a:r>
          </a:p>
          <a:p>
            <a:pPr>
              <a:lnSpc>
                <a:spcPct val="60000"/>
              </a:lnSpc>
              <a:buFont typeface="Monotype Sorts" charset="0"/>
              <a:buNone/>
            </a:pPr>
            <a:r>
              <a:rPr lang="en-AU" sz="1600"/>
              <a:t>					Ultra high skill levels</a:t>
            </a:r>
          </a:p>
          <a:p>
            <a:pPr>
              <a:lnSpc>
                <a:spcPct val="90000"/>
              </a:lnSpc>
              <a:buFont typeface="Monotype Sorts" charset="0"/>
              <a:buNone/>
            </a:pPr>
            <a:r>
              <a:rPr lang="en-AU" sz="1600" b="1"/>
              <a:t>Re-use</a:t>
            </a:r>
            <a:r>
              <a:rPr lang="en-AU" sz="1600"/>
              <a:t>		Areas of		How to achieve this?		Components</a:t>
            </a:r>
          </a:p>
          <a:p>
            <a:pPr>
              <a:lnSpc>
                <a:spcPct val="60000"/>
              </a:lnSpc>
              <a:buFont typeface="Monotype Sorts" charset="0"/>
              <a:buNone/>
            </a:pPr>
            <a:r>
              <a:rPr lang="en-AU" sz="1600"/>
              <a:t>			application		What is re-use?		Plans</a:t>
            </a:r>
          </a:p>
          <a:p>
            <a:pPr>
              <a:lnSpc>
                <a:spcPct val="60000"/>
              </a:lnSpc>
              <a:buFont typeface="Monotype Sorts" charset="0"/>
              <a:buNone/>
            </a:pPr>
            <a:r>
              <a:rPr lang="en-AU" sz="1600"/>
              <a:t>					Assess current re-user 	Designs</a:t>
            </a:r>
          </a:p>
          <a:p>
            <a:pPr>
              <a:lnSpc>
                <a:spcPct val="60000"/>
              </a:lnSpc>
              <a:buFont typeface="Monotype Sorts" charset="0"/>
              <a:buNone/>
            </a:pPr>
            <a:r>
              <a:rPr lang="en-AU" sz="1600"/>
              <a:t>					practices			Test plans</a:t>
            </a:r>
          </a:p>
          <a:p>
            <a:pPr>
              <a:lnSpc>
                <a:spcPct val="60000"/>
              </a:lnSpc>
              <a:buFont typeface="Monotype Sorts" charset="0"/>
              <a:buNone/>
            </a:pPr>
            <a:r>
              <a:rPr lang="en-AU" sz="1600"/>
              <a:t>					Importance of experience</a:t>
            </a:r>
          </a:p>
          <a:p>
            <a:pPr>
              <a:lnSpc>
                <a:spcPct val="130000"/>
              </a:lnSpc>
              <a:buFont typeface="Monotype Sorts" charset="0"/>
              <a:buNone/>
            </a:pPr>
            <a:r>
              <a:rPr lang="en-AU" sz="1600" b="1"/>
              <a:t>Tools</a:t>
            </a:r>
            <a:r>
              <a:rPr lang="en-AU" sz="1600"/>
              <a:t>		CASE versus	What do we really need here?	Tool set selection</a:t>
            </a:r>
          </a:p>
          <a:p>
            <a:pPr>
              <a:lnSpc>
                <a:spcPct val="60000"/>
              </a:lnSpc>
              <a:buFont typeface="Monotype Sorts" charset="0"/>
              <a:buNone/>
            </a:pPr>
            <a:r>
              <a:rPr lang="en-AU" sz="1600"/>
              <a:t>			lightweight	Tool integration		New tools</a:t>
            </a:r>
          </a:p>
          <a:p>
            <a:pPr>
              <a:lnSpc>
                <a:spcPct val="70000"/>
              </a:lnSpc>
              <a:buFont typeface="Monotype Sorts" charset="0"/>
              <a:buNone/>
            </a:pPr>
            <a:r>
              <a:rPr lang="en-AU" sz="1600"/>
              <a:t>			Project management	Analysis of existing tools	Choice</a:t>
            </a:r>
          </a:p>
          <a:p>
            <a:pPr>
              <a:lnSpc>
                <a:spcPct val="60000"/>
              </a:lnSpc>
              <a:buFont typeface="Monotype Sorts" charset="0"/>
              <a:buNone/>
            </a:pPr>
            <a:r>
              <a:rPr lang="en-AU" sz="1600"/>
              <a:t>			and planning				Identify processes</a:t>
            </a:r>
          </a:p>
          <a:p>
            <a:pPr>
              <a:lnSpc>
                <a:spcPct val="60000"/>
              </a:lnSpc>
              <a:buFont typeface="Monotype Sorts" charset="0"/>
              <a:buNone/>
            </a:pPr>
            <a:r>
              <a:rPr lang="en-AU" sz="1600"/>
              <a:t>			Languages		Review and recommendation</a:t>
            </a:r>
          </a:p>
          <a:p>
            <a:pPr>
              <a:lnSpc>
                <a:spcPct val="60000"/>
              </a:lnSpc>
              <a:buFont typeface="Monotype Sorts" charset="0"/>
              <a:buNone/>
            </a:pPr>
            <a:r>
              <a:rPr lang="en-AU" sz="1600"/>
              <a:t>			Process/design</a:t>
            </a:r>
          </a:p>
          <a:p>
            <a:pPr>
              <a:lnSpc>
                <a:spcPct val="60000"/>
              </a:lnSpc>
              <a:buFont typeface="Monotype Sorts" charset="0"/>
              <a:buNone/>
            </a:pPr>
            <a:r>
              <a:rPr lang="en-AU" sz="1600"/>
              <a:t>			recording</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6">
                                            <p:txEl>
                                              <p:pRg st="0" end="0"/>
                                            </p:txEl>
                                          </p:spTgt>
                                        </p:tgtEl>
                                        <p:attrNameLst>
                                          <p:attrName>style.visibility</p:attrName>
                                        </p:attrNameLst>
                                      </p:cBhvr>
                                      <p:to>
                                        <p:strVal val="visible"/>
                                      </p:to>
                                    </p:set>
                                    <p:animEffect transition="in" filter="blinds(horizontal)">
                                      <p:cBhvr>
                                        <p:cTn id="7" dur="500"/>
                                        <p:tgtEl>
                                          <p:spTgt spid="819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6">
                                            <p:txEl>
                                              <p:pRg st="1" end="1"/>
                                            </p:txEl>
                                          </p:spTgt>
                                        </p:tgtEl>
                                        <p:attrNameLst>
                                          <p:attrName>style.visibility</p:attrName>
                                        </p:attrNameLst>
                                      </p:cBhvr>
                                      <p:to>
                                        <p:strVal val="visible"/>
                                      </p:to>
                                    </p:set>
                                    <p:animEffect transition="in" filter="blinds(horizontal)">
                                      <p:cBhvr>
                                        <p:cTn id="12" dur="500"/>
                                        <p:tgtEl>
                                          <p:spTgt spid="819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6">
                                            <p:txEl>
                                              <p:pRg st="2" end="2"/>
                                            </p:txEl>
                                          </p:spTgt>
                                        </p:tgtEl>
                                        <p:attrNameLst>
                                          <p:attrName>style.visibility</p:attrName>
                                        </p:attrNameLst>
                                      </p:cBhvr>
                                      <p:to>
                                        <p:strVal val="visible"/>
                                      </p:to>
                                    </p:set>
                                    <p:animEffect transition="in" filter="blinds(horizontal)">
                                      <p:cBhvr>
                                        <p:cTn id="17" dur="500"/>
                                        <p:tgtEl>
                                          <p:spTgt spid="819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6">
                                            <p:txEl>
                                              <p:pRg st="3" end="3"/>
                                            </p:txEl>
                                          </p:spTgt>
                                        </p:tgtEl>
                                        <p:attrNameLst>
                                          <p:attrName>style.visibility</p:attrName>
                                        </p:attrNameLst>
                                      </p:cBhvr>
                                      <p:to>
                                        <p:strVal val="visible"/>
                                      </p:to>
                                    </p:set>
                                    <p:animEffect transition="in" filter="blinds(horizontal)">
                                      <p:cBhvr>
                                        <p:cTn id="22" dur="500"/>
                                        <p:tgtEl>
                                          <p:spTgt spid="819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26">
                                            <p:txEl>
                                              <p:pRg st="4" end="4"/>
                                            </p:txEl>
                                          </p:spTgt>
                                        </p:tgtEl>
                                        <p:attrNameLst>
                                          <p:attrName>style.visibility</p:attrName>
                                        </p:attrNameLst>
                                      </p:cBhvr>
                                      <p:to>
                                        <p:strVal val="visible"/>
                                      </p:to>
                                    </p:set>
                                    <p:animEffect transition="in" filter="blinds(horizontal)">
                                      <p:cBhvr>
                                        <p:cTn id="27" dur="500"/>
                                        <p:tgtEl>
                                          <p:spTgt spid="8192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26">
                                            <p:txEl>
                                              <p:pRg st="5" end="5"/>
                                            </p:txEl>
                                          </p:spTgt>
                                        </p:tgtEl>
                                        <p:attrNameLst>
                                          <p:attrName>style.visibility</p:attrName>
                                        </p:attrNameLst>
                                      </p:cBhvr>
                                      <p:to>
                                        <p:strVal val="visible"/>
                                      </p:to>
                                    </p:set>
                                    <p:animEffect transition="in" filter="blinds(horizontal)">
                                      <p:cBhvr>
                                        <p:cTn id="32" dur="500"/>
                                        <p:tgtEl>
                                          <p:spTgt spid="8192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26">
                                            <p:txEl>
                                              <p:pRg st="6" end="6"/>
                                            </p:txEl>
                                          </p:spTgt>
                                        </p:tgtEl>
                                        <p:attrNameLst>
                                          <p:attrName>style.visibility</p:attrName>
                                        </p:attrNameLst>
                                      </p:cBhvr>
                                      <p:to>
                                        <p:strVal val="visible"/>
                                      </p:to>
                                    </p:set>
                                    <p:animEffect transition="in" filter="blinds(horizontal)">
                                      <p:cBhvr>
                                        <p:cTn id="37" dur="500"/>
                                        <p:tgtEl>
                                          <p:spTgt spid="81926">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26">
                                            <p:txEl>
                                              <p:pRg st="7" end="7"/>
                                            </p:txEl>
                                          </p:spTgt>
                                        </p:tgtEl>
                                        <p:attrNameLst>
                                          <p:attrName>style.visibility</p:attrName>
                                        </p:attrNameLst>
                                      </p:cBhvr>
                                      <p:to>
                                        <p:strVal val="visible"/>
                                      </p:to>
                                    </p:set>
                                    <p:animEffect transition="in" filter="blinds(horizontal)">
                                      <p:cBhvr>
                                        <p:cTn id="42" dur="500"/>
                                        <p:tgtEl>
                                          <p:spTgt spid="81926">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1926">
                                            <p:txEl>
                                              <p:pRg st="8" end="8"/>
                                            </p:txEl>
                                          </p:spTgt>
                                        </p:tgtEl>
                                        <p:attrNameLst>
                                          <p:attrName>style.visibility</p:attrName>
                                        </p:attrNameLst>
                                      </p:cBhvr>
                                      <p:to>
                                        <p:strVal val="visible"/>
                                      </p:to>
                                    </p:set>
                                    <p:animEffect transition="in" filter="blinds(horizontal)">
                                      <p:cBhvr>
                                        <p:cTn id="47" dur="500"/>
                                        <p:tgtEl>
                                          <p:spTgt spid="81926">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1926">
                                            <p:txEl>
                                              <p:pRg st="9" end="9"/>
                                            </p:txEl>
                                          </p:spTgt>
                                        </p:tgtEl>
                                        <p:attrNameLst>
                                          <p:attrName>style.visibility</p:attrName>
                                        </p:attrNameLst>
                                      </p:cBhvr>
                                      <p:to>
                                        <p:strVal val="visible"/>
                                      </p:to>
                                    </p:set>
                                    <p:animEffect transition="in" filter="blinds(horizontal)">
                                      <p:cBhvr>
                                        <p:cTn id="52" dur="500"/>
                                        <p:tgtEl>
                                          <p:spTgt spid="81926">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1926">
                                            <p:txEl>
                                              <p:pRg st="10" end="10"/>
                                            </p:txEl>
                                          </p:spTgt>
                                        </p:tgtEl>
                                        <p:attrNameLst>
                                          <p:attrName>style.visibility</p:attrName>
                                        </p:attrNameLst>
                                      </p:cBhvr>
                                      <p:to>
                                        <p:strVal val="visible"/>
                                      </p:to>
                                    </p:set>
                                    <p:animEffect transition="in" filter="blinds(horizontal)">
                                      <p:cBhvr>
                                        <p:cTn id="57" dur="500"/>
                                        <p:tgtEl>
                                          <p:spTgt spid="81926">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1926">
                                            <p:txEl>
                                              <p:pRg st="11" end="11"/>
                                            </p:txEl>
                                          </p:spTgt>
                                        </p:tgtEl>
                                        <p:attrNameLst>
                                          <p:attrName>style.visibility</p:attrName>
                                        </p:attrNameLst>
                                      </p:cBhvr>
                                      <p:to>
                                        <p:strVal val="visible"/>
                                      </p:to>
                                    </p:set>
                                    <p:animEffect transition="in" filter="blinds(horizontal)">
                                      <p:cBhvr>
                                        <p:cTn id="62" dur="500"/>
                                        <p:tgtEl>
                                          <p:spTgt spid="81926">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81926">
                                            <p:txEl>
                                              <p:pRg st="12" end="12"/>
                                            </p:txEl>
                                          </p:spTgt>
                                        </p:tgtEl>
                                        <p:attrNameLst>
                                          <p:attrName>style.visibility</p:attrName>
                                        </p:attrNameLst>
                                      </p:cBhvr>
                                      <p:to>
                                        <p:strVal val="visible"/>
                                      </p:to>
                                    </p:set>
                                    <p:animEffect transition="in" filter="blinds(horizontal)">
                                      <p:cBhvr>
                                        <p:cTn id="67" dur="500"/>
                                        <p:tgtEl>
                                          <p:spTgt spid="81926">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81926">
                                            <p:txEl>
                                              <p:pRg st="13" end="13"/>
                                            </p:txEl>
                                          </p:spTgt>
                                        </p:tgtEl>
                                        <p:attrNameLst>
                                          <p:attrName>style.visibility</p:attrName>
                                        </p:attrNameLst>
                                      </p:cBhvr>
                                      <p:to>
                                        <p:strVal val="visible"/>
                                      </p:to>
                                    </p:set>
                                    <p:animEffect transition="in" filter="blinds(horizontal)">
                                      <p:cBhvr>
                                        <p:cTn id="72" dur="500"/>
                                        <p:tgtEl>
                                          <p:spTgt spid="81926">
                                            <p:txEl>
                                              <p:pRg st="13" end="1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81926">
                                            <p:txEl>
                                              <p:pRg st="14" end="14"/>
                                            </p:txEl>
                                          </p:spTgt>
                                        </p:tgtEl>
                                        <p:attrNameLst>
                                          <p:attrName>style.visibility</p:attrName>
                                        </p:attrNameLst>
                                      </p:cBhvr>
                                      <p:to>
                                        <p:strVal val="visible"/>
                                      </p:to>
                                    </p:set>
                                    <p:animEffect transition="in" filter="blinds(horizontal)">
                                      <p:cBhvr>
                                        <p:cTn id="77" dur="500"/>
                                        <p:tgtEl>
                                          <p:spTgt spid="81926">
                                            <p:txEl>
                                              <p:pRg st="14" end="14"/>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81926">
                                            <p:txEl>
                                              <p:pRg st="15" end="15"/>
                                            </p:txEl>
                                          </p:spTgt>
                                        </p:tgtEl>
                                        <p:attrNameLst>
                                          <p:attrName>style.visibility</p:attrName>
                                        </p:attrNameLst>
                                      </p:cBhvr>
                                      <p:to>
                                        <p:strVal val="visible"/>
                                      </p:to>
                                    </p:set>
                                    <p:animEffect transition="in" filter="blinds(horizontal)">
                                      <p:cBhvr>
                                        <p:cTn id="82" dur="500"/>
                                        <p:tgtEl>
                                          <p:spTgt spid="81926">
                                            <p:txEl>
                                              <p:pRg st="15" end="15"/>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81926">
                                            <p:txEl>
                                              <p:pRg st="16" end="16"/>
                                            </p:txEl>
                                          </p:spTgt>
                                        </p:tgtEl>
                                        <p:attrNameLst>
                                          <p:attrName>style.visibility</p:attrName>
                                        </p:attrNameLst>
                                      </p:cBhvr>
                                      <p:to>
                                        <p:strVal val="visible"/>
                                      </p:to>
                                    </p:set>
                                    <p:animEffect transition="in" filter="blinds(horizontal)">
                                      <p:cBhvr>
                                        <p:cTn id="87" dur="500"/>
                                        <p:tgtEl>
                                          <p:spTgt spid="81926">
                                            <p:txEl>
                                              <p:pRg st="16" end="16"/>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81926">
                                            <p:txEl>
                                              <p:pRg st="17" end="17"/>
                                            </p:txEl>
                                          </p:spTgt>
                                        </p:tgtEl>
                                        <p:attrNameLst>
                                          <p:attrName>style.visibility</p:attrName>
                                        </p:attrNameLst>
                                      </p:cBhvr>
                                      <p:to>
                                        <p:strVal val="visible"/>
                                      </p:to>
                                    </p:set>
                                    <p:animEffect transition="in" filter="blinds(horizontal)">
                                      <p:cBhvr>
                                        <p:cTn id="92" dur="500"/>
                                        <p:tgtEl>
                                          <p:spTgt spid="81926">
                                            <p:txEl>
                                              <p:pRg st="17" end="17"/>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81926">
                                            <p:txEl>
                                              <p:pRg st="18" end="18"/>
                                            </p:txEl>
                                          </p:spTgt>
                                        </p:tgtEl>
                                        <p:attrNameLst>
                                          <p:attrName>style.visibility</p:attrName>
                                        </p:attrNameLst>
                                      </p:cBhvr>
                                      <p:to>
                                        <p:strVal val="visible"/>
                                      </p:to>
                                    </p:set>
                                    <p:animEffect transition="in" filter="blinds(horizontal)">
                                      <p:cBhvr>
                                        <p:cTn id="97" dur="500"/>
                                        <p:tgtEl>
                                          <p:spTgt spid="81926">
                                            <p:txEl>
                                              <p:pRg st="18" end="18"/>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81926">
                                            <p:txEl>
                                              <p:pRg st="19" end="19"/>
                                            </p:txEl>
                                          </p:spTgt>
                                        </p:tgtEl>
                                        <p:attrNameLst>
                                          <p:attrName>style.visibility</p:attrName>
                                        </p:attrNameLst>
                                      </p:cBhvr>
                                      <p:to>
                                        <p:strVal val="visible"/>
                                      </p:to>
                                    </p:set>
                                    <p:animEffect transition="in" filter="blinds(horizontal)">
                                      <p:cBhvr>
                                        <p:cTn id="102" dur="500"/>
                                        <p:tgtEl>
                                          <p:spTgt spid="81926">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6"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162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1621" name="Rectangle 5"/>
          <p:cNvSpPr>
            <a:spLocks noGrp="1" noChangeArrowheads="1"/>
          </p:cNvSpPr>
          <p:nvPr>
            <p:ph type="title"/>
          </p:nvPr>
        </p:nvSpPr>
        <p:spPr>
          <a:xfrm>
            <a:off x="1406525" y="228600"/>
            <a:ext cx="7086600" cy="1276350"/>
          </a:xfrm>
          <a:noFill/>
          <a:ln/>
        </p:spPr>
        <p:txBody>
          <a:bodyPr lIns="90487" rIns="90487"/>
          <a:lstStyle/>
          <a:p>
            <a:r>
              <a:rPr lang="en-AU" sz="4200"/>
              <a:t>5. </a:t>
            </a:r>
            <a:r>
              <a:rPr lang="en-AU" sz="3200"/>
              <a:t>Current State of Knowledge and Practice-MS vs the Rest..(cont</a:t>
            </a:r>
            <a:r>
              <a:rPr lang="ja-JP" altLang="en-AU" sz="3200">
                <a:latin typeface="Arial"/>
              </a:rPr>
              <a:t>’</a:t>
            </a:r>
            <a:r>
              <a:rPr lang="en-AU" sz="3200"/>
              <a:t>d)  history</a:t>
            </a:r>
          </a:p>
        </p:txBody>
      </p:sp>
      <p:sp>
        <p:nvSpPr>
          <p:cNvPr id="111622" name="Rectangle 6"/>
          <p:cNvSpPr>
            <a:spLocks noGrp="1" noChangeArrowheads="1"/>
          </p:cNvSpPr>
          <p:nvPr>
            <p:ph type="body" idx="1"/>
          </p:nvPr>
        </p:nvSpPr>
        <p:spPr>
          <a:xfrm>
            <a:off x="0" y="1676400"/>
            <a:ext cx="9144000" cy="4267200"/>
          </a:xfrm>
          <a:noFill/>
          <a:ln/>
        </p:spPr>
        <p:txBody>
          <a:bodyPr lIns="90487" rIns="90487"/>
          <a:lstStyle/>
          <a:p>
            <a:pPr>
              <a:buFont typeface="Monotype Sorts" charset="0"/>
              <a:buChar char=""/>
            </a:pPr>
            <a:r>
              <a:rPr lang="en-AU" sz="2400" i="1"/>
              <a:t> Dijkstra and THE OS in the 70</a:t>
            </a:r>
            <a:r>
              <a:rPr lang="ja-JP" altLang="en-AU" sz="2400" i="1">
                <a:latin typeface="Arial"/>
              </a:rPr>
              <a:t>’</a:t>
            </a:r>
            <a:r>
              <a:rPr lang="en-AU" sz="2400" i="1"/>
              <a:t>s (the lesson?)...</a:t>
            </a:r>
          </a:p>
          <a:p>
            <a:pPr lvl="1">
              <a:buFont typeface="Monotype Sorts" charset="0"/>
              <a:buChar char=""/>
            </a:pPr>
            <a:r>
              <a:rPr lang="en-AU" sz="2400" i="1"/>
              <a:t> </a:t>
            </a:r>
            <a:r>
              <a:rPr lang="ja-JP" altLang="en-AU" sz="2000" i="1">
                <a:latin typeface="Arial"/>
              </a:rPr>
              <a:t>“</a:t>
            </a:r>
            <a:r>
              <a:rPr lang="en-AU" sz="2000" i="1"/>
              <a:t>Five people as smart as Edgar Dijkstra can do anything</a:t>
            </a:r>
            <a:r>
              <a:rPr lang="ja-JP" altLang="en-AU" sz="2000" i="1">
                <a:latin typeface="Arial"/>
              </a:rPr>
              <a:t>”</a:t>
            </a:r>
            <a:r>
              <a:rPr lang="en-AU" sz="2000" i="1"/>
              <a:t> Reed, 1981</a:t>
            </a:r>
          </a:p>
          <a:p>
            <a:pPr>
              <a:buFont typeface="Monotype Sorts" charset="0"/>
              <a:buChar char=""/>
            </a:pPr>
            <a:r>
              <a:rPr lang="en-AU" sz="2400" i="1"/>
              <a:t> The first Unix effort</a:t>
            </a:r>
            <a:r>
              <a:rPr lang="en-AU" sz="1800" i="1"/>
              <a:t>…(but what did it take for product versions)</a:t>
            </a:r>
          </a:p>
          <a:p>
            <a:pPr>
              <a:buFont typeface="Monotype Sorts" charset="0"/>
              <a:buChar char=""/>
            </a:pPr>
            <a:r>
              <a:rPr lang="en-AU" sz="2400" i="1"/>
              <a:t>OS/360, PL/I (the lesson?) (60</a:t>
            </a:r>
            <a:r>
              <a:rPr lang="ja-JP" altLang="en-AU" sz="2400" i="1">
                <a:latin typeface="Arial"/>
              </a:rPr>
              <a:t>’</a:t>
            </a:r>
            <a:r>
              <a:rPr lang="en-AU" sz="2400" i="1"/>
              <a:t>s)..</a:t>
            </a:r>
          </a:p>
          <a:p>
            <a:pPr lvl="1">
              <a:buFont typeface="Monotype Sorts" charset="0"/>
              <a:buChar char=""/>
            </a:pPr>
            <a:r>
              <a:rPr lang="en-AU" sz="2000" i="1"/>
              <a:t>Very large teams can build large systems very quickly..~ x1000 person years</a:t>
            </a:r>
          </a:p>
          <a:p>
            <a:pPr lvl="1">
              <a:buFont typeface="Monotype Sorts" charset="0"/>
              <a:buChar char=""/>
            </a:pPr>
            <a:r>
              <a:rPr lang="en-AU" sz="2000" i="1"/>
              <a:t>Total volumes of functionality (e.g. OS/360) may allow partitioning..TTM issue obscured..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21"/>
                                        </p:tgtEl>
                                        <p:attrNameLst>
                                          <p:attrName>style.visibility</p:attrName>
                                        </p:attrNameLst>
                                      </p:cBhvr>
                                      <p:to>
                                        <p:strVal val="visible"/>
                                      </p:to>
                                    </p:set>
                                    <p:anim calcmode="lin" valueType="num">
                                      <p:cBhvr additive="base">
                                        <p:cTn id="7" dur="500" fill="hold"/>
                                        <p:tgtEl>
                                          <p:spTgt spid="111621"/>
                                        </p:tgtEl>
                                        <p:attrNameLst>
                                          <p:attrName>ppt_x</p:attrName>
                                        </p:attrNameLst>
                                      </p:cBhvr>
                                      <p:tavLst>
                                        <p:tav tm="0">
                                          <p:val>
                                            <p:strVal val="0-#ppt_w/2"/>
                                          </p:val>
                                        </p:tav>
                                        <p:tav tm="100000">
                                          <p:val>
                                            <p:strVal val="#ppt_x"/>
                                          </p:val>
                                        </p:tav>
                                      </p:tavLst>
                                    </p:anim>
                                    <p:anim calcmode="lin" valueType="num">
                                      <p:cBhvr additive="base">
                                        <p:cTn id="8" dur="500" fill="hold"/>
                                        <p:tgtEl>
                                          <p:spTgt spid="1116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22">
                                            <p:txEl>
                                              <p:pRg st="0" end="0"/>
                                            </p:txEl>
                                          </p:spTgt>
                                        </p:tgtEl>
                                        <p:attrNameLst>
                                          <p:attrName>style.visibility</p:attrName>
                                        </p:attrNameLst>
                                      </p:cBhvr>
                                      <p:to>
                                        <p:strVal val="visible"/>
                                      </p:to>
                                    </p:set>
                                    <p:anim calcmode="lin" valueType="num">
                                      <p:cBhvr additive="base">
                                        <p:cTn id="13" dur="500" fill="hold"/>
                                        <p:tgtEl>
                                          <p:spTgt spid="111622">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16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1622">
                                            <p:txEl>
                                              <p:pRg st="1" end="1"/>
                                            </p:txEl>
                                          </p:spTgt>
                                        </p:tgtEl>
                                        <p:attrNameLst>
                                          <p:attrName>style.visibility</p:attrName>
                                        </p:attrNameLst>
                                      </p:cBhvr>
                                      <p:to>
                                        <p:strVal val="visible"/>
                                      </p:to>
                                    </p:set>
                                    <p:anim calcmode="lin" valueType="num">
                                      <p:cBhvr additive="base">
                                        <p:cTn id="19" dur="500" fill="hold"/>
                                        <p:tgtEl>
                                          <p:spTgt spid="111622">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162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1622">
                                            <p:txEl>
                                              <p:pRg st="2" end="2"/>
                                            </p:txEl>
                                          </p:spTgt>
                                        </p:tgtEl>
                                        <p:attrNameLst>
                                          <p:attrName>style.visibility</p:attrName>
                                        </p:attrNameLst>
                                      </p:cBhvr>
                                      <p:to>
                                        <p:strVal val="visible"/>
                                      </p:to>
                                    </p:set>
                                    <p:anim calcmode="lin" valueType="num">
                                      <p:cBhvr additive="base">
                                        <p:cTn id="25" dur="500" fill="hold"/>
                                        <p:tgtEl>
                                          <p:spTgt spid="111622">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162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1622">
                                            <p:txEl>
                                              <p:pRg st="3" end="3"/>
                                            </p:txEl>
                                          </p:spTgt>
                                        </p:tgtEl>
                                        <p:attrNameLst>
                                          <p:attrName>style.visibility</p:attrName>
                                        </p:attrNameLst>
                                      </p:cBhvr>
                                      <p:to>
                                        <p:strVal val="visible"/>
                                      </p:to>
                                    </p:set>
                                    <p:anim calcmode="lin" valueType="num">
                                      <p:cBhvr additive="base">
                                        <p:cTn id="31" dur="500" fill="hold"/>
                                        <p:tgtEl>
                                          <p:spTgt spid="111622">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162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1622">
                                            <p:txEl>
                                              <p:pRg st="4" end="4"/>
                                            </p:txEl>
                                          </p:spTgt>
                                        </p:tgtEl>
                                        <p:attrNameLst>
                                          <p:attrName>style.visibility</p:attrName>
                                        </p:attrNameLst>
                                      </p:cBhvr>
                                      <p:to>
                                        <p:strVal val="visible"/>
                                      </p:to>
                                    </p:set>
                                    <p:anim calcmode="lin" valueType="num">
                                      <p:cBhvr additive="base">
                                        <p:cTn id="37" dur="500" fill="hold"/>
                                        <p:tgtEl>
                                          <p:spTgt spid="111622">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162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1622">
                                            <p:txEl>
                                              <p:pRg st="5" end="5"/>
                                            </p:txEl>
                                          </p:spTgt>
                                        </p:tgtEl>
                                        <p:attrNameLst>
                                          <p:attrName>style.visibility</p:attrName>
                                        </p:attrNameLst>
                                      </p:cBhvr>
                                      <p:to>
                                        <p:strVal val="visible"/>
                                      </p:to>
                                    </p:set>
                                    <p:anim calcmode="lin" valueType="num">
                                      <p:cBhvr additive="base">
                                        <p:cTn id="43" dur="500" fill="hold"/>
                                        <p:tgtEl>
                                          <p:spTgt spid="111622">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162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1" grpId="0" autoUpdateAnimBg="0"/>
      <p:bldP spid="111622" grpId="0" build="p" bldLvl="3"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0" y="4572000"/>
            <a:ext cx="3276600" cy="6731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b="1" i="1">
                <a:latin typeface="Zapf Dingbats" charset="0"/>
              </a:rPr>
              <a:t>/</a:t>
            </a:r>
            <a:r>
              <a:rPr lang="en-AU" i="1">
                <a:latin typeface="Helvetica" charset="0"/>
              </a:rPr>
              <a:t>  </a:t>
            </a:r>
            <a:r>
              <a:rPr lang="ja-JP" altLang="en-AU" i="1">
                <a:latin typeface="Arial"/>
              </a:rPr>
              <a:t>“</a:t>
            </a:r>
            <a:r>
              <a:rPr lang="en-AU" i="1">
                <a:latin typeface="Helvetica" charset="0"/>
              </a:rPr>
              <a:t>Extreme programming</a:t>
            </a:r>
            <a:r>
              <a:rPr lang="ja-JP" altLang="en-AU" i="1">
                <a:latin typeface="Arial"/>
              </a:rPr>
              <a:t>”</a:t>
            </a:r>
            <a:r>
              <a:rPr lang="en-AU" i="1">
                <a:latin typeface="Helvetica" charset="0"/>
              </a:rPr>
              <a:t>?</a:t>
            </a:r>
          </a:p>
        </p:txBody>
      </p:sp>
      <p:grpSp>
        <p:nvGrpSpPr>
          <p:cNvPr id="92163" name="Group 3"/>
          <p:cNvGrpSpPr>
            <a:grpSpLocks/>
          </p:cNvGrpSpPr>
          <p:nvPr/>
        </p:nvGrpSpPr>
        <p:grpSpPr bwMode="auto">
          <a:xfrm>
            <a:off x="609600" y="1676400"/>
            <a:ext cx="8077200" cy="4724400"/>
            <a:chOff x="384" y="1056"/>
            <a:chExt cx="5088" cy="2976"/>
          </a:xfrm>
        </p:grpSpPr>
        <p:sp>
          <p:nvSpPr>
            <p:cNvPr id="92164" name="Rectangle 4"/>
            <p:cNvSpPr>
              <a:spLocks noChangeArrowheads="1"/>
            </p:cNvSpPr>
            <p:nvPr/>
          </p:nvSpPr>
          <p:spPr bwMode="auto">
            <a:xfrm>
              <a:off x="384" y="1056"/>
              <a:ext cx="1550" cy="267"/>
            </a:xfrm>
            <a:prstGeom prst="rect">
              <a:avLst/>
            </a:prstGeom>
            <a:solidFill>
              <a:srgbClr val="FFFFFF"/>
            </a:solidFill>
            <a:ln w="33338">
              <a:solidFill>
                <a:srgbClr val="000000"/>
              </a:solidFill>
              <a:miter lim="800000"/>
              <a:headEnd/>
              <a:tailEnd/>
            </a:ln>
          </p:spPr>
          <p:txBody>
            <a:bodyPr/>
            <a:lstStyle/>
            <a:p>
              <a:endParaRPr lang="en-US"/>
            </a:p>
          </p:txBody>
        </p:sp>
        <p:sp>
          <p:nvSpPr>
            <p:cNvPr id="92165" name="Arc 5"/>
            <p:cNvSpPr>
              <a:spLocks/>
            </p:cNvSpPr>
            <p:nvPr/>
          </p:nvSpPr>
          <p:spPr bwMode="auto">
            <a:xfrm>
              <a:off x="1916" y="1126"/>
              <a:ext cx="446" cy="318"/>
            </a:xfrm>
            <a:custGeom>
              <a:avLst/>
              <a:gdLst>
                <a:gd name="G0" fmla="+- 37 0 0"/>
                <a:gd name="G1" fmla="+- 21600 0 0"/>
                <a:gd name="G2" fmla="+- 21600 0 0"/>
                <a:gd name="T0" fmla="*/ 0 w 21636"/>
                <a:gd name="T1" fmla="*/ 1 h 21600"/>
                <a:gd name="T2" fmla="*/ 21636 w 21636"/>
                <a:gd name="T3" fmla="*/ 21565 h 21600"/>
                <a:gd name="T4" fmla="*/ 37 w 21636"/>
                <a:gd name="T5" fmla="*/ 21600 h 21600"/>
              </a:gdLst>
              <a:ahLst/>
              <a:cxnLst>
                <a:cxn ang="0">
                  <a:pos x="T0" y="T1"/>
                </a:cxn>
                <a:cxn ang="0">
                  <a:pos x="T2" y="T3"/>
                </a:cxn>
                <a:cxn ang="0">
                  <a:pos x="T4" y="T5"/>
                </a:cxn>
              </a:cxnLst>
              <a:rect l="0" t="0" r="r" b="b"/>
              <a:pathLst>
                <a:path w="21636" h="21600" fill="none" extrusionOk="0">
                  <a:moveTo>
                    <a:pt x="-1" y="0"/>
                  </a:moveTo>
                  <a:cubicBezTo>
                    <a:pt x="12" y="0"/>
                    <a:pt x="24" y="-1"/>
                    <a:pt x="37" y="-1"/>
                  </a:cubicBezTo>
                  <a:cubicBezTo>
                    <a:pt x="11952" y="-1"/>
                    <a:pt x="21617" y="9649"/>
                    <a:pt x="21636" y="21564"/>
                  </a:cubicBezTo>
                </a:path>
                <a:path w="21636" h="21600" stroke="0" extrusionOk="0">
                  <a:moveTo>
                    <a:pt x="-1" y="0"/>
                  </a:moveTo>
                  <a:cubicBezTo>
                    <a:pt x="12" y="0"/>
                    <a:pt x="24" y="-1"/>
                    <a:pt x="37" y="-1"/>
                  </a:cubicBezTo>
                  <a:cubicBezTo>
                    <a:pt x="11952" y="-1"/>
                    <a:pt x="21617" y="9649"/>
                    <a:pt x="21636" y="21564"/>
                  </a:cubicBezTo>
                  <a:lnTo>
                    <a:pt x="37" y="2160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166" name="Arc 6"/>
            <p:cNvSpPr>
              <a:spLocks/>
            </p:cNvSpPr>
            <p:nvPr/>
          </p:nvSpPr>
          <p:spPr bwMode="auto">
            <a:xfrm>
              <a:off x="605" y="1317"/>
              <a:ext cx="345" cy="313"/>
            </a:xfrm>
            <a:custGeom>
              <a:avLst/>
              <a:gdLst>
                <a:gd name="G0" fmla="+- 21600 0 0"/>
                <a:gd name="G1" fmla="+- 0 0 0"/>
                <a:gd name="G2" fmla="+- 21600 0 0"/>
                <a:gd name="T0" fmla="*/ 21552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551" y="21599"/>
                  </a:moveTo>
                  <a:cubicBezTo>
                    <a:pt x="9641" y="21573"/>
                    <a:pt x="-1" y="11910"/>
                    <a:pt x="-1" y="-1"/>
                  </a:cubicBezTo>
                </a:path>
                <a:path w="21600" h="21599" stroke="0" extrusionOk="0">
                  <a:moveTo>
                    <a:pt x="21551" y="21599"/>
                  </a:moveTo>
                  <a:cubicBezTo>
                    <a:pt x="9641" y="21573"/>
                    <a:pt x="-1" y="11910"/>
                    <a:pt x="-1" y="-1"/>
                  </a:cubicBezTo>
                  <a:lnTo>
                    <a:pt x="21600" y="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2167" name="Group 7"/>
            <p:cNvGrpSpPr>
              <a:grpSpLocks/>
            </p:cNvGrpSpPr>
            <p:nvPr/>
          </p:nvGrpSpPr>
          <p:grpSpPr bwMode="auto">
            <a:xfrm>
              <a:off x="2307" y="1380"/>
              <a:ext cx="76" cy="66"/>
              <a:chOff x="1165" y="858"/>
              <a:chExt cx="99" cy="127"/>
            </a:xfrm>
          </p:grpSpPr>
          <p:sp>
            <p:nvSpPr>
              <p:cNvPr id="92168" name="Freeform 8"/>
              <p:cNvSpPr>
                <a:spLocks/>
              </p:cNvSpPr>
              <p:nvPr/>
            </p:nvSpPr>
            <p:spPr bwMode="auto">
              <a:xfrm>
                <a:off x="1165" y="858"/>
                <a:ext cx="99" cy="127"/>
              </a:xfrm>
              <a:custGeom>
                <a:avLst/>
                <a:gdLst>
                  <a:gd name="T0" fmla="*/ 42 w 99"/>
                  <a:gd name="T1" fmla="*/ 127 h 127"/>
                  <a:gd name="T2" fmla="*/ 0 w 99"/>
                  <a:gd name="T3" fmla="*/ 0 h 127"/>
                  <a:gd name="T4" fmla="*/ 57 w 99"/>
                  <a:gd name="T5" fmla="*/ 0 h 127"/>
                  <a:gd name="T6" fmla="*/ 99 w 99"/>
                  <a:gd name="T7" fmla="*/ 8 h 127"/>
                  <a:gd name="T8" fmla="*/ 42 w 99"/>
                  <a:gd name="T9" fmla="*/ 127 h 127"/>
                </a:gdLst>
                <a:ahLst/>
                <a:cxnLst>
                  <a:cxn ang="0">
                    <a:pos x="T0" y="T1"/>
                  </a:cxn>
                  <a:cxn ang="0">
                    <a:pos x="T2" y="T3"/>
                  </a:cxn>
                  <a:cxn ang="0">
                    <a:pos x="T4" y="T5"/>
                  </a:cxn>
                  <a:cxn ang="0">
                    <a:pos x="T6" y="T7"/>
                  </a:cxn>
                  <a:cxn ang="0">
                    <a:pos x="T8" y="T9"/>
                  </a:cxn>
                </a:cxnLst>
                <a:rect l="0" t="0" r="r" b="b"/>
                <a:pathLst>
                  <a:path w="99" h="127">
                    <a:moveTo>
                      <a:pt x="42" y="127"/>
                    </a:moveTo>
                    <a:lnTo>
                      <a:pt x="0" y="0"/>
                    </a:lnTo>
                    <a:lnTo>
                      <a:pt x="57" y="0"/>
                    </a:lnTo>
                    <a:lnTo>
                      <a:pt x="99" y="8"/>
                    </a:lnTo>
                    <a:lnTo>
                      <a:pt x="42" y="1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9" name="Line 9"/>
              <p:cNvSpPr>
                <a:spLocks noChangeShapeType="1"/>
              </p:cNvSpPr>
              <p:nvPr/>
            </p:nvSpPr>
            <p:spPr bwMode="auto">
              <a:xfrm flipV="1">
                <a:off x="1222" y="858"/>
                <a:ext cx="1" cy="2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170" name="Rectangle 10"/>
            <p:cNvSpPr>
              <a:spLocks noChangeArrowheads="1"/>
            </p:cNvSpPr>
            <p:nvPr/>
          </p:nvSpPr>
          <p:spPr bwMode="auto">
            <a:xfrm>
              <a:off x="1505" y="1831"/>
              <a:ext cx="1549" cy="268"/>
            </a:xfrm>
            <a:prstGeom prst="rect">
              <a:avLst/>
            </a:prstGeom>
            <a:solidFill>
              <a:srgbClr val="FFFFFF"/>
            </a:solidFill>
            <a:ln w="33338">
              <a:solidFill>
                <a:srgbClr val="000000"/>
              </a:solidFill>
              <a:miter lim="800000"/>
              <a:headEnd/>
              <a:tailEnd/>
            </a:ln>
          </p:spPr>
          <p:txBody>
            <a:bodyPr/>
            <a:lstStyle/>
            <a:p>
              <a:endParaRPr lang="en-US"/>
            </a:p>
          </p:txBody>
        </p:sp>
        <p:sp>
          <p:nvSpPr>
            <p:cNvPr id="92171" name="Arc 11"/>
            <p:cNvSpPr>
              <a:spLocks/>
            </p:cNvSpPr>
            <p:nvPr/>
          </p:nvSpPr>
          <p:spPr bwMode="auto">
            <a:xfrm>
              <a:off x="2477" y="1512"/>
              <a:ext cx="445" cy="318"/>
            </a:xfrm>
            <a:custGeom>
              <a:avLst/>
              <a:gdLst>
                <a:gd name="G0" fmla="+- 37 0 0"/>
                <a:gd name="G1" fmla="+- 21600 0 0"/>
                <a:gd name="G2" fmla="+- 21600 0 0"/>
                <a:gd name="T0" fmla="*/ 0 w 21636"/>
                <a:gd name="T1" fmla="*/ 1 h 21600"/>
                <a:gd name="T2" fmla="*/ 21636 w 21636"/>
                <a:gd name="T3" fmla="*/ 21565 h 21600"/>
                <a:gd name="T4" fmla="*/ 37 w 21636"/>
                <a:gd name="T5" fmla="*/ 21600 h 21600"/>
              </a:gdLst>
              <a:ahLst/>
              <a:cxnLst>
                <a:cxn ang="0">
                  <a:pos x="T0" y="T1"/>
                </a:cxn>
                <a:cxn ang="0">
                  <a:pos x="T2" y="T3"/>
                </a:cxn>
                <a:cxn ang="0">
                  <a:pos x="T4" y="T5"/>
                </a:cxn>
              </a:cxnLst>
              <a:rect l="0" t="0" r="r" b="b"/>
              <a:pathLst>
                <a:path w="21636" h="21600" fill="none" extrusionOk="0">
                  <a:moveTo>
                    <a:pt x="-1" y="0"/>
                  </a:moveTo>
                  <a:cubicBezTo>
                    <a:pt x="12" y="0"/>
                    <a:pt x="24" y="-1"/>
                    <a:pt x="37" y="-1"/>
                  </a:cubicBezTo>
                  <a:cubicBezTo>
                    <a:pt x="11952" y="-1"/>
                    <a:pt x="21617" y="9649"/>
                    <a:pt x="21636" y="21564"/>
                  </a:cubicBezTo>
                </a:path>
                <a:path w="21636" h="21600" stroke="0" extrusionOk="0">
                  <a:moveTo>
                    <a:pt x="-1" y="0"/>
                  </a:moveTo>
                  <a:cubicBezTo>
                    <a:pt x="12" y="0"/>
                    <a:pt x="24" y="-1"/>
                    <a:pt x="37" y="-1"/>
                  </a:cubicBezTo>
                  <a:cubicBezTo>
                    <a:pt x="11952" y="-1"/>
                    <a:pt x="21617" y="9649"/>
                    <a:pt x="21636" y="21564"/>
                  </a:cubicBezTo>
                  <a:lnTo>
                    <a:pt x="37" y="2160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172" name="Arc 12"/>
            <p:cNvSpPr>
              <a:spLocks/>
            </p:cNvSpPr>
            <p:nvPr/>
          </p:nvSpPr>
          <p:spPr bwMode="auto">
            <a:xfrm>
              <a:off x="1164" y="1702"/>
              <a:ext cx="346" cy="31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2173" name="Group 13"/>
            <p:cNvGrpSpPr>
              <a:grpSpLocks/>
            </p:cNvGrpSpPr>
            <p:nvPr/>
          </p:nvGrpSpPr>
          <p:grpSpPr bwMode="auto">
            <a:xfrm>
              <a:off x="2878" y="1770"/>
              <a:ext cx="77" cy="61"/>
              <a:chOff x="1906" y="1611"/>
              <a:chExt cx="100" cy="118"/>
            </a:xfrm>
          </p:grpSpPr>
          <p:sp>
            <p:nvSpPr>
              <p:cNvPr id="92174" name="Freeform 14"/>
              <p:cNvSpPr>
                <a:spLocks/>
              </p:cNvSpPr>
              <p:nvPr/>
            </p:nvSpPr>
            <p:spPr bwMode="auto">
              <a:xfrm>
                <a:off x="1906" y="1611"/>
                <a:ext cx="100" cy="118"/>
              </a:xfrm>
              <a:custGeom>
                <a:avLst/>
                <a:gdLst>
                  <a:gd name="T0" fmla="*/ 28 w 100"/>
                  <a:gd name="T1" fmla="*/ 118 h 118"/>
                  <a:gd name="T2" fmla="*/ 0 w 100"/>
                  <a:gd name="T3" fmla="*/ 0 h 118"/>
                  <a:gd name="T4" fmla="*/ 43 w 100"/>
                  <a:gd name="T5" fmla="*/ 0 h 118"/>
                  <a:gd name="T6" fmla="*/ 100 w 100"/>
                  <a:gd name="T7" fmla="*/ 0 h 118"/>
                  <a:gd name="T8" fmla="*/ 28 w 100"/>
                  <a:gd name="T9" fmla="*/ 118 h 118"/>
                </a:gdLst>
                <a:ahLst/>
                <a:cxnLst>
                  <a:cxn ang="0">
                    <a:pos x="T0" y="T1"/>
                  </a:cxn>
                  <a:cxn ang="0">
                    <a:pos x="T2" y="T3"/>
                  </a:cxn>
                  <a:cxn ang="0">
                    <a:pos x="T4" y="T5"/>
                  </a:cxn>
                  <a:cxn ang="0">
                    <a:pos x="T6" y="T7"/>
                  </a:cxn>
                  <a:cxn ang="0">
                    <a:pos x="T8" y="T9"/>
                  </a:cxn>
                </a:cxnLst>
                <a:rect l="0" t="0" r="r" b="b"/>
                <a:pathLst>
                  <a:path w="100" h="118">
                    <a:moveTo>
                      <a:pt x="28" y="118"/>
                    </a:moveTo>
                    <a:lnTo>
                      <a:pt x="0" y="0"/>
                    </a:lnTo>
                    <a:lnTo>
                      <a:pt x="43" y="0"/>
                    </a:lnTo>
                    <a:lnTo>
                      <a:pt x="100" y="0"/>
                    </a:lnTo>
                    <a:lnTo>
                      <a:pt x="28" y="1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5" name="Line 15"/>
              <p:cNvSpPr>
                <a:spLocks noChangeShapeType="1"/>
              </p:cNvSpPr>
              <p:nvPr/>
            </p:nvSpPr>
            <p:spPr bwMode="auto">
              <a:xfrm flipV="1">
                <a:off x="1949" y="1611"/>
                <a:ext cx="1" cy="1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176" name="Rectangle 16"/>
            <p:cNvSpPr>
              <a:spLocks noChangeArrowheads="1"/>
            </p:cNvSpPr>
            <p:nvPr/>
          </p:nvSpPr>
          <p:spPr bwMode="auto">
            <a:xfrm>
              <a:off x="2076" y="2230"/>
              <a:ext cx="1549" cy="268"/>
            </a:xfrm>
            <a:prstGeom prst="rect">
              <a:avLst/>
            </a:prstGeom>
            <a:solidFill>
              <a:srgbClr val="FFFFFF"/>
            </a:solidFill>
            <a:ln w="33338">
              <a:solidFill>
                <a:srgbClr val="000000"/>
              </a:solidFill>
              <a:miter lim="800000"/>
              <a:headEnd/>
              <a:tailEnd/>
            </a:ln>
          </p:spPr>
          <p:txBody>
            <a:bodyPr/>
            <a:lstStyle/>
            <a:p>
              <a:endParaRPr lang="en-US"/>
            </a:p>
          </p:txBody>
        </p:sp>
        <p:sp>
          <p:nvSpPr>
            <p:cNvPr id="92177" name="Arc 17"/>
            <p:cNvSpPr>
              <a:spLocks/>
            </p:cNvSpPr>
            <p:nvPr/>
          </p:nvSpPr>
          <p:spPr bwMode="auto">
            <a:xfrm>
              <a:off x="3049" y="1911"/>
              <a:ext cx="444" cy="31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178" name="Arc 18"/>
            <p:cNvSpPr>
              <a:spLocks/>
            </p:cNvSpPr>
            <p:nvPr/>
          </p:nvSpPr>
          <p:spPr bwMode="auto">
            <a:xfrm>
              <a:off x="1736" y="2101"/>
              <a:ext cx="345" cy="31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2179" name="Group 19"/>
            <p:cNvGrpSpPr>
              <a:grpSpLocks/>
            </p:cNvGrpSpPr>
            <p:nvPr/>
          </p:nvGrpSpPr>
          <p:grpSpPr bwMode="auto">
            <a:xfrm>
              <a:off x="3449" y="2165"/>
              <a:ext cx="78" cy="65"/>
              <a:chOff x="2647" y="2372"/>
              <a:chExt cx="100" cy="127"/>
            </a:xfrm>
          </p:grpSpPr>
          <p:sp>
            <p:nvSpPr>
              <p:cNvPr id="92180" name="Freeform 20"/>
              <p:cNvSpPr>
                <a:spLocks/>
              </p:cNvSpPr>
              <p:nvPr/>
            </p:nvSpPr>
            <p:spPr bwMode="auto">
              <a:xfrm>
                <a:off x="2647" y="2372"/>
                <a:ext cx="100" cy="127"/>
              </a:xfrm>
              <a:custGeom>
                <a:avLst/>
                <a:gdLst>
                  <a:gd name="T0" fmla="*/ 29 w 100"/>
                  <a:gd name="T1" fmla="*/ 127 h 127"/>
                  <a:gd name="T2" fmla="*/ 0 w 100"/>
                  <a:gd name="T3" fmla="*/ 0 h 127"/>
                  <a:gd name="T4" fmla="*/ 43 w 100"/>
                  <a:gd name="T5" fmla="*/ 9 h 127"/>
                  <a:gd name="T6" fmla="*/ 100 w 100"/>
                  <a:gd name="T7" fmla="*/ 9 h 127"/>
                  <a:gd name="T8" fmla="*/ 29 w 100"/>
                  <a:gd name="T9" fmla="*/ 127 h 127"/>
                </a:gdLst>
                <a:ahLst/>
                <a:cxnLst>
                  <a:cxn ang="0">
                    <a:pos x="T0" y="T1"/>
                  </a:cxn>
                  <a:cxn ang="0">
                    <a:pos x="T2" y="T3"/>
                  </a:cxn>
                  <a:cxn ang="0">
                    <a:pos x="T4" y="T5"/>
                  </a:cxn>
                  <a:cxn ang="0">
                    <a:pos x="T6" y="T7"/>
                  </a:cxn>
                  <a:cxn ang="0">
                    <a:pos x="T8" y="T9"/>
                  </a:cxn>
                </a:cxnLst>
                <a:rect l="0" t="0" r="r" b="b"/>
                <a:pathLst>
                  <a:path w="100" h="127">
                    <a:moveTo>
                      <a:pt x="29" y="127"/>
                    </a:moveTo>
                    <a:lnTo>
                      <a:pt x="0" y="0"/>
                    </a:lnTo>
                    <a:lnTo>
                      <a:pt x="43" y="9"/>
                    </a:lnTo>
                    <a:lnTo>
                      <a:pt x="100" y="9"/>
                    </a:lnTo>
                    <a:lnTo>
                      <a:pt x="29" y="1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1" name="Line 21"/>
              <p:cNvSpPr>
                <a:spLocks noChangeShapeType="1"/>
              </p:cNvSpPr>
              <p:nvPr/>
            </p:nvSpPr>
            <p:spPr bwMode="auto">
              <a:xfrm flipV="1">
                <a:off x="2690" y="2381"/>
                <a:ext cx="1" cy="1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182" name="Rectangle 22"/>
            <p:cNvSpPr>
              <a:spLocks noChangeArrowheads="1"/>
            </p:cNvSpPr>
            <p:nvPr/>
          </p:nvSpPr>
          <p:spPr bwMode="auto">
            <a:xfrm>
              <a:off x="2648" y="2616"/>
              <a:ext cx="1549" cy="268"/>
            </a:xfrm>
            <a:prstGeom prst="rect">
              <a:avLst/>
            </a:prstGeom>
            <a:solidFill>
              <a:srgbClr val="FFFFFF"/>
            </a:solidFill>
            <a:ln w="33338">
              <a:solidFill>
                <a:srgbClr val="000000"/>
              </a:solidFill>
              <a:miter lim="800000"/>
              <a:headEnd/>
              <a:tailEnd/>
            </a:ln>
          </p:spPr>
          <p:txBody>
            <a:bodyPr/>
            <a:lstStyle/>
            <a:p>
              <a:endParaRPr lang="en-US"/>
            </a:p>
          </p:txBody>
        </p:sp>
        <p:sp>
          <p:nvSpPr>
            <p:cNvPr id="92183" name="Arc 23"/>
            <p:cNvSpPr>
              <a:spLocks/>
            </p:cNvSpPr>
            <p:nvPr/>
          </p:nvSpPr>
          <p:spPr bwMode="auto">
            <a:xfrm>
              <a:off x="3620" y="2296"/>
              <a:ext cx="446" cy="318"/>
            </a:xfrm>
            <a:custGeom>
              <a:avLst/>
              <a:gdLst>
                <a:gd name="G0" fmla="+- 37 0 0"/>
                <a:gd name="G1" fmla="+- 21600 0 0"/>
                <a:gd name="G2" fmla="+- 21600 0 0"/>
                <a:gd name="T0" fmla="*/ 0 w 21636"/>
                <a:gd name="T1" fmla="*/ 1 h 21600"/>
                <a:gd name="T2" fmla="*/ 21636 w 21636"/>
                <a:gd name="T3" fmla="*/ 21565 h 21600"/>
                <a:gd name="T4" fmla="*/ 37 w 21636"/>
                <a:gd name="T5" fmla="*/ 21600 h 21600"/>
              </a:gdLst>
              <a:ahLst/>
              <a:cxnLst>
                <a:cxn ang="0">
                  <a:pos x="T0" y="T1"/>
                </a:cxn>
                <a:cxn ang="0">
                  <a:pos x="T2" y="T3"/>
                </a:cxn>
                <a:cxn ang="0">
                  <a:pos x="T4" y="T5"/>
                </a:cxn>
              </a:cxnLst>
              <a:rect l="0" t="0" r="r" b="b"/>
              <a:pathLst>
                <a:path w="21636" h="21600" fill="none" extrusionOk="0">
                  <a:moveTo>
                    <a:pt x="-1" y="0"/>
                  </a:moveTo>
                  <a:cubicBezTo>
                    <a:pt x="12" y="0"/>
                    <a:pt x="24" y="-1"/>
                    <a:pt x="37" y="-1"/>
                  </a:cubicBezTo>
                  <a:cubicBezTo>
                    <a:pt x="11952" y="-1"/>
                    <a:pt x="21617" y="9649"/>
                    <a:pt x="21636" y="21564"/>
                  </a:cubicBezTo>
                </a:path>
                <a:path w="21636" h="21600" stroke="0" extrusionOk="0">
                  <a:moveTo>
                    <a:pt x="-1" y="0"/>
                  </a:moveTo>
                  <a:cubicBezTo>
                    <a:pt x="12" y="0"/>
                    <a:pt x="24" y="-1"/>
                    <a:pt x="37" y="-1"/>
                  </a:cubicBezTo>
                  <a:cubicBezTo>
                    <a:pt x="11952" y="-1"/>
                    <a:pt x="21617" y="9649"/>
                    <a:pt x="21636" y="21564"/>
                  </a:cubicBezTo>
                  <a:lnTo>
                    <a:pt x="37" y="2160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184" name="Arc 24"/>
            <p:cNvSpPr>
              <a:spLocks/>
            </p:cNvSpPr>
            <p:nvPr/>
          </p:nvSpPr>
          <p:spPr bwMode="auto">
            <a:xfrm>
              <a:off x="2307" y="2487"/>
              <a:ext cx="346" cy="3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2185" name="Group 25"/>
            <p:cNvGrpSpPr>
              <a:grpSpLocks/>
            </p:cNvGrpSpPr>
            <p:nvPr/>
          </p:nvGrpSpPr>
          <p:grpSpPr bwMode="auto">
            <a:xfrm>
              <a:off x="4010" y="2555"/>
              <a:ext cx="77" cy="61"/>
              <a:chOff x="3374" y="3125"/>
              <a:chExt cx="100" cy="119"/>
            </a:xfrm>
          </p:grpSpPr>
          <p:sp>
            <p:nvSpPr>
              <p:cNvPr id="92186" name="Freeform 26"/>
              <p:cNvSpPr>
                <a:spLocks/>
              </p:cNvSpPr>
              <p:nvPr/>
            </p:nvSpPr>
            <p:spPr bwMode="auto">
              <a:xfrm>
                <a:off x="3374" y="3125"/>
                <a:ext cx="100" cy="119"/>
              </a:xfrm>
              <a:custGeom>
                <a:avLst/>
                <a:gdLst>
                  <a:gd name="T0" fmla="*/ 43 w 100"/>
                  <a:gd name="T1" fmla="*/ 119 h 119"/>
                  <a:gd name="T2" fmla="*/ 0 w 100"/>
                  <a:gd name="T3" fmla="*/ 0 h 119"/>
                  <a:gd name="T4" fmla="*/ 58 w 100"/>
                  <a:gd name="T5" fmla="*/ 0 h 119"/>
                  <a:gd name="T6" fmla="*/ 100 w 100"/>
                  <a:gd name="T7" fmla="*/ 0 h 119"/>
                  <a:gd name="T8" fmla="*/ 43 w 100"/>
                  <a:gd name="T9" fmla="*/ 119 h 119"/>
                </a:gdLst>
                <a:ahLst/>
                <a:cxnLst>
                  <a:cxn ang="0">
                    <a:pos x="T0" y="T1"/>
                  </a:cxn>
                  <a:cxn ang="0">
                    <a:pos x="T2" y="T3"/>
                  </a:cxn>
                  <a:cxn ang="0">
                    <a:pos x="T4" y="T5"/>
                  </a:cxn>
                  <a:cxn ang="0">
                    <a:pos x="T6" y="T7"/>
                  </a:cxn>
                  <a:cxn ang="0">
                    <a:pos x="T8" y="T9"/>
                  </a:cxn>
                </a:cxnLst>
                <a:rect l="0" t="0" r="r" b="b"/>
                <a:pathLst>
                  <a:path w="100" h="119">
                    <a:moveTo>
                      <a:pt x="43" y="119"/>
                    </a:moveTo>
                    <a:lnTo>
                      <a:pt x="0" y="0"/>
                    </a:lnTo>
                    <a:lnTo>
                      <a:pt x="58" y="0"/>
                    </a:lnTo>
                    <a:lnTo>
                      <a:pt x="100" y="0"/>
                    </a:lnTo>
                    <a:lnTo>
                      <a:pt x="43" y="1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7" name="Line 27"/>
              <p:cNvSpPr>
                <a:spLocks noChangeShapeType="1"/>
              </p:cNvSpPr>
              <p:nvPr/>
            </p:nvSpPr>
            <p:spPr bwMode="auto">
              <a:xfrm flipV="1">
                <a:off x="3432" y="3125"/>
                <a:ext cx="1" cy="1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188" name="Rectangle 28"/>
            <p:cNvSpPr>
              <a:spLocks noChangeArrowheads="1"/>
            </p:cNvSpPr>
            <p:nvPr/>
          </p:nvSpPr>
          <p:spPr bwMode="auto">
            <a:xfrm>
              <a:off x="3219" y="3019"/>
              <a:ext cx="1549" cy="268"/>
            </a:xfrm>
            <a:prstGeom prst="rect">
              <a:avLst/>
            </a:prstGeom>
            <a:solidFill>
              <a:srgbClr val="FFFFFF"/>
            </a:solidFill>
            <a:ln w="33338">
              <a:solidFill>
                <a:srgbClr val="000000"/>
              </a:solidFill>
              <a:miter lim="800000"/>
              <a:headEnd/>
              <a:tailEnd/>
            </a:ln>
          </p:spPr>
          <p:txBody>
            <a:bodyPr/>
            <a:lstStyle/>
            <a:p>
              <a:endParaRPr lang="en-US"/>
            </a:p>
          </p:txBody>
        </p:sp>
        <p:sp>
          <p:nvSpPr>
            <p:cNvPr id="92189" name="Arc 29"/>
            <p:cNvSpPr>
              <a:spLocks/>
            </p:cNvSpPr>
            <p:nvPr/>
          </p:nvSpPr>
          <p:spPr bwMode="auto">
            <a:xfrm>
              <a:off x="4191" y="2700"/>
              <a:ext cx="446" cy="317"/>
            </a:xfrm>
            <a:custGeom>
              <a:avLst/>
              <a:gdLst>
                <a:gd name="G0" fmla="+- 37 0 0"/>
                <a:gd name="G1" fmla="+- 21600 0 0"/>
                <a:gd name="G2" fmla="+- 21600 0 0"/>
                <a:gd name="T0" fmla="*/ 0 w 21637"/>
                <a:gd name="T1" fmla="*/ 1 h 21600"/>
                <a:gd name="T2" fmla="*/ 21637 w 21637"/>
                <a:gd name="T3" fmla="*/ 21600 h 21600"/>
                <a:gd name="T4" fmla="*/ 37 w 21637"/>
                <a:gd name="T5" fmla="*/ 21600 h 21600"/>
              </a:gdLst>
              <a:ahLst/>
              <a:cxnLst>
                <a:cxn ang="0">
                  <a:pos x="T0" y="T1"/>
                </a:cxn>
                <a:cxn ang="0">
                  <a:pos x="T2" y="T3"/>
                </a:cxn>
                <a:cxn ang="0">
                  <a:pos x="T4" y="T5"/>
                </a:cxn>
              </a:cxnLst>
              <a:rect l="0" t="0" r="r" b="b"/>
              <a:pathLst>
                <a:path w="21637" h="21600" fill="none" extrusionOk="0">
                  <a:moveTo>
                    <a:pt x="-1" y="0"/>
                  </a:moveTo>
                  <a:cubicBezTo>
                    <a:pt x="12" y="0"/>
                    <a:pt x="24" y="-1"/>
                    <a:pt x="37" y="-1"/>
                  </a:cubicBezTo>
                  <a:cubicBezTo>
                    <a:pt x="11966" y="-1"/>
                    <a:pt x="21637" y="9670"/>
                    <a:pt x="21637" y="21600"/>
                  </a:cubicBezTo>
                </a:path>
                <a:path w="21637" h="21600" stroke="0" extrusionOk="0">
                  <a:moveTo>
                    <a:pt x="-1" y="0"/>
                  </a:moveTo>
                  <a:cubicBezTo>
                    <a:pt x="12" y="0"/>
                    <a:pt x="24" y="-1"/>
                    <a:pt x="37" y="-1"/>
                  </a:cubicBezTo>
                  <a:cubicBezTo>
                    <a:pt x="11966" y="-1"/>
                    <a:pt x="21637" y="9670"/>
                    <a:pt x="21637" y="21600"/>
                  </a:cubicBezTo>
                  <a:lnTo>
                    <a:pt x="37" y="2160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190" name="Arc 30"/>
            <p:cNvSpPr>
              <a:spLocks/>
            </p:cNvSpPr>
            <p:nvPr/>
          </p:nvSpPr>
          <p:spPr bwMode="auto">
            <a:xfrm>
              <a:off x="2878" y="2890"/>
              <a:ext cx="346" cy="31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2191" name="Group 31"/>
            <p:cNvGrpSpPr>
              <a:grpSpLocks/>
            </p:cNvGrpSpPr>
            <p:nvPr/>
          </p:nvGrpSpPr>
          <p:grpSpPr bwMode="auto">
            <a:xfrm>
              <a:off x="4593" y="2953"/>
              <a:ext cx="76" cy="66"/>
              <a:chOff x="4130" y="3895"/>
              <a:chExt cx="100" cy="127"/>
            </a:xfrm>
          </p:grpSpPr>
          <p:sp>
            <p:nvSpPr>
              <p:cNvPr id="92192" name="Freeform 32"/>
              <p:cNvSpPr>
                <a:spLocks/>
              </p:cNvSpPr>
              <p:nvPr/>
            </p:nvSpPr>
            <p:spPr bwMode="auto">
              <a:xfrm>
                <a:off x="4130" y="3895"/>
                <a:ext cx="100" cy="127"/>
              </a:xfrm>
              <a:custGeom>
                <a:avLst/>
                <a:gdLst>
                  <a:gd name="T0" fmla="*/ 29 w 100"/>
                  <a:gd name="T1" fmla="*/ 127 h 127"/>
                  <a:gd name="T2" fmla="*/ 0 w 100"/>
                  <a:gd name="T3" fmla="*/ 0 h 127"/>
                  <a:gd name="T4" fmla="*/ 43 w 100"/>
                  <a:gd name="T5" fmla="*/ 9 h 127"/>
                  <a:gd name="T6" fmla="*/ 100 w 100"/>
                  <a:gd name="T7" fmla="*/ 9 h 127"/>
                  <a:gd name="T8" fmla="*/ 29 w 100"/>
                  <a:gd name="T9" fmla="*/ 127 h 127"/>
                </a:gdLst>
                <a:ahLst/>
                <a:cxnLst>
                  <a:cxn ang="0">
                    <a:pos x="T0" y="T1"/>
                  </a:cxn>
                  <a:cxn ang="0">
                    <a:pos x="T2" y="T3"/>
                  </a:cxn>
                  <a:cxn ang="0">
                    <a:pos x="T4" y="T5"/>
                  </a:cxn>
                  <a:cxn ang="0">
                    <a:pos x="T6" y="T7"/>
                  </a:cxn>
                  <a:cxn ang="0">
                    <a:pos x="T8" y="T9"/>
                  </a:cxn>
                </a:cxnLst>
                <a:rect l="0" t="0" r="r" b="b"/>
                <a:pathLst>
                  <a:path w="100" h="127">
                    <a:moveTo>
                      <a:pt x="29" y="127"/>
                    </a:moveTo>
                    <a:lnTo>
                      <a:pt x="0" y="0"/>
                    </a:lnTo>
                    <a:lnTo>
                      <a:pt x="43" y="9"/>
                    </a:lnTo>
                    <a:lnTo>
                      <a:pt x="100" y="9"/>
                    </a:lnTo>
                    <a:lnTo>
                      <a:pt x="29" y="1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3" name="Line 33"/>
              <p:cNvSpPr>
                <a:spLocks noChangeShapeType="1"/>
              </p:cNvSpPr>
              <p:nvPr/>
            </p:nvSpPr>
            <p:spPr bwMode="auto">
              <a:xfrm flipV="1">
                <a:off x="4173" y="3904"/>
                <a:ext cx="1" cy="1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194" name="Line 34"/>
            <p:cNvSpPr>
              <a:spLocks noChangeShapeType="1"/>
            </p:cNvSpPr>
            <p:nvPr/>
          </p:nvSpPr>
          <p:spPr bwMode="auto">
            <a:xfrm flipV="1">
              <a:off x="604" y="1319"/>
              <a:ext cx="1" cy="4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195" name="Group 35"/>
            <p:cNvGrpSpPr>
              <a:grpSpLocks/>
            </p:cNvGrpSpPr>
            <p:nvPr/>
          </p:nvGrpSpPr>
          <p:grpSpPr bwMode="auto">
            <a:xfrm>
              <a:off x="560" y="1319"/>
              <a:ext cx="88" cy="61"/>
              <a:chOff x="-1102" y="740"/>
              <a:chExt cx="114" cy="118"/>
            </a:xfrm>
          </p:grpSpPr>
          <p:sp>
            <p:nvSpPr>
              <p:cNvPr id="92196" name="Freeform 36"/>
              <p:cNvSpPr>
                <a:spLocks/>
              </p:cNvSpPr>
              <p:nvPr/>
            </p:nvSpPr>
            <p:spPr bwMode="auto">
              <a:xfrm>
                <a:off x="-1102" y="740"/>
                <a:ext cx="114" cy="118"/>
              </a:xfrm>
              <a:custGeom>
                <a:avLst/>
                <a:gdLst>
                  <a:gd name="T0" fmla="*/ 57 w 114"/>
                  <a:gd name="T1" fmla="*/ 0 h 118"/>
                  <a:gd name="T2" fmla="*/ 114 w 114"/>
                  <a:gd name="T3" fmla="*/ 118 h 118"/>
                  <a:gd name="T4" fmla="*/ 57 w 114"/>
                  <a:gd name="T5" fmla="*/ 118 h 118"/>
                  <a:gd name="T6" fmla="*/ 0 w 114"/>
                  <a:gd name="T7" fmla="*/ 118 h 118"/>
                  <a:gd name="T8" fmla="*/ 57 w 114"/>
                  <a:gd name="T9" fmla="*/ 0 h 118"/>
                </a:gdLst>
                <a:ahLst/>
                <a:cxnLst>
                  <a:cxn ang="0">
                    <a:pos x="T0" y="T1"/>
                  </a:cxn>
                  <a:cxn ang="0">
                    <a:pos x="T2" y="T3"/>
                  </a:cxn>
                  <a:cxn ang="0">
                    <a:pos x="T4" y="T5"/>
                  </a:cxn>
                  <a:cxn ang="0">
                    <a:pos x="T6" y="T7"/>
                  </a:cxn>
                  <a:cxn ang="0">
                    <a:pos x="T8" y="T9"/>
                  </a:cxn>
                </a:cxnLst>
                <a:rect l="0" t="0" r="r" b="b"/>
                <a:pathLst>
                  <a:path w="114" h="118">
                    <a:moveTo>
                      <a:pt x="57" y="0"/>
                    </a:moveTo>
                    <a:lnTo>
                      <a:pt x="114" y="118"/>
                    </a:lnTo>
                    <a:lnTo>
                      <a:pt x="57" y="118"/>
                    </a:lnTo>
                    <a:lnTo>
                      <a:pt x="0" y="118"/>
                    </a:lnTo>
                    <a:lnTo>
                      <a:pt x="5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7" name="Line 37"/>
              <p:cNvSpPr>
                <a:spLocks noChangeShapeType="1"/>
              </p:cNvSpPr>
              <p:nvPr/>
            </p:nvSpPr>
            <p:spPr bwMode="auto">
              <a:xfrm>
                <a:off x="-1045" y="816"/>
                <a:ext cx="1" cy="4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198" name="Group 38"/>
            <p:cNvGrpSpPr>
              <a:grpSpLocks/>
            </p:cNvGrpSpPr>
            <p:nvPr/>
          </p:nvGrpSpPr>
          <p:grpSpPr bwMode="auto">
            <a:xfrm>
              <a:off x="1120" y="1687"/>
              <a:ext cx="88" cy="62"/>
              <a:chOff x="-375" y="1450"/>
              <a:chExt cx="114" cy="119"/>
            </a:xfrm>
          </p:grpSpPr>
          <p:sp>
            <p:nvSpPr>
              <p:cNvPr id="92199" name="Freeform 39"/>
              <p:cNvSpPr>
                <a:spLocks/>
              </p:cNvSpPr>
              <p:nvPr/>
            </p:nvSpPr>
            <p:spPr bwMode="auto">
              <a:xfrm>
                <a:off x="-375" y="1450"/>
                <a:ext cx="114" cy="119"/>
              </a:xfrm>
              <a:custGeom>
                <a:avLst/>
                <a:gdLst>
                  <a:gd name="T0" fmla="*/ 57 w 114"/>
                  <a:gd name="T1" fmla="*/ 0 h 119"/>
                  <a:gd name="T2" fmla="*/ 114 w 114"/>
                  <a:gd name="T3" fmla="*/ 119 h 119"/>
                  <a:gd name="T4" fmla="*/ 57 w 114"/>
                  <a:gd name="T5" fmla="*/ 119 h 119"/>
                  <a:gd name="T6" fmla="*/ 0 w 114"/>
                  <a:gd name="T7" fmla="*/ 119 h 119"/>
                  <a:gd name="T8" fmla="*/ 57 w 114"/>
                  <a:gd name="T9" fmla="*/ 0 h 119"/>
                </a:gdLst>
                <a:ahLst/>
                <a:cxnLst>
                  <a:cxn ang="0">
                    <a:pos x="T0" y="T1"/>
                  </a:cxn>
                  <a:cxn ang="0">
                    <a:pos x="T2" y="T3"/>
                  </a:cxn>
                  <a:cxn ang="0">
                    <a:pos x="T4" y="T5"/>
                  </a:cxn>
                  <a:cxn ang="0">
                    <a:pos x="T6" y="T7"/>
                  </a:cxn>
                  <a:cxn ang="0">
                    <a:pos x="T8" y="T9"/>
                  </a:cxn>
                </a:cxnLst>
                <a:rect l="0" t="0" r="r" b="b"/>
                <a:pathLst>
                  <a:path w="114" h="119">
                    <a:moveTo>
                      <a:pt x="57" y="0"/>
                    </a:moveTo>
                    <a:lnTo>
                      <a:pt x="114" y="119"/>
                    </a:lnTo>
                    <a:lnTo>
                      <a:pt x="57" y="119"/>
                    </a:lnTo>
                    <a:lnTo>
                      <a:pt x="0" y="119"/>
                    </a:lnTo>
                    <a:lnTo>
                      <a:pt x="5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00" name="Line 40"/>
              <p:cNvSpPr>
                <a:spLocks noChangeShapeType="1"/>
              </p:cNvSpPr>
              <p:nvPr/>
            </p:nvSpPr>
            <p:spPr bwMode="auto">
              <a:xfrm>
                <a:off x="-318" y="1552"/>
                <a:ext cx="1" cy="1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01" name="Rectangle 41"/>
            <p:cNvSpPr>
              <a:spLocks noChangeArrowheads="1"/>
            </p:cNvSpPr>
            <p:nvPr/>
          </p:nvSpPr>
          <p:spPr bwMode="auto">
            <a:xfrm>
              <a:off x="911" y="1441"/>
              <a:ext cx="1550" cy="268"/>
            </a:xfrm>
            <a:prstGeom prst="rect">
              <a:avLst/>
            </a:prstGeom>
            <a:solidFill>
              <a:srgbClr val="FFFFFF"/>
            </a:solidFill>
            <a:ln w="33338">
              <a:solidFill>
                <a:srgbClr val="000000"/>
              </a:solidFill>
              <a:miter lim="800000"/>
              <a:headEnd/>
              <a:tailEnd/>
            </a:ln>
          </p:spPr>
          <p:txBody>
            <a:bodyPr/>
            <a:lstStyle/>
            <a:p>
              <a:endParaRPr lang="en-US"/>
            </a:p>
          </p:txBody>
        </p:sp>
        <p:grpSp>
          <p:nvGrpSpPr>
            <p:cNvPr id="92202" name="Group 42"/>
            <p:cNvGrpSpPr>
              <a:grpSpLocks/>
            </p:cNvGrpSpPr>
            <p:nvPr/>
          </p:nvGrpSpPr>
          <p:grpSpPr bwMode="auto">
            <a:xfrm>
              <a:off x="1702" y="2099"/>
              <a:ext cx="77" cy="61"/>
              <a:chOff x="380" y="2245"/>
              <a:chExt cx="100" cy="119"/>
            </a:xfrm>
          </p:grpSpPr>
          <p:sp>
            <p:nvSpPr>
              <p:cNvPr id="92203" name="Freeform 43"/>
              <p:cNvSpPr>
                <a:spLocks/>
              </p:cNvSpPr>
              <p:nvPr/>
            </p:nvSpPr>
            <p:spPr bwMode="auto">
              <a:xfrm>
                <a:off x="380" y="2245"/>
                <a:ext cx="100" cy="119"/>
              </a:xfrm>
              <a:custGeom>
                <a:avLst/>
                <a:gdLst>
                  <a:gd name="T0" fmla="*/ 72 w 100"/>
                  <a:gd name="T1" fmla="*/ 0 h 119"/>
                  <a:gd name="T2" fmla="*/ 100 w 100"/>
                  <a:gd name="T3" fmla="*/ 119 h 119"/>
                  <a:gd name="T4" fmla="*/ 57 w 100"/>
                  <a:gd name="T5" fmla="*/ 119 h 119"/>
                  <a:gd name="T6" fmla="*/ 0 w 100"/>
                  <a:gd name="T7" fmla="*/ 119 h 119"/>
                  <a:gd name="T8" fmla="*/ 72 w 100"/>
                  <a:gd name="T9" fmla="*/ 0 h 119"/>
                </a:gdLst>
                <a:ahLst/>
                <a:cxnLst>
                  <a:cxn ang="0">
                    <a:pos x="T0" y="T1"/>
                  </a:cxn>
                  <a:cxn ang="0">
                    <a:pos x="T2" y="T3"/>
                  </a:cxn>
                  <a:cxn ang="0">
                    <a:pos x="T4" y="T5"/>
                  </a:cxn>
                  <a:cxn ang="0">
                    <a:pos x="T6" y="T7"/>
                  </a:cxn>
                  <a:cxn ang="0">
                    <a:pos x="T8" y="T9"/>
                  </a:cxn>
                </a:cxnLst>
                <a:rect l="0" t="0" r="r" b="b"/>
                <a:pathLst>
                  <a:path w="100" h="119">
                    <a:moveTo>
                      <a:pt x="72" y="0"/>
                    </a:moveTo>
                    <a:lnTo>
                      <a:pt x="100" y="119"/>
                    </a:lnTo>
                    <a:lnTo>
                      <a:pt x="57" y="119"/>
                    </a:lnTo>
                    <a:lnTo>
                      <a:pt x="0" y="119"/>
                    </a:lnTo>
                    <a:lnTo>
                      <a:pt x="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04" name="Line 44"/>
              <p:cNvSpPr>
                <a:spLocks noChangeShapeType="1"/>
              </p:cNvSpPr>
              <p:nvPr/>
            </p:nvSpPr>
            <p:spPr bwMode="auto">
              <a:xfrm>
                <a:off x="437" y="2355"/>
                <a:ext cx="1" cy="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205" name="Group 45"/>
            <p:cNvGrpSpPr>
              <a:grpSpLocks/>
            </p:cNvGrpSpPr>
            <p:nvPr/>
          </p:nvGrpSpPr>
          <p:grpSpPr bwMode="auto">
            <a:xfrm>
              <a:off x="2264" y="2489"/>
              <a:ext cx="87" cy="61"/>
              <a:chOff x="1108" y="2998"/>
              <a:chExt cx="114" cy="119"/>
            </a:xfrm>
          </p:grpSpPr>
          <p:sp>
            <p:nvSpPr>
              <p:cNvPr id="92206" name="Freeform 46"/>
              <p:cNvSpPr>
                <a:spLocks/>
              </p:cNvSpPr>
              <p:nvPr/>
            </p:nvSpPr>
            <p:spPr bwMode="auto">
              <a:xfrm>
                <a:off x="1108" y="2998"/>
                <a:ext cx="114" cy="119"/>
              </a:xfrm>
              <a:custGeom>
                <a:avLst/>
                <a:gdLst>
                  <a:gd name="T0" fmla="*/ 57 w 114"/>
                  <a:gd name="T1" fmla="*/ 0 h 119"/>
                  <a:gd name="T2" fmla="*/ 114 w 114"/>
                  <a:gd name="T3" fmla="*/ 119 h 119"/>
                  <a:gd name="T4" fmla="*/ 57 w 114"/>
                  <a:gd name="T5" fmla="*/ 119 h 119"/>
                  <a:gd name="T6" fmla="*/ 0 w 114"/>
                  <a:gd name="T7" fmla="*/ 119 h 119"/>
                  <a:gd name="T8" fmla="*/ 57 w 114"/>
                  <a:gd name="T9" fmla="*/ 0 h 119"/>
                </a:gdLst>
                <a:ahLst/>
                <a:cxnLst>
                  <a:cxn ang="0">
                    <a:pos x="T0" y="T1"/>
                  </a:cxn>
                  <a:cxn ang="0">
                    <a:pos x="T2" y="T3"/>
                  </a:cxn>
                  <a:cxn ang="0">
                    <a:pos x="T4" y="T5"/>
                  </a:cxn>
                  <a:cxn ang="0">
                    <a:pos x="T6" y="T7"/>
                  </a:cxn>
                  <a:cxn ang="0">
                    <a:pos x="T8" y="T9"/>
                  </a:cxn>
                </a:cxnLst>
                <a:rect l="0" t="0" r="r" b="b"/>
                <a:pathLst>
                  <a:path w="114" h="119">
                    <a:moveTo>
                      <a:pt x="57" y="0"/>
                    </a:moveTo>
                    <a:lnTo>
                      <a:pt x="114" y="119"/>
                    </a:lnTo>
                    <a:lnTo>
                      <a:pt x="57" y="119"/>
                    </a:lnTo>
                    <a:lnTo>
                      <a:pt x="0" y="119"/>
                    </a:lnTo>
                    <a:lnTo>
                      <a:pt x="5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07" name="Line 47"/>
              <p:cNvSpPr>
                <a:spLocks noChangeShapeType="1"/>
              </p:cNvSpPr>
              <p:nvPr/>
            </p:nvSpPr>
            <p:spPr bwMode="auto">
              <a:xfrm>
                <a:off x="1165" y="3083"/>
                <a:ext cx="1" cy="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208" name="Group 48"/>
            <p:cNvGrpSpPr>
              <a:grpSpLocks/>
            </p:cNvGrpSpPr>
            <p:nvPr/>
          </p:nvGrpSpPr>
          <p:grpSpPr bwMode="auto">
            <a:xfrm>
              <a:off x="2835" y="2884"/>
              <a:ext cx="87" cy="61"/>
              <a:chOff x="1849" y="3760"/>
              <a:chExt cx="114" cy="118"/>
            </a:xfrm>
          </p:grpSpPr>
          <p:sp>
            <p:nvSpPr>
              <p:cNvPr id="92209" name="Freeform 49"/>
              <p:cNvSpPr>
                <a:spLocks/>
              </p:cNvSpPr>
              <p:nvPr/>
            </p:nvSpPr>
            <p:spPr bwMode="auto">
              <a:xfrm>
                <a:off x="1849" y="3760"/>
                <a:ext cx="114" cy="118"/>
              </a:xfrm>
              <a:custGeom>
                <a:avLst/>
                <a:gdLst>
                  <a:gd name="T0" fmla="*/ 57 w 114"/>
                  <a:gd name="T1" fmla="*/ 0 h 118"/>
                  <a:gd name="T2" fmla="*/ 114 w 114"/>
                  <a:gd name="T3" fmla="*/ 118 h 118"/>
                  <a:gd name="T4" fmla="*/ 57 w 114"/>
                  <a:gd name="T5" fmla="*/ 118 h 118"/>
                  <a:gd name="T6" fmla="*/ 0 w 114"/>
                  <a:gd name="T7" fmla="*/ 118 h 118"/>
                  <a:gd name="T8" fmla="*/ 57 w 114"/>
                  <a:gd name="T9" fmla="*/ 0 h 118"/>
                </a:gdLst>
                <a:ahLst/>
                <a:cxnLst>
                  <a:cxn ang="0">
                    <a:pos x="T0" y="T1"/>
                  </a:cxn>
                  <a:cxn ang="0">
                    <a:pos x="T2" y="T3"/>
                  </a:cxn>
                  <a:cxn ang="0">
                    <a:pos x="T4" y="T5"/>
                  </a:cxn>
                  <a:cxn ang="0">
                    <a:pos x="T6" y="T7"/>
                  </a:cxn>
                  <a:cxn ang="0">
                    <a:pos x="T8" y="T9"/>
                  </a:cxn>
                </a:cxnLst>
                <a:rect l="0" t="0" r="r" b="b"/>
                <a:pathLst>
                  <a:path w="114" h="118">
                    <a:moveTo>
                      <a:pt x="57" y="0"/>
                    </a:moveTo>
                    <a:lnTo>
                      <a:pt x="114" y="118"/>
                    </a:lnTo>
                    <a:lnTo>
                      <a:pt x="57" y="118"/>
                    </a:lnTo>
                    <a:lnTo>
                      <a:pt x="0" y="118"/>
                    </a:lnTo>
                    <a:lnTo>
                      <a:pt x="5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10" name="Line 50"/>
              <p:cNvSpPr>
                <a:spLocks noChangeShapeType="1"/>
              </p:cNvSpPr>
              <p:nvPr/>
            </p:nvSpPr>
            <p:spPr bwMode="auto">
              <a:xfrm>
                <a:off x="1906" y="3861"/>
                <a:ext cx="1" cy="1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11" name="Rectangle 51"/>
            <p:cNvSpPr>
              <a:spLocks noChangeArrowheads="1"/>
            </p:cNvSpPr>
            <p:nvPr/>
          </p:nvSpPr>
          <p:spPr bwMode="auto">
            <a:xfrm>
              <a:off x="3922" y="3764"/>
              <a:ext cx="1550" cy="268"/>
            </a:xfrm>
            <a:prstGeom prst="rect">
              <a:avLst/>
            </a:prstGeom>
            <a:solidFill>
              <a:srgbClr val="FFFFFF"/>
            </a:solidFill>
            <a:ln w="33338">
              <a:solidFill>
                <a:srgbClr val="000000"/>
              </a:solidFill>
              <a:miter lim="800000"/>
              <a:headEnd/>
              <a:tailEnd/>
            </a:ln>
          </p:spPr>
          <p:txBody>
            <a:bodyPr/>
            <a:lstStyle/>
            <a:p>
              <a:endParaRPr lang="en-US"/>
            </a:p>
          </p:txBody>
        </p:sp>
        <p:sp>
          <p:nvSpPr>
            <p:cNvPr id="92212" name="Rectangle 52"/>
            <p:cNvSpPr>
              <a:spLocks noChangeArrowheads="1"/>
            </p:cNvSpPr>
            <p:nvPr/>
          </p:nvSpPr>
          <p:spPr bwMode="auto">
            <a:xfrm>
              <a:off x="3614" y="3401"/>
              <a:ext cx="1551" cy="267"/>
            </a:xfrm>
            <a:prstGeom prst="rect">
              <a:avLst/>
            </a:prstGeom>
            <a:solidFill>
              <a:srgbClr val="FFFFFF"/>
            </a:solidFill>
            <a:ln w="33338">
              <a:solidFill>
                <a:srgbClr val="000000"/>
              </a:solidFill>
              <a:miter lim="800000"/>
              <a:headEnd/>
              <a:tailEnd/>
            </a:ln>
          </p:spPr>
          <p:txBody>
            <a:bodyPr/>
            <a:lstStyle/>
            <a:p>
              <a:endParaRPr lang="en-US"/>
            </a:p>
          </p:txBody>
        </p:sp>
        <p:sp>
          <p:nvSpPr>
            <p:cNvPr id="92213" name="Arc 53"/>
            <p:cNvSpPr>
              <a:spLocks/>
            </p:cNvSpPr>
            <p:nvPr/>
          </p:nvSpPr>
          <p:spPr bwMode="auto">
            <a:xfrm>
              <a:off x="3273" y="3272"/>
              <a:ext cx="347" cy="31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2214" name="Group 54"/>
            <p:cNvGrpSpPr>
              <a:grpSpLocks/>
            </p:cNvGrpSpPr>
            <p:nvPr/>
          </p:nvGrpSpPr>
          <p:grpSpPr bwMode="auto">
            <a:xfrm>
              <a:off x="4977" y="3339"/>
              <a:ext cx="77" cy="62"/>
              <a:chOff x="4629" y="4640"/>
              <a:chExt cx="100" cy="118"/>
            </a:xfrm>
          </p:grpSpPr>
          <p:sp>
            <p:nvSpPr>
              <p:cNvPr id="92215" name="Freeform 55"/>
              <p:cNvSpPr>
                <a:spLocks/>
              </p:cNvSpPr>
              <p:nvPr/>
            </p:nvSpPr>
            <p:spPr bwMode="auto">
              <a:xfrm>
                <a:off x="4629" y="4640"/>
                <a:ext cx="100" cy="118"/>
              </a:xfrm>
              <a:custGeom>
                <a:avLst/>
                <a:gdLst>
                  <a:gd name="T0" fmla="*/ 43 w 100"/>
                  <a:gd name="T1" fmla="*/ 118 h 118"/>
                  <a:gd name="T2" fmla="*/ 0 w 100"/>
                  <a:gd name="T3" fmla="*/ 0 h 118"/>
                  <a:gd name="T4" fmla="*/ 57 w 100"/>
                  <a:gd name="T5" fmla="*/ 0 h 118"/>
                  <a:gd name="T6" fmla="*/ 100 w 100"/>
                  <a:gd name="T7" fmla="*/ 0 h 118"/>
                  <a:gd name="T8" fmla="*/ 43 w 100"/>
                  <a:gd name="T9" fmla="*/ 118 h 118"/>
                </a:gdLst>
                <a:ahLst/>
                <a:cxnLst>
                  <a:cxn ang="0">
                    <a:pos x="T0" y="T1"/>
                  </a:cxn>
                  <a:cxn ang="0">
                    <a:pos x="T2" y="T3"/>
                  </a:cxn>
                  <a:cxn ang="0">
                    <a:pos x="T4" y="T5"/>
                  </a:cxn>
                  <a:cxn ang="0">
                    <a:pos x="T6" y="T7"/>
                  </a:cxn>
                  <a:cxn ang="0">
                    <a:pos x="T8" y="T9"/>
                  </a:cxn>
                </a:cxnLst>
                <a:rect l="0" t="0" r="r" b="b"/>
                <a:pathLst>
                  <a:path w="100" h="118">
                    <a:moveTo>
                      <a:pt x="43" y="118"/>
                    </a:moveTo>
                    <a:lnTo>
                      <a:pt x="0" y="0"/>
                    </a:lnTo>
                    <a:lnTo>
                      <a:pt x="57" y="0"/>
                    </a:lnTo>
                    <a:lnTo>
                      <a:pt x="100" y="0"/>
                    </a:lnTo>
                    <a:lnTo>
                      <a:pt x="43" y="1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16" name="Line 56"/>
              <p:cNvSpPr>
                <a:spLocks noChangeShapeType="1"/>
              </p:cNvSpPr>
              <p:nvPr/>
            </p:nvSpPr>
            <p:spPr bwMode="auto">
              <a:xfrm flipV="1">
                <a:off x="4686" y="4640"/>
                <a:ext cx="1" cy="1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217" name="Group 57"/>
            <p:cNvGrpSpPr>
              <a:grpSpLocks/>
            </p:cNvGrpSpPr>
            <p:nvPr/>
          </p:nvGrpSpPr>
          <p:grpSpPr bwMode="auto">
            <a:xfrm>
              <a:off x="3240" y="3269"/>
              <a:ext cx="78" cy="62"/>
              <a:chOff x="2376" y="4504"/>
              <a:chExt cx="100" cy="119"/>
            </a:xfrm>
          </p:grpSpPr>
          <p:sp>
            <p:nvSpPr>
              <p:cNvPr id="92218" name="Freeform 58"/>
              <p:cNvSpPr>
                <a:spLocks/>
              </p:cNvSpPr>
              <p:nvPr/>
            </p:nvSpPr>
            <p:spPr bwMode="auto">
              <a:xfrm>
                <a:off x="2376" y="4504"/>
                <a:ext cx="100" cy="119"/>
              </a:xfrm>
              <a:custGeom>
                <a:avLst/>
                <a:gdLst>
                  <a:gd name="T0" fmla="*/ 43 w 100"/>
                  <a:gd name="T1" fmla="*/ 0 h 119"/>
                  <a:gd name="T2" fmla="*/ 100 w 100"/>
                  <a:gd name="T3" fmla="*/ 119 h 119"/>
                  <a:gd name="T4" fmla="*/ 43 w 100"/>
                  <a:gd name="T5" fmla="*/ 119 h 119"/>
                  <a:gd name="T6" fmla="*/ 0 w 100"/>
                  <a:gd name="T7" fmla="*/ 119 h 119"/>
                  <a:gd name="T8" fmla="*/ 43 w 100"/>
                  <a:gd name="T9" fmla="*/ 0 h 119"/>
                </a:gdLst>
                <a:ahLst/>
                <a:cxnLst>
                  <a:cxn ang="0">
                    <a:pos x="T0" y="T1"/>
                  </a:cxn>
                  <a:cxn ang="0">
                    <a:pos x="T2" y="T3"/>
                  </a:cxn>
                  <a:cxn ang="0">
                    <a:pos x="T4" y="T5"/>
                  </a:cxn>
                  <a:cxn ang="0">
                    <a:pos x="T6" y="T7"/>
                  </a:cxn>
                  <a:cxn ang="0">
                    <a:pos x="T8" y="T9"/>
                  </a:cxn>
                </a:cxnLst>
                <a:rect l="0" t="0" r="r" b="b"/>
                <a:pathLst>
                  <a:path w="100" h="119">
                    <a:moveTo>
                      <a:pt x="43" y="0"/>
                    </a:moveTo>
                    <a:lnTo>
                      <a:pt x="100" y="119"/>
                    </a:lnTo>
                    <a:lnTo>
                      <a:pt x="43" y="119"/>
                    </a:lnTo>
                    <a:lnTo>
                      <a:pt x="0" y="119"/>
                    </a:lnTo>
                    <a:lnTo>
                      <a:pt x="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19" name="Line 59"/>
              <p:cNvSpPr>
                <a:spLocks noChangeShapeType="1"/>
              </p:cNvSpPr>
              <p:nvPr/>
            </p:nvSpPr>
            <p:spPr bwMode="auto">
              <a:xfrm>
                <a:off x="2419" y="4606"/>
                <a:ext cx="1" cy="1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20" name="Arc 60"/>
            <p:cNvSpPr>
              <a:spLocks/>
            </p:cNvSpPr>
            <p:nvPr/>
          </p:nvSpPr>
          <p:spPr bwMode="auto">
            <a:xfrm>
              <a:off x="4773" y="3120"/>
              <a:ext cx="259" cy="2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1" name="Arc 61"/>
            <p:cNvSpPr>
              <a:spLocks/>
            </p:cNvSpPr>
            <p:nvPr/>
          </p:nvSpPr>
          <p:spPr bwMode="auto">
            <a:xfrm>
              <a:off x="5136" y="3510"/>
              <a:ext cx="280" cy="253"/>
            </a:xfrm>
            <a:custGeom>
              <a:avLst/>
              <a:gdLst>
                <a:gd name="G0" fmla="+- 59 0 0"/>
                <a:gd name="G1" fmla="+- 21600 0 0"/>
                <a:gd name="G2" fmla="+- 21600 0 0"/>
                <a:gd name="T0" fmla="*/ 0 w 21658"/>
                <a:gd name="T1" fmla="*/ 1 h 21600"/>
                <a:gd name="T2" fmla="*/ 21658 w 21658"/>
                <a:gd name="T3" fmla="*/ 21556 h 21600"/>
                <a:gd name="T4" fmla="*/ 59 w 21658"/>
                <a:gd name="T5" fmla="*/ 21600 h 21600"/>
              </a:gdLst>
              <a:ahLst/>
              <a:cxnLst>
                <a:cxn ang="0">
                  <a:pos x="T0" y="T1"/>
                </a:cxn>
                <a:cxn ang="0">
                  <a:pos x="T2" y="T3"/>
                </a:cxn>
                <a:cxn ang="0">
                  <a:pos x="T4" y="T5"/>
                </a:cxn>
              </a:cxnLst>
              <a:rect l="0" t="0" r="r" b="b"/>
              <a:pathLst>
                <a:path w="21658" h="21600" fill="none" extrusionOk="0">
                  <a:moveTo>
                    <a:pt x="-1" y="0"/>
                  </a:moveTo>
                  <a:cubicBezTo>
                    <a:pt x="19" y="0"/>
                    <a:pt x="39" y="-1"/>
                    <a:pt x="59" y="-1"/>
                  </a:cubicBezTo>
                  <a:cubicBezTo>
                    <a:pt x="11971" y="-1"/>
                    <a:pt x="21634" y="9643"/>
                    <a:pt x="21658" y="21555"/>
                  </a:cubicBezTo>
                </a:path>
                <a:path w="21658" h="21600" stroke="0" extrusionOk="0">
                  <a:moveTo>
                    <a:pt x="-1" y="0"/>
                  </a:moveTo>
                  <a:cubicBezTo>
                    <a:pt x="19" y="0"/>
                    <a:pt x="39" y="-1"/>
                    <a:pt x="59" y="-1"/>
                  </a:cubicBezTo>
                  <a:cubicBezTo>
                    <a:pt x="11971" y="-1"/>
                    <a:pt x="21634" y="9643"/>
                    <a:pt x="21658" y="21555"/>
                  </a:cubicBezTo>
                  <a:lnTo>
                    <a:pt x="59" y="2160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2" name="Arc 62"/>
            <p:cNvSpPr>
              <a:spLocks/>
            </p:cNvSpPr>
            <p:nvPr/>
          </p:nvSpPr>
          <p:spPr bwMode="auto">
            <a:xfrm>
              <a:off x="3725" y="3666"/>
              <a:ext cx="214" cy="23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333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2223" name="Group 63"/>
            <p:cNvGrpSpPr>
              <a:grpSpLocks/>
            </p:cNvGrpSpPr>
            <p:nvPr/>
          </p:nvGrpSpPr>
          <p:grpSpPr bwMode="auto">
            <a:xfrm>
              <a:off x="3692" y="3664"/>
              <a:ext cx="87" cy="61"/>
              <a:chOff x="2961" y="5266"/>
              <a:chExt cx="114" cy="119"/>
            </a:xfrm>
          </p:grpSpPr>
          <p:sp>
            <p:nvSpPr>
              <p:cNvPr id="92224" name="Freeform 64"/>
              <p:cNvSpPr>
                <a:spLocks/>
              </p:cNvSpPr>
              <p:nvPr/>
            </p:nvSpPr>
            <p:spPr bwMode="auto">
              <a:xfrm>
                <a:off x="2961" y="5266"/>
                <a:ext cx="114" cy="118"/>
              </a:xfrm>
              <a:custGeom>
                <a:avLst/>
                <a:gdLst>
                  <a:gd name="T0" fmla="*/ 43 w 114"/>
                  <a:gd name="T1" fmla="*/ 0 h 118"/>
                  <a:gd name="T2" fmla="*/ 114 w 114"/>
                  <a:gd name="T3" fmla="*/ 118 h 118"/>
                  <a:gd name="T4" fmla="*/ 57 w 114"/>
                  <a:gd name="T5" fmla="*/ 118 h 118"/>
                  <a:gd name="T6" fmla="*/ 0 w 114"/>
                  <a:gd name="T7" fmla="*/ 118 h 118"/>
                  <a:gd name="T8" fmla="*/ 43 w 114"/>
                  <a:gd name="T9" fmla="*/ 0 h 118"/>
                </a:gdLst>
                <a:ahLst/>
                <a:cxnLst>
                  <a:cxn ang="0">
                    <a:pos x="T0" y="T1"/>
                  </a:cxn>
                  <a:cxn ang="0">
                    <a:pos x="T2" y="T3"/>
                  </a:cxn>
                  <a:cxn ang="0">
                    <a:pos x="T4" y="T5"/>
                  </a:cxn>
                  <a:cxn ang="0">
                    <a:pos x="T6" y="T7"/>
                  </a:cxn>
                  <a:cxn ang="0">
                    <a:pos x="T8" y="T9"/>
                  </a:cxn>
                </a:cxnLst>
                <a:rect l="0" t="0" r="r" b="b"/>
                <a:pathLst>
                  <a:path w="114" h="118">
                    <a:moveTo>
                      <a:pt x="43" y="0"/>
                    </a:moveTo>
                    <a:lnTo>
                      <a:pt x="114" y="118"/>
                    </a:lnTo>
                    <a:lnTo>
                      <a:pt x="57" y="118"/>
                    </a:lnTo>
                    <a:lnTo>
                      <a:pt x="0" y="118"/>
                    </a:lnTo>
                    <a:lnTo>
                      <a:pt x="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25" name="Line 65"/>
              <p:cNvSpPr>
                <a:spLocks noChangeShapeType="1"/>
              </p:cNvSpPr>
              <p:nvPr/>
            </p:nvSpPr>
            <p:spPr bwMode="auto">
              <a:xfrm>
                <a:off x="3018" y="5384"/>
                <a:ext cx="1" cy="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226" name="Group 66"/>
            <p:cNvGrpSpPr>
              <a:grpSpLocks/>
            </p:cNvGrpSpPr>
            <p:nvPr/>
          </p:nvGrpSpPr>
          <p:grpSpPr bwMode="auto">
            <a:xfrm>
              <a:off x="5351" y="3699"/>
              <a:ext cx="77" cy="65"/>
              <a:chOff x="5114" y="5334"/>
              <a:chExt cx="100" cy="126"/>
            </a:xfrm>
          </p:grpSpPr>
          <p:sp>
            <p:nvSpPr>
              <p:cNvPr id="92227" name="Freeform 67"/>
              <p:cNvSpPr>
                <a:spLocks/>
              </p:cNvSpPr>
              <p:nvPr/>
            </p:nvSpPr>
            <p:spPr bwMode="auto">
              <a:xfrm>
                <a:off x="5114" y="5334"/>
                <a:ext cx="100" cy="126"/>
              </a:xfrm>
              <a:custGeom>
                <a:avLst/>
                <a:gdLst>
                  <a:gd name="T0" fmla="*/ 85 w 100"/>
                  <a:gd name="T1" fmla="*/ 126 h 126"/>
                  <a:gd name="T2" fmla="*/ 0 w 100"/>
                  <a:gd name="T3" fmla="*/ 16 h 126"/>
                  <a:gd name="T4" fmla="*/ 43 w 100"/>
                  <a:gd name="T5" fmla="*/ 8 h 126"/>
                  <a:gd name="T6" fmla="*/ 100 w 100"/>
                  <a:gd name="T7" fmla="*/ 0 h 126"/>
                  <a:gd name="T8" fmla="*/ 85 w 100"/>
                  <a:gd name="T9" fmla="*/ 126 h 126"/>
                </a:gdLst>
                <a:ahLst/>
                <a:cxnLst>
                  <a:cxn ang="0">
                    <a:pos x="T0" y="T1"/>
                  </a:cxn>
                  <a:cxn ang="0">
                    <a:pos x="T2" y="T3"/>
                  </a:cxn>
                  <a:cxn ang="0">
                    <a:pos x="T4" y="T5"/>
                  </a:cxn>
                  <a:cxn ang="0">
                    <a:pos x="T6" y="T7"/>
                  </a:cxn>
                  <a:cxn ang="0">
                    <a:pos x="T8" y="T9"/>
                  </a:cxn>
                </a:cxnLst>
                <a:rect l="0" t="0" r="r" b="b"/>
                <a:pathLst>
                  <a:path w="100" h="126">
                    <a:moveTo>
                      <a:pt x="85" y="126"/>
                    </a:moveTo>
                    <a:lnTo>
                      <a:pt x="0" y="16"/>
                    </a:lnTo>
                    <a:lnTo>
                      <a:pt x="43" y="8"/>
                    </a:lnTo>
                    <a:lnTo>
                      <a:pt x="100" y="0"/>
                    </a:lnTo>
                    <a:lnTo>
                      <a:pt x="85" y="1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28" name="Line 68"/>
              <p:cNvSpPr>
                <a:spLocks noChangeShapeType="1"/>
              </p:cNvSpPr>
              <p:nvPr/>
            </p:nvSpPr>
            <p:spPr bwMode="auto">
              <a:xfrm flipH="1" flipV="1">
                <a:off x="5157" y="5342"/>
                <a:ext cx="14" cy="2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29" name="Rectangle 69"/>
            <p:cNvSpPr>
              <a:spLocks noChangeArrowheads="1"/>
            </p:cNvSpPr>
            <p:nvPr/>
          </p:nvSpPr>
          <p:spPr bwMode="auto">
            <a:xfrm>
              <a:off x="2811" y="1345"/>
              <a:ext cx="54" cy="192"/>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230" name="Rectangle 70"/>
            <p:cNvSpPr>
              <a:spLocks noChangeArrowheads="1"/>
            </p:cNvSpPr>
            <p:nvPr/>
          </p:nvSpPr>
          <p:spPr bwMode="auto">
            <a:xfrm>
              <a:off x="4032" y="3846"/>
              <a:ext cx="1317" cy="17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1800">
                  <a:solidFill>
                    <a:srgbClr val="0006BB"/>
                  </a:solidFill>
                  <a:latin typeface="Helvetica" charset="0"/>
                </a:rPr>
                <a:t>System Test</a:t>
              </a:r>
            </a:p>
          </p:txBody>
        </p:sp>
        <p:sp>
          <p:nvSpPr>
            <p:cNvPr id="92231" name="Rectangle 71"/>
            <p:cNvSpPr>
              <a:spLocks noChangeArrowheads="1"/>
            </p:cNvSpPr>
            <p:nvPr/>
          </p:nvSpPr>
          <p:spPr bwMode="auto">
            <a:xfrm>
              <a:off x="2781" y="2684"/>
              <a:ext cx="1585" cy="17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1800">
                  <a:solidFill>
                    <a:srgbClr val="0006BB"/>
                  </a:solidFill>
                  <a:latin typeface="Helvetica" charset="0"/>
                </a:rPr>
                <a:t>Programming</a:t>
              </a:r>
            </a:p>
          </p:txBody>
        </p:sp>
        <p:sp>
          <p:nvSpPr>
            <p:cNvPr id="92232" name="Rectangle 72"/>
            <p:cNvSpPr>
              <a:spLocks noChangeArrowheads="1"/>
            </p:cNvSpPr>
            <p:nvPr/>
          </p:nvSpPr>
          <p:spPr bwMode="auto">
            <a:xfrm>
              <a:off x="3352" y="3072"/>
              <a:ext cx="1318" cy="17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1800">
                  <a:solidFill>
                    <a:srgbClr val="0006BB"/>
                  </a:solidFill>
                  <a:latin typeface="Helvetica" charset="0"/>
                </a:rPr>
                <a:t>Unit Test</a:t>
              </a:r>
            </a:p>
          </p:txBody>
        </p:sp>
        <p:sp>
          <p:nvSpPr>
            <p:cNvPr id="92233" name="Rectangle 73"/>
            <p:cNvSpPr>
              <a:spLocks noChangeArrowheads="1"/>
            </p:cNvSpPr>
            <p:nvPr/>
          </p:nvSpPr>
          <p:spPr bwMode="auto">
            <a:xfrm>
              <a:off x="2145" y="2312"/>
              <a:ext cx="1585" cy="17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1800">
                  <a:solidFill>
                    <a:srgbClr val="0006BB"/>
                  </a:solidFill>
                  <a:latin typeface="Helvetica" charset="0"/>
                </a:rPr>
                <a:t>Program Design</a:t>
              </a:r>
            </a:p>
          </p:txBody>
        </p:sp>
        <p:sp>
          <p:nvSpPr>
            <p:cNvPr id="92234" name="Rectangle 74"/>
            <p:cNvSpPr>
              <a:spLocks noChangeArrowheads="1"/>
            </p:cNvSpPr>
            <p:nvPr/>
          </p:nvSpPr>
          <p:spPr bwMode="auto">
            <a:xfrm>
              <a:off x="1607" y="1940"/>
              <a:ext cx="1902" cy="17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1800">
                  <a:solidFill>
                    <a:srgbClr val="0006BB"/>
                  </a:solidFill>
                  <a:latin typeface="Helvetica" charset="0"/>
                </a:rPr>
                <a:t>Systems Analysis</a:t>
              </a:r>
            </a:p>
          </p:txBody>
        </p:sp>
        <p:sp>
          <p:nvSpPr>
            <p:cNvPr id="92235" name="Rectangle 75"/>
            <p:cNvSpPr>
              <a:spLocks noChangeArrowheads="1"/>
            </p:cNvSpPr>
            <p:nvPr/>
          </p:nvSpPr>
          <p:spPr bwMode="auto">
            <a:xfrm>
              <a:off x="511" y="1103"/>
              <a:ext cx="2027" cy="17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1800">
                  <a:solidFill>
                    <a:srgbClr val="0006BB"/>
                  </a:solidFill>
                  <a:latin typeface="Helvetica" charset="0"/>
                </a:rPr>
                <a:t>Feasibility Study</a:t>
              </a:r>
            </a:p>
          </p:txBody>
        </p:sp>
        <p:sp>
          <p:nvSpPr>
            <p:cNvPr id="92236" name="Rectangle 76"/>
            <p:cNvSpPr>
              <a:spLocks noChangeArrowheads="1"/>
            </p:cNvSpPr>
            <p:nvPr/>
          </p:nvSpPr>
          <p:spPr bwMode="auto">
            <a:xfrm>
              <a:off x="901" y="1521"/>
              <a:ext cx="2409" cy="17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1800">
                  <a:solidFill>
                    <a:srgbClr val="0006BB"/>
                  </a:solidFill>
                  <a:latin typeface="Helvetica" charset="0"/>
                </a:rPr>
                <a:t>Requirements Analysis</a:t>
              </a:r>
            </a:p>
          </p:txBody>
        </p:sp>
        <p:sp>
          <p:nvSpPr>
            <p:cNvPr id="92237" name="Rectangle 77"/>
            <p:cNvSpPr>
              <a:spLocks noChangeArrowheads="1"/>
            </p:cNvSpPr>
            <p:nvPr/>
          </p:nvSpPr>
          <p:spPr bwMode="auto">
            <a:xfrm>
              <a:off x="3682" y="3456"/>
              <a:ext cx="1318" cy="179"/>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1800">
                  <a:solidFill>
                    <a:srgbClr val="0006BB"/>
                  </a:solidFill>
                  <a:latin typeface="Helvetica" charset="0"/>
                </a:rPr>
                <a:t>System Integration</a:t>
              </a:r>
            </a:p>
          </p:txBody>
        </p:sp>
      </p:grpSp>
      <p:grpSp>
        <p:nvGrpSpPr>
          <p:cNvPr id="92238" name="Group 78"/>
          <p:cNvGrpSpPr>
            <a:grpSpLocks/>
          </p:cNvGrpSpPr>
          <p:nvPr/>
        </p:nvGrpSpPr>
        <p:grpSpPr bwMode="auto">
          <a:xfrm>
            <a:off x="3352800" y="1295400"/>
            <a:ext cx="5511800" cy="3990975"/>
            <a:chOff x="2112" y="816"/>
            <a:chExt cx="3472" cy="2514"/>
          </a:xfrm>
        </p:grpSpPr>
        <p:sp>
          <p:nvSpPr>
            <p:cNvPr id="92239" name="Rectangle 79"/>
            <p:cNvSpPr>
              <a:spLocks noChangeArrowheads="1"/>
            </p:cNvSpPr>
            <p:nvPr/>
          </p:nvSpPr>
          <p:spPr bwMode="auto">
            <a:xfrm>
              <a:off x="2112" y="1728"/>
              <a:ext cx="2235" cy="1602"/>
            </a:xfrm>
            <a:prstGeom prst="rect">
              <a:avLst/>
            </a:prstGeom>
            <a:solidFill>
              <a:srgbClr val="CD0710">
                <a:alpha val="50000"/>
              </a:srgbClr>
            </a:solidFill>
            <a:ln w="285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240" name="Text Box 80"/>
            <p:cNvSpPr txBox="1">
              <a:spLocks noChangeArrowheads="1"/>
            </p:cNvSpPr>
            <p:nvPr/>
          </p:nvSpPr>
          <p:spPr bwMode="auto">
            <a:xfrm>
              <a:off x="4032" y="816"/>
              <a:ext cx="1552" cy="700"/>
            </a:xfrm>
            <a:prstGeom prst="rect">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lnSpc>
                  <a:spcPct val="90000"/>
                </a:lnSpc>
                <a:spcBef>
                  <a:spcPct val="50000"/>
                </a:spcBef>
              </a:pPr>
              <a:r>
                <a:rPr lang="en-AU" sz="1800" b="1">
                  <a:latin typeface="Arial" charset="0"/>
                </a:rPr>
                <a:t>Optimal task allocation, observed &lt;1970  one or two people</a:t>
              </a:r>
            </a:p>
          </p:txBody>
        </p:sp>
        <p:cxnSp>
          <p:nvCxnSpPr>
            <p:cNvPr id="92241" name="AutoShape 81"/>
            <p:cNvCxnSpPr>
              <a:cxnSpLocks noChangeShapeType="1"/>
              <a:stCxn id="92240" idx="1"/>
              <a:endCxn id="92239" idx="0"/>
            </p:cNvCxnSpPr>
            <p:nvPr/>
          </p:nvCxnSpPr>
          <p:spPr bwMode="auto">
            <a:xfrm rot="10800000" flipV="1">
              <a:off x="3230" y="1166"/>
              <a:ext cx="793" cy="553"/>
            </a:xfrm>
            <a:prstGeom prst="curvedConnector2">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92242" name="Rectangle 82"/>
          <p:cNvSpPr>
            <a:spLocks noChangeArrowheads="1"/>
          </p:cNvSpPr>
          <p:nvPr/>
        </p:nvSpPr>
        <p:spPr bwMode="auto">
          <a:xfrm>
            <a:off x="2209800" y="228600"/>
            <a:ext cx="5181600" cy="8794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sz="3200" i="1">
                <a:latin typeface="Helvetica" charset="0"/>
              </a:rPr>
              <a:t>Waterfall S/W Process Model </a:t>
            </a:r>
          </a:p>
        </p:txBody>
      </p:sp>
      <p:sp>
        <p:nvSpPr>
          <p:cNvPr id="92243" name="Rectangle 83"/>
          <p:cNvSpPr>
            <a:spLocks noChangeArrowheads="1"/>
          </p:cNvSpPr>
          <p:nvPr/>
        </p:nvSpPr>
        <p:spPr bwMode="auto">
          <a:xfrm>
            <a:off x="0" y="3429000"/>
            <a:ext cx="3276600" cy="9842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b="1" i="1">
                <a:latin typeface="Zapf Dingbats" charset="0"/>
              </a:rPr>
              <a:t>/</a:t>
            </a:r>
            <a:r>
              <a:rPr lang="en-AU" i="1">
                <a:latin typeface="Helvetica" charset="0"/>
              </a:rPr>
              <a:t>  No need for </a:t>
            </a:r>
            <a:r>
              <a:rPr lang="ja-JP" altLang="en-AU" i="1">
                <a:latin typeface="Arial"/>
              </a:rPr>
              <a:t>‘</a:t>
            </a:r>
            <a:r>
              <a:rPr lang="en-AU" i="1">
                <a:latin typeface="Helvetica" charset="0"/>
              </a:rPr>
              <a:t>third-party</a:t>
            </a:r>
            <a:r>
              <a:rPr lang="ja-JP" altLang="en-AU" i="1">
                <a:latin typeface="Arial"/>
              </a:rPr>
              <a:t>”</a:t>
            </a:r>
            <a:r>
              <a:rPr lang="en-AU" i="1">
                <a:latin typeface="Helvetica" charset="0"/>
              </a:rPr>
              <a:t> readable work products!</a:t>
            </a:r>
          </a:p>
        </p:txBody>
      </p:sp>
      <p:sp>
        <p:nvSpPr>
          <p:cNvPr id="92244" name="Rectangle 84"/>
          <p:cNvSpPr>
            <a:spLocks noChangeArrowheads="1"/>
          </p:cNvSpPr>
          <p:nvPr/>
        </p:nvSpPr>
        <p:spPr bwMode="auto">
          <a:xfrm>
            <a:off x="0" y="5410200"/>
            <a:ext cx="3962400" cy="6731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3500" tIns="25400" rIns="63500" bIns="25400">
            <a:spAutoFit/>
          </a:bodyPr>
          <a:lstStyle/>
          <a:p>
            <a:pPr marL="342900" indent="-342900" defTabSz="152400" eaLnBrk="0" hangingPunct="0">
              <a:lnSpc>
                <a:spcPct val="85000"/>
              </a:lnSpc>
            </a:pPr>
            <a:r>
              <a:rPr lang="en-AU" b="1" i="1">
                <a:latin typeface="Zapf Dingbats" charset="0"/>
              </a:rPr>
              <a:t>/</a:t>
            </a:r>
            <a:r>
              <a:rPr lang="en-AU" i="1">
                <a:latin typeface="Helvetica" charset="0"/>
              </a:rPr>
              <a:t>  Private s/w process? (PeSP compliant?)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500" fill="hold"/>
                                        <p:tgtEl>
                                          <p:spTgt spid="92163"/>
                                        </p:tgtEl>
                                        <p:attrNameLst>
                                          <p:attrName>ppt_x</p:attrName>
                                        </p:attrNameLst>
                                      </p:cBhvr>
                                      <p:tavLst>
                                        <p:tav tm="0">
                                          <p:val>
                                            <p:strVal val="1+#ppt_w/2"/>
                                          </p:val>
                                        </p:tav>
                                        <p:tav tm="100000">
                                          <p:val>
                                            <p:strVal val="#ppt_x"/>
                                          </p:val>
                                        </p:tav>
                                      </p:tavLst>
                                    </p:anim>
                                    <p:anim calcmode="lin" valueType="num">
                                      <p:cBhvr additive="base">
                                        <p:cTn id="8" dur="500" fill="hold"/>
                                        <p:tgtEl>
                                          <p:spTgt spid="921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92238"/>
                                        </p:tgtEl>
                                        <p:attrNameLst>
                                          <p:attrName>style.visibility</p:attrName>
                                        </p:attrNameLst>
                                      </p:cBhvr>
                                      <p:to>
                                        <p:strVal val="visible"/>
                                      </p:to>
                                    </p:set>
                                    <p:anim calcmode="lin" valueType="num">
                                      <p:cBhvr additive="base">
                                        <p:cTn id="13" dur="500" fill="hold"/>
                                        <p:tgtEl>
                                          <p:spTgt spid="92238"/>
                                        </p:tgtEl>
                                        <p:attrNameLst>
                                          <p:attrName>ppt_x</p:attrName>
                                        </p:attrNameLst>
                                      </p:cBhvr>
                                      <p:tavLst>
                                        <p:tav tm="0">
                                          <p:val>
                                            <p:strVal val="1+#ppt_w/2"/>
                                          </p:val>
                                        </p:tav>
                                        <p:tav tm="100000">
                                          <p:val>
                                            <p:strVal val="#ppt_x"/>
                                          </p:val>
                                        </p:tav>
                                      </p:tavLst>
                                    </p:anim>
                                    <p:anim calcmode="lin" valueType="num">
                                      <p:cBhvr additive="base">
                                        <p:cTn id="14" dur="500" fill="hold"/>
                                        <p:tgtEl>
                                          <p:spTgt spid="922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243"/>
                                        </p:tgtEl>
                                        <p:attrNameLst>
                                          <p:attrName>style.visibility</p:attrName>
                                        </p:attrNameLst>
                                      </p:cBhvr>
                                      <p:to>
                                        <p:strVal val="visible"/>
                                      </p:to>
                                    </p:set>
                                    <p:anim calcmode="lin" valueType="num">
                                      <p:cBhvr additive="base">
                                        <p:cTn id="19" dur="500" fill="hold"/>
                                        <p:tgtEl>
                                          <p:spTgt spid="92243"/>
                                        </p:tgtEl>
                                        <p:attrNameLst>
                                          <p:attrName>ppt_x</p:attrName>
                                        </p:attrNameLst>
                                      </p:cBhvr>
                                      <p:tavLst>
                                        <p:tav tm="0">
                                          <p:val>
                                            <p:strVal val="0-#ppt_w/2"/>
                                          </p:val>
                                        </p:tav>
                                        <p:tav tm="100000">
                                          <p:val>
                                            <p:strVal val="#ppt_x"/>
                                          </p:val>
                                        </p:tav>
                                      </p:tavLst>
                                    </p:anim>
                                    <p:anim calcmode="lin" valueType="num">
                                      <p:cBhvr additive="base">
                                        <p:cTn id="20" dur="500" fill="hold"/>
                                        <p:tgtEl>
                                          <p:spTgt spid="922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62"/>
                                        </p:tgtEl>
                                        <p:attrNameLst>
                                          <p:attrName>style.visibility</p:attrName>
                                        </p:attrNameLst>
                                      </p:cBhvr>
                                      <p:to>
                                        <p:strVal val="visible"/>
                                      </p:to>
                                    </p:set>
                                    <p:anim calcmode="lin" valueType="num">
                                      <p:cBhvr additive="base">
                                        <p:cTn id="25" dur="500" fill="hold"/>
                                        <p:tgtEl>
                                          <p:spTgt spid="92162"/>
                                        </p:tgtEl>
                                        <p:attrNameLst>
                                          <p:attrName>ppt_x</p:attrName>
                                        </p:attrNameLst>
                                      </p:cBhvr>
                                      <p:tavLst>
                                        <p:tav tm="0">
                                          <p:val>
                                            <p:strVal val="0-#ppt_w/2"/>
                                          </p:val>
                                        </p:tav>
                                        <p:tav tm="100000">
                                          <p:val>
                                            <p:strVal val="#ppt_x"/>
                                          </p:val>
                                        </p:tav>
                                      </p:tavLst>
                                    </p:anim>
                                    <p:anim calcmode="lin" valueType="num">
                                      <p:cBhvr additive="base">
                                        <p:cTn id="26" dur="500" fill="hold"/>
                                        <p:tgtEl>
                                          <p:spTgt spid="9216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244"/>
                                        </p:tgtEl>
                                        <p:attrNameLst>
                                          <p:attrName>style.visibility</p:attrName>
                                        </p:attrNameLst>
                                      </p:cBhvr>
                                      <p:to>
                                        <p:strVal val="visible"/>
                                      </p:to>
                                    </p:set>
                                    <p:anim calcmode="lin" valueType="num">
                                      <p:cBhvr additive="base">
                                        <p:cTn id="31" dur="500" fill="hold"/>
                                        <p:tgtEl>
                                          <p:spTgt spid="92244"/>
                                        </p:tgtEl>
                                        <p:attrNameLst>
                                          <p:attrName>ppt_x</p:attrName>
                                        </p:attrNameLst>
                                      </p:cBhvr>
                                      <p:tavLst>
                                        <p:tav tm="0">
                                          <p:val>
                                            <p:strVal val="0-#ppt_w/2"/>
                                          </p:val>
                                        </p:tav>
                                        <p:tav tm="100000">
                                          <p:val>
                                            <p:strVal val="#ppt_x"/>
                                          </p:val>
                                        </p:tav>
                                      </p:tavLst>
                                    </p:anim>
                                    <p:anim calcmode="lin" valueType="num">
                                      <p:cBhvr additive="base">
                                        <p:cTn id="32" dur="500" fill="hold"/>
                                        <p:tgtEl>
                                          <p:spTgt spid="92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P spid="92243" grpId="0" autoUpdateAnimBg="0"/>
      <p:bldP spid="92244"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3972"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3973" name="Rectangle 5"/>
          <p:cNvSpPr>
            <a:spLocks noGrp="1" noChangeArrowheads="1"/>
          </p:cNvSpPr>
          <p:nvPr>
            <p:ph type="title"/>
          </p:nvPr>
        </p:nvSpPr>
        <p:spPr>
          <a:noFill/>
          <a:ln/>
        </p:spPr>
        <p:txBody>
          <a:bodyPr/>
          <a:lstStyle/>
          <a:p>
            <a:r>
              <a:rPr lang="en-AU"/>
              <a:t>Time to Market Conclusion</a:t>
            </a:r>
          </a:p>
        </p:txBody>
      </p:sp>
      <p:sp>
        <p:nvSpPr>
          <p:cNvPr id="83974" name="Rectangle 6"/>
          <p:cNvSpPr>
            <a:spLocks noGrp="1" noChangeArrowheads="1"/>
          </p:cNvSpPr>
          <p:nvPr>
            <p:ph type="body" idx="1"/>
          </p:nvPr>
        </p:nvSpPr>
        <p:spPr>
          <a:noFill/>
          <a:ln/>
        </p:spPr>
        <p:txBody>
          <a:bodyPr/>
          <a:lstStyle/>
          <a:p>
            <a:r>
              <a:rPr lang="en-AU"/>
              <a:t>Massive competitive advantage from time to market products with traditional high quality</a:t>
            </a:r>
          </a:p>
          <a:p>
            <a:r>
              <a:rPr lang="en-AU"/>
              <a:t>Necessary elements of time to market focussed processes may be accessible</a:t>
            </a:r>
          </a:p>
          <a:p>
            <a:r>
              <a:rPr lang="en-AU"/>
              <a:t>Detailed </a:t>
            </a:r>
            <a:r>
              <a:rPr lang="ja-JP" altLang="en-AU">
                <a:latin typeface="Arial"/>
              </a:rPr>
              <a:t>‘</a:t>
            </a:r>
            <a:r>
              <a:rPr lang="en-AU"/>
              <a:t>research</a:t>
            </a:r>
            <a:r>
              <a:rPr lang="ja-JP" altLang="en-AU">
                <a:latin typeface="Arial"/>
              </a:rPr>
              <a:t>’</a:t>
            </a:r>
            <a:r>
              <a:rPr lang="en-AU"/>
              <a:t> by experienced staff with access to current practice is most likely to be successful </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4">
                                            <p:txEl>
                                              <p:pRg st="0" end="0"/>
                                            </p:txEl>
                                          </p:spTgt>
                                        </p:tgtEl>
                                        <p:attrNameLst>
                                          <p:attrName>style.visibility</p:attrName>
                                        </p:attrNameLst>
                                      </p:cBhvr>
                                      <p:to>
                                        <p:strVal val="visible"/>
                                      </p:to>
                                    </p:set>
                                    <p:animEffect transition="in" filter="blinds(horizontal)">
                                      <p:cBhvr>
                                        <p:cTn id="7" dur="500"/>
                                        <p:tgtEl>
                                          <p:spTgt spid="839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4">
                                            <p:txEl>
                                              <p:pRg st="1" end="1"/>
                                            </p:txEl>
                                          </p:spTgt>
                                        </p:tgtEl>
                                        <p:attrNameLst>
                                          <p:attrName>style.visibility</p:attrName>
                                        </p:attrNameLst>
                                      </p:cBhvr>
                                      <p:to>
                                        <p:strVal val="visible"/>
                                      </p:to>
                                    </p:set>
                                    <p:animEffect transition="in" filter="blinds(horizontal)">
                                      <p:cBhvr>
                                        <p:cTn id="12" dur="500"/>
                                        <p:tgtEl>
                                          <p:spTgt spid="839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4">
                                            <p:txEl>
                                              <p:pRg st="2" end="2"/>
                                            </p:txEl>
                                          </p:spTgt>
                                        </p:tgtEl>
                                        <p:attrNameLst>
                                          <p:attrName>style.visibility</p:attrName>
                                        </p:attrNameLst>
                                      </p:cBhvr>
                                      <p:to>
                                        <p:strVal val="visible"/>
                                      </p:to>
                                    </p:set>
                                    <p:animEffect transition="in" filter="blinds(horizontal)">
                                      <p:cBhvr>
                                        <p:cTn id="17" dur="500"/>
                                        <p:tgtEl>
                                          <p:spTgt spid="839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0" y="0"/>
            <a:ext cx="81597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eaLnBrk="0" hangingPunct="0"/>
            <a:endParaRPr lang="en-US"/>
          </a:p>
        </p:txBody>
      </p:sp>
      <p:sp>
        <p:nvSpPr>
          <p:cNvPr id="97283" name="Rectangle 3"/>
          <p:cNvSpPr>
            <a:spLocks noChangeArrowheads="1"/>
          </p:cNvSpPr>
          <p:nvPr/>
        </p:nvSpPr>
        <p:spPr bwMode="auto">
          <a:xfrm>
            <a:off x="230188" y="1066800"/>
            <a:ext cx="8913812"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sz="3200" b="1"/>
              <a:t>The role of re-engineering.. S/W Archaeology and S/W Architecture....</a:t>
            </a:r>
            <a:endParaRPr lang="en-AU"/>
          </a:p>
        </p:txBody>
      </p:sp>
      <p:sp>
        <p:nvSpPr>
          <p:cNvPr id="97284" name="Text Box 4"/>
          <p:cNvSpPr txBox="1">
            <a:spLocks noChangeArrowheads="1"/>
          </p:cNvSpPr>
          <p:nvPr/>
        </p:nvSpPr>
        <p:spPr bwMode="auto">
          <a:xfrm>
            <a:off x="609600" y="2209800"/>
            <a:ext cx="5246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b="1" i="1">
                <a:latin typeface="Zapf Dingbats" charset="0"/>
              </a:rPr>
              <a:t>/</a:t>
            </a:r>
            <a:r>
              <a:rPr lang="en-AU" i="1">
                <a:latin typeface="Helvetica" charset="0"/>
              </a:rPr>
              <a:t>  recovery of standard architectures</a:t>
            </a:r>
          </a:p>
        </p:txBody>
      </p:sp>
      <p:sp>
        <p:nvSpPr>
          <p:cNvPr id="97285" name="Text Box 5"/>
          <p:cNvSpPr txBox="1">
            <a:spLocks noChangeArrowheads="1"/>
          </p:cNvSpPr>
          <p:nvPr/>
        </p:nvSpPr>
        <p:spPr bwMode="auto">
          <a:xfrm>
            <a:off x="609600" y="2667000"/>
            <a:ext cx="6858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b="1" i="1">
                <a:latin typeface="Zapf Dingbats" charset="0"/>
              </a:rPr>
              <a:t>/</a:t>
            </a:r>
            <a:r>
              <a:rPr lang="en-AU" i="1">
                <a:latin typeface="Helvetica" charset="0"/>
              </a:rPr>
              <a:t>  identification of s/w construction practices, e.g. shifts from one programming style to another</a:t>
            </a:r>
          </a:p>
        </p:txBody>
      </p:sp>
      <p:sp>
        <p:nvSpPr>
          <p:cNvPr id="97286" name="Text Box 6"/>
          <p:cNvSpPr txBox="1">
            <a:spLocks noChangeArrowheads="1"/>
          </p:cNvSpPr>
          <p:nvPr/>
        </p:nvSpPr>
        <p:spPr bwMode="auto">
          <a:xfrm>
            <a:off x="1524000" y="49530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i="1">
                <a:latin typeface="Helvetica" charset="0"/>
              </a:rPr>
              <a:t>§ architectural styles</a:t>
            </a:r>
          </a:p>
        </p:txBody>
      </p:sp>
      <p:sp>
        <p:nvSpPr>
          <p:cNvPr id="97287" name="Text Box 7"/>
          <p:cNvSpPr txBox="1">
            <a:spLocks noChangeArrowheads="1"/>
          </p:cNvSpPr>
          <p:nvPr/>
        </p:nvSpPr>
        <p:spPr bwMode="auto">
          <a:xfrm>
            <a:off x="609600" y="3505200"/>
            <a:ext cx="6858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b="1" i="1">
                <a:latin typeface="Zapf Dingbats" charset="0"/>
              </a:rPr>
              <a:t>/</a:t>
            </a:r>
            <a:r>
              <a:rPr lang="en-AU" i="1">
                <a:latin typeface="Helvetica" charset="0"/>
              </a:rPr>
              <a:t>  development of maintainability and evolvability  classifications for --</a:t>
            </a:r>
          </a:p>
        </p:txBody>
      </p:sp>
      <p:sp>
        <p:nvSpPr>
          <p:cNvPr id="97288" name="Text Box 8"/>
          <p:cNvSpPr txBox="1">
            <a:spLocks noChangeArrowheads="1"/>
          </p:cNvSpPr>
          <p:nvPr/>
        </p:nvSpPr>
        <p:spPr bwMode="auto">
          <a:xfrm>
            <a:off x="685800" y="5486400"/>
            <a:ext cx="6858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b="1" i="1">
                <a:latin typeface="Zapf Dingbats" charset="0"/>
              </a:rPr>
              <a:t>/</a:t>
            </a:r>
            <a:r>
              <a:rPr lang="en-AU" i="1">
                <a:latin typeface="Helvetica" charset="0"/>
              </a:rPr>
              <a:t>  development of maintainability and evolvability  classifications for architectural styles</a:t>
            </a:r>
          </a:p>
        </p:txBody>
      </p:sp>
      <p:sp>
        <p:nvSpPr>
          <p:cNvPr id="97289" name="Text Box 9"/>
          <p:cNvSpPr txBox="1">
            <a:spLocks noChangeArrowheads="1"/>
          </p:cNvSpPr>
          <p:nvPr/>
        </p:nvSpPr>
        <p:spPr bwMode="auto">
          <a:xfrm>
            <a:off x="1524000" y="44958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i="1">
                <a:latin typeface="Helvetica" charset="0"/>
              </a:rPr>
              <a:t>§ design methodologies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7284"/>
                                        </p:tgtEl>
                                        <p:attrNameLst>
                                          <p:attrName>style.visibility</p:attrName>
                                        </p:attrNameLst>
                                      </p:cBhvr>
                                      <p:to>
                                        <p:strVal val="visible"/>
                                      </p:to>
                                    </p:set>
                                    <p:anim calcmode="lin" valueType="num">
                                      <p:cBhvr additive="base">
                                        <p:cTn id="7" dur="500" fill="hold"/>
                                        <p:tgtEl>
                                          <p:spTgt spid="97284"/>
                                        </p:tgtEl>
                                        <p:attrNameLst>
                                          <p:attrName>ppt_x</p:attrName>
                                        </p:attrNameLst>
                                      </p:cBhvr>
                                      <p:tavLst>
                                        <p:tav tm="0">
                                          <p:val>
                                            <p:strVal val="1+#ppt_w/2"/>
                                          </p:val>
                                        </p:tav>
                                        <p:tav tm="100000">
                                          <p:val>
                                            <p:strVal val="#ppt_x"/>
                                          </p:val>
                                        </p:tav>
                                      </p:tavLst>
                                    </p:anim>
                                    <p:anim calcmode="lin" valueType="num">
                                      <p:cBhvr additive="base">
                                        <p:cTn id="8" dur="500" fill="hold"/>
                                        <p:tgtEl>
                                          <p:spTgt spid="972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7285"/>
                                        </p:tgtEl>
                                        <p:attrNameLst>
                                          <p:attrName>style.visibility</p:attrName>
                                        </p:attrNameLst>
                                      </p:cBhvr>
                                      <p:to>
                                        <p:strVal val="visible"/>
                                      </p:to>
                                    </p:set>
                                    <p:anim calcmode="lin" valueType="num">
                                      <p:cBhvr additive="base">
                                        <p:cTn id="13" dur="500" fill="hold"/>
                                        <p:tgtEl>
                                          <p:spTgt spid="97285"/>
                                        </p:tgtEl>
                                        <p:attrNameLst>
                                          <p:attrName>ppt_x</p:attrName>
                                        </p:attrNameLst>
                                      </p:cBhvr>
                                      <p:tavLst>
                                        <p:tav tm="0">
                                          <p:val>
                                            <p:strVal val="1+#ppt_w/2"/>
                                          </p:val>
                                        </p:tav>
                                        <p:tav tm="100000">
                                          <p:val>
                                            <p:strVal val="#ppt_x"/>
                                          </p:val>
                                        </p:tav>
                                      </p:tavLst>
                                    </p:anim>
                                    <p:anim calcmode="lin" valueType="num">
                                      <p:cBhvr additive="base">
                                        <p:cTn id="14" dur="500" fill="hold"/>
                                        <p:tgtEl>
                                          <p:spTgt spid="9728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7287"/>
                                        </p:tgtEl>
                                        <p:attrNameLst>
                                          <p:attrName>style.visibility</p:attrName>
                                        </p:attrNameLst>
                                      </p:cBhvr>
                                      <p:to>
                                        <p:strVal val="visible"/>
                                      </p:to>
                                    </p:set>
                                    <p:anim calcmode="lin" valueType="num">
                                      <p:cBhvr additive="base">
                                        <p:cTn id="19" dur="500" fill="hold"/>
                                        <p:tgtEl>
                                          <p:spTgt spid="97287"/>
                                        </p:tgtEl>
                                        <p:attrNameLst>
                                          <p:attrName>ppt_x</p:attrName>
                                        </p:attrNameLst>
                                      </p:cBhvr>
                                      <p:tavLst>
                                        <p:tav tm="0">
                                          <p:val>
                                            <p:strVal val="1+#ppt_w/2"/>
                                          </p:val>
                                        </p:tav>
                                        <p:tav tm="100000">
                                          <p:val>
                                            <p:strVal val="#ppt_x"/>
                                          </p:val>
                                        </p:tav>
                                      </p:tavLst>
                                    </p:anim>
                                    <p:anim calcmode="lin" valueType="num">
                                      <p:cBhvr additive="base">
                                        <p:cTn id="20" dur="500" fill="hold"/>
                                        <p:tgtEl>
                                          <p:spTgt spid="9728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7289"/>
                                        </p:tgtEl>
                                        <p:attrNameLst>
                                          <p:attrName>style.visibility</p:attrName>
                                        </p:attrNameLst>
                                      </p:cBhvr>
                                      <p:to>
                                        <p:strVal val="visible"/>
                                      </p:to>
                                    </p:set>
                                    <p:anim calcmode="lin" valueType="num">
                                      <p:cBhvr additive="base">
                                        <p:cTn id="25" dur="500" fill="hold"/>
                                        <p:tgtEl>
                                          <p:spTgt spid="97289"/>
                                        </p:tgtEl>
                                        <p:attrNameLst>
                                          <p:attrName>ppt_x</p:attrName>
                                        </p:attrNameLst>
                                      </p:cBhvr>
                                      <p:tavLst>
                                        <p:tav tm="0">
                                          <p:val>
                                            <p:strVal val="1+#ppt_w/2"/>
                                          </p:val>
                                        </p:tav>
                                        <p:tav tm="100000">
                                          <p:val>
                                            <p:strVal val="#ppt_x"/>
                                          </p:val>
                                        </p:tav>
                                      </p:tavLst>
                                    </p:anim>
                                    <p:anim calcmode="lin" valueType="num">
                                      <p:cBhvr additive="base">
                                        <p:cTn id="26" dur="500" fill="hold"/>
                                        <p:tgtEl>
                                          <p:spTgt spid="9728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7286"/>
                                        </p:tgtEl>
                                        <p:attrNameLst>
                                          <p:attrName>style.visibility</p:attrName>
                                        </p:attrNameLst>
                                      </p:cBhvr>
                                      <p:to>
                                        <p:strVal val="visible"/>
                                      </p:to>
                                    </p:set>
                                    <p:anim calcmode="lin" valueType="num">
                                      <p:cBhvr additive="base">
                                        <p:cTn id="31" dur="500" fill="hold"/>
                                        <p:tgtEl>
                                          <p:spTgt spid="97286"/>
                                        </p:tgtEl>
                                        <p:attrNameLst>
                                          <p:attrName>ppt_x</p:attrName>
                                        </p:attrNameLst>
                                      </p:cBhvr>
                                      <p:tavLst>
                                        <p:tav tm="0">
                                          <p:val>
                                            <p:strVal val="1+#ppt_w/2"/>
                                          </p:val>
                                        </p:tav>
                                        <p:tav tm="100000">
                                          <p:val>
                                            <p:strVal val="#ppt_x"/>
                                          </p:val>
                                        </p:tav>
                                      </p:tavLst>
                                    </p:anim>
                                    <p:anim calcmode="lin" valueType="num">
                                      <p:cBhvr additive="base">
                                        <p:cTn id="32" dur="500" fill="hold"/>
                                        <p:tgtEl>
                                          <p:spTgt spid="9728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7288"/>
                                        </p:tgtEl>
                                        <p:attrNameLst>
                                          <p:attrName>style.visibility</p:attrName>
                                        </p:attrNameLst>
                                      </p:cBhvr>
                                      <p:to>
                                        <p:strVal val="visible"/>
                                      </p:to>
                                    </p:set>
                                    <p:anim calcmode="lin" valueType="num">
                                      <p:cBhvr additive="base">
                                        <p:cTn id="37" dur="500" fill="hold"/>
                                        <p:tgtEl>
                                          <p:spTgt spid="97288"/>
                                        </p:tgtEl>
                                        <p:attrNameLst>
                                          <p:attrName>ppt_x</p:attrName>
                                        </p:attrNameLst>
                                      </p:cBhvr>
                                      <p:tavLst>
                                        <p:tav tm="0">
                                          <p:val>
                                            <p:strVal val="1+#ppt_w/2"/>
                                          </p:val>
                                        </p:tav>
                                        <p:tav tm="100000">
                                          <p:val>
                                            <p:strVal val="#ppt_x"/>
                                          </p:val>
                                        </p:tav>
                                      </p:tavLst>
                                    </p:anim>
                                    <p:anim calcmode="lin" valueType="num">
                                      <p:cBhvr additive="base">
                                        <p:cTn id="38" dur="500" fill="hold"/>
                                        <p:tgtEl>
                                          <p:spTgt spid="972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autoUpdateAnimBg="0"/>
      <p:bldP spid="97285" grpId="0" autoUpdateAnimBg="0"/>
      <p:bldP spid="97286" grpId="0" autoUpdateAnimBg="0"/>
      <p:bldP spid="97287" grpId="0" autoUpdateAnimBg="0"/>
      <p:bldP spid="97288" grpId="0" autoUpdateAnimBg="0"/>
      <p:bldP spid="97289"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230188" y="762000"/>
            <a:ext cx="8913812" cy="155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eaLnBrk="0" hangingPunct="0"/>
            <a:r>
              <a:rPr lang="en-AU" sz="3200" b="1"/>
              <a:t>component semantics and concept extraction..  The role of re-engineering..  Architecture issues for the S/W Archaeologist</a:t>
            </a:r>
            <a:endParaRPr lang="en-AU" sz="3200"/>
          </a:p>
        </p:txBody>
      </p:sp>
      <p:sp>
        <p:nvSpPr>
          <p:cNvPr id="99331" name="Text Box 3"/>
          <p:cNvSpPr txBox="1">
            <a:spLocks noChangeArrowheads="1"/>
          </p:cNvSpPr>
          <p:nvPr/>
        </p:nvSpPr>
        <p:spPr bwMode="auto">
          <a:xfrm>
            <a:off x="685800" y="2438400"/>
            <a:ext cx="7620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b="1" i="1">
                <a:latin typeface="Zapf Dingbats" charset="0"/>
              </a:rPr>
              <a:t>/</a:t>
            </a:r>
            <a:r>
              <a:rPr lang="en-AU" i="1">
                <a:latin typeface="Helvetica" charset="0"/>
              </a:rPr>
              <a:t>  identification of design approaches which ensure that conceptual architectures are transferred to implementation </a:t>
            </a:r>
          </a:p>
        </p:txBody>
      </p:sp>
      <p:sp>
        <p:nvSpPr>
          <p:cNvPr id="99332" name="Text Box 4"/>
          <p:cNvSpPr txBox="1">
            <a:spLocks noChangeArrowheads="1"/>
          </p:cNvSpPr>
          <p:nvPr/>
        </p:nvSpPr>
        <p:spPr bwMode="auto">
          <a:xfrm>
            <a:off x="685800" y="3886200"/>
            <a:ext cx="7620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762000">
              <a:defRPr sz="2400">
                <a:solidFill>
                  <a:schemeClr val="tx1"/>
                </a:solidFill>
                <a:latin typeface="Times" charset="0"/>
                <a:ea typeface="ＭＳ Ｐゴシック" charset="0"/>
              </a:defRPr>
            </a:lvl1pPr>
            <a:lvl2pPr marL="571500" defTabSz="762000">
              <a:defRPr sz="2400">
                <a:solidFill>
                  <a:schemeClr val="tx1"/>
                </a:solidFill>
                <a:latin typeface="Times" charset="0"/>
                <a:ea typeface="ＭＳ Ｐゴシック" charset="0"/>
              </a:defRPr>
            </a:lvl2pPr>
            <a:lvl3pPr marL="1143000" defTabSz="762000">
              <a:defRPr sz="2400">
                <a:solidFill>
                  <a:schemeClr val="tx1"/>
                </a:solidFill>
                <a:latin typeface="Times" charset="0"/>
                <a:ea typeface="ＭＳ Ｐゴシック" charset="0"/>
              </a:defRPr>
            </a:lvl3pPr>
            <a:lvl4pPr marL="1714500" defTabSz="762000">
              <a:defRPr sz="2400">
                <a:solidFill>
                  <a:schemeClr val="tx1"/>
                </a:solidFill>
                <a:latin typeface="Times" charset="0"/>
                <a:ea typeface="ＭＳ Ｐゴシック" charset="0"/>
              </a:defRPr>
            </a:lvl4pPr>
            <a:lvl5pPr marL="2286000" defTabSz="762000">
              <a:defRPr sz="2400">
                <a:solidFill>
                  <a:schemeClr val="tx1"/>
                </a:solidFill>
                <a:latin typeface="Times" charset="0"/>
                <a:ea typeface="ＭＳ Ｐゴシック" charset="0"/>
              </a:defRPr>
            </a:lvl5pPr>
            <a:lvl6pPr marL="2743200" defTabSz="762000" fontAlgn="base">
              <a:spcBef>
                <a:spcPct val="0"/>
              </a:spcBef>
              <a:spcAft>
                <a:spcPct val="0"/>
              </a:spcAft>
              <a:defRPr sz="2400">
                <a:solidFill>
                  <a:schemeClr val="tx1"/>
                </a:solidFill>
                <a:latin typeface="Times" charset="0"/>
                <a:ea typeface="ＭＳ Ｐゴシック" charset="0"/>
              </a:defRPr>
            </a:lvl6pPr>
            <a:lvl7pPr marL="3200400" defTabSz="762000" fontAlgn="base">
              <a:spcBef>
                <a:spcPct val="0"/>
              </a:spcBef>
              <a:spcAft>
                <a:spcPct val="0"/>
              </a:spcAft>
              <a:defRPr sz="2400">
                <a:solidFill>
                  <a:schemeClr val="tx1"/>
                </a:solidFill>
                <a:latin typeface="Times" charset="0"/>
                <a:ea typeface="ＭＳ Ｐゴシック" charset="0"/>
              </a:defRPr>
            </a:lvl7pPr>
            <a:lvl8pPr marL="3657600" defTabSz="762000" fontAlgn="base">
              <a:spcBef>
                <a:spcPct val="0"/>
              </a:spcBef>
              <a:spcAft>
                <a:spcPct val="0"/>
              </a:spcAft>
              <a:defRPr sz="2400">
                <a:solidFill>
                  <a:schemeClr val="tx1"/>
                </a:solidFill>
                <a:latin typeface="Times" charset="0"/>
                <a:ea typeface="ＭＳ Ｐゴシック" charset="0"/>
              </a:defRPr>
            </a:lvl8pPr>
            <a:lvl9pPr marL="4114800" defTabSz="762000" fontAlgn="base">
              <a:spcBef>
                <a:spcPct val="0"/>
              </a:spcBef>
              <a:spcAft>
                <a:spcPct val="0"/>
              </a:spcAft>
              <a:defRPr sz="2400">
                <a:solidFill>
                  <a:schemeClr val="tx1"/>
                </a:solidFill>
                <a:latin typeface="Times" charset="0"/>
                <a:ea typeface="ＭＳ Ｐゴシック" charset="0"/>
              </a:defRPr>
            </a:lvl9pPr>
          </a:lstStyle>
          <a:p>
            <a:pPr eaLnBrk="0" hangingPunct="0"/>
            <a:r>
              <a:rPr lang="en-AU" b="1" i="1">
                <a:latin typeface="Zapf Dingbats" charset="0"/>
              </a:rPr>
              <a:t>/</a:t>
            </a:r>
            <a:r>
              <a:rPr lang="en-AU" i="1">
                <a:latin typeface="Helvetica" charset="0"/>
              </a:rPr>
              <a:t>  identification of standard mappings from conceptual to actual architectures which occur using different design approaches on different problems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9331"/>
                                        </p:tgtEl>
                                        <p:attrNameLst>
                                          <p:attrName>style.visibility</p:attrName>
                                        </p:attrNameLst>
                                      </p:cBhvr>
                                      <p:to>
                                        <p:strVal val="visible"/>
                                      </p:to>
                                    </p:set>
                                    <p:anim calcmode="lin" valueType="num">
                                      <p:cBhvr additive="base">
                                        <p:cTn id="7" dur="500" fill="hold"/>
                                        <p:tgtEl>
                                          <p:spTgt spid="99331"/>
                                        </p:tgtEl>
                                        <p:attrNameLst>
                                          <p:attrName>ppt_x</p:attrName>
                                        </p:attrNameLst>
                                      </p:cBhvr>
                                      <p:tavLst>
                                        <p:tav tm="0">
                                          <p:val>
                                            <p:strVal val="1+#ppt_w/2"/>
                                          </p:val>
                                        </p:tav>
                                        <p:tav tm="100000">
                                          <p:val>
                                            <p:strVal val="#ppt_x"/>
                                          </p:val>
                                        </p:tav>
                                      </p:tavLst>
                                    </p:anim>
                                    <p:anim calcmode="lin" valueType="num">
                                      <p:cBhvr additive="base">
                                        <p:cTn id="8" dur="500" fill="hold"/>
                                        <p:tgtEl>
                                          <p:spTgt spid="993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9332"/>
                                        </p:tgtEl>
                                        <p:attrNameLst>
                                          <p:attrName>style.visibility</p:attrName>
                                        </p:attrNameLst>
                                      </p:cBhvr>
                                      <p:to>
                                        <p:strVal val="visible"/>
                                      </p:to>
                                    </p:set>
                                    <p:anim calcmode="lin" valueType="num">
                                      <p:cBhvr additive="base">
                                        <p:cTn id="13" dur="500" fill="hold"/>
                                        <p:tgtEl>
                                          <p:spTgt spid="99332"/>
                                        </p:tgtEl>
                                        <p:attrNameLst>
                                          <p:attrName>ppt_x</p:attrName>
                                        </p:attrNameLst>
                                      </p:cBhvr>
                                      <p:tavLst>
                                        <p:tav tm="0">
                                          <p:val>
                                            <p:strVal val="1+#ppt_w/2"/>
                                          </p:val>
                                        </p:tav>
                                        <p:tav tm="100000">
                                          <p:val>
                                            <p:strVal val="#ppt_x"/>
                                          </p:val>
                                        </p:tav>
                                      </p:tavLst>
                                    </p:anim>
                                    <p:anim calcmode="lin" valueType="num">
                                      <p:cBhvr additive="base">
                                        <p:cTn id="14" dur="500" fill="hold"/>
                                        <p:tgtEl>
                                          <p:spTgt spid="993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utoUpdateAnimBg="0"/>
      <p:bldP spid="99332"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602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6021" name="Rectangle 5"/>
          <p:cNvSpPr>
            <a:spLocks noGrp="1" noChangeArrowheads="1"/>
          </p:cNvSpPr>
          <p:nvPr>
            <p:ph type="title"/>
          </p:nvPr>
        </p:nvSpPr>
        <p:spPr>
          <a:noFill/>
          <a:ln/>
        </p:spPr>
        <p:txBody>
          <a:bodyPr/>
          <a:lstStyle/>
          <a:p>
            <a:r>
              <a:rPr lang="en-AU"/>
              <a:t>Conclusion</a:t>
            </a:r>
          </a:p>
        </p:txBody>
      </p:sp>
      <p:sp>
        <p:nvSpPr>
          <p:cNvPr id="86022" name="Rectangle 6"/>
          <p:cNvSpPr>
            <a:spLocks noGrp="1" noChangeArrowheads="1"/>
          </p:cNvSpPr>
          <p:nvPr>
            <p:ph type="body" idx="1"/>
          </p:nvPr>
        </p:nvSpPr>
        <p:spPr>
          <a:noFill/>
          <a:ln/>
        </p:spPr>
        <p:txBody>
          <a:bodyPr/>
          <a:lstStyle/>
          <a:p>
            <a:r>
              <a:rPr lang="en-AU"/>
              <a:t>The proposal didn</a:t>
            </a:r>
            <a:r>
              <a:rPr lang="ja-JP" altLang="en-AU">
                <a:latin typeface="Arial"/>
              </a:rPr>
              <a:t>’</a:t>
            </a:r>
            <a:r>
              <a:rPr lang="en-AU"/>
              <a:t>t win..beaten by SEA.. </a:t>
            </a:r>
            <a:r>
              <a:rPr lang="en-AU" i="1"/>
              <a:t>(Problem ridden.. Consortium)</a:t>
            </a:r>
            <a:endParaRPr lang="en-AU"/>
          </a:p>
          <a:p>
            <a:r>
              <a:rPr lang="en-AU"/>
              <a:t>Is there a need for an SEI in the UK?</a:t>
            </a:r>
          </a:p>
          <a:p>
            <a:pPr lvl="1"/>
            <a:r>
              <a:rPr lang="en-AU" i="1"/>
              <a:t>Surely more than one)</a:t>
            </a:r>
            <a:endParaRPr lang="en-AU"/>
          </a:p>
          <a:p>
            <a:r>
              <a:rPr lang="en-AU"/>
              <a:t>Do the arguments </a:t>
            </a:r>
            <a:r>
              <a:rPr lang="ja-JP" altLang="en-AU">
                <a:latin typeface="Arial"/>
              </a:rPr>
              <a:t>“</a:t>
            </a:r>
            <a:r>
              <a:rPr lang="en-AU"/>
              <a:t>map</a:t>
            </a:r>
            <a:r>
              <a:rPr lang="ja-JP" altLang="en-AU">
                <a:latin typeface="Arial"/>
              </a:rPr>
              <a:t>”</a:t>
            </a:r>
            <a:r>
              <a:rPr lang="en-AU"/>
              <a:t>?</a:t>
            </a:r>
          </a:p>
          <a:p>
            <a:r>
              <a:rPr lang="en-AU"/>
              <a:t>How will the academic community react?</a:t>
            </a:r>
          </a:p>
          <a:p>
            <a:pPr lvl="1">
              <a:buFont typeface="Monotype Sorts" charset="0"/>
              <a:buNone/>
            </a:pPr>
            <a:r>
              <a:rPr lang="en-AU" i="1"/>
              <a:t>(SE research in the US did not stop because CMU got the SEI…)</a:t>
            </a:r>
            <a:endParaRPr lang="en-AU"/>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2">
                                            <p:txEl>
                                              <p:pRg st="0" end="0"/>
                                            </p:txEl>
                                          </p:spTgt>
                                        </p:tgtEl>
                                        <p:attrNameLst>
                                          <p:attrName>style.visibility</p:attrName>
                                        </p:attrNameLst>
                                      </p:cBhvr>
                                      <p:to>
                                        <p:strVal val="visible"/>
                                      </p:to>
                                    </p:set>
                                    <p:animEffect transition="in" filter="blinds(horizontal)">
                                      <p:cBhvr>
                                        <p:cTn id="7" dur="500"/>
                                        <p:tgtEl>
                                          <p:spTgt spid="860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2">
                                            <p:txEl>
                                              <p:pRg st="1" end="1"/>
                                            </p:txEl>
                                          </p:spTgt>
                                        </p:tgtEl>
                                        <p:attrNameLst>
                                          <p:attrName>style.visibility</p:attrName>
                                        </p:attrNameLst>
                                      </p:cBhvr>
                                      <p:to>
                                        <p:strVal val="visible"/>
                                      </p:to>
                                    </p:set>
                                    <p:animEffect transition="in" filter="blinds(horizontal)">
                                      <p:cBhvr>
                                        <p:cTn id="12" dur="500"/>
                                        <p:tgtEl>
                                          <p:spTgt spid="86022">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6022">
                                            <p:txEl>
                                              <p:pRg st="2" end="2"/>
                                            </p:txEl>
                                          </p:spTgt>
                                        </p:tgtEl>
                                        <p:attrNameLst>
                                          <p:attrName>style.visibility</p:attrName>
                                        </p:attrNameLst>
                                      </p:cBhvr>
                                      <p:to>
                                        <p:strVal val="visible"/>
                                      </p:to>
                                    </p:set>
                                    <p:animEffect transition="in" filter="blinds(horizontal)">
                                      <p:cBhvr>
                                        <p:cTn id="15" dur="500"/>
                                        <p:tgtEl>
                                          <p:spTgt spid="86022">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6022">
                                            <p:txEl>
                                              <p:pRg st="3" end="3"/>
                                            </p:txEl>
                                          </p:spTgt>
                                        </p:tgtEl>
                                        <p:attrNameLst>
                                          <p:attrName>style.visibility</p:attrName>
                                        </p:attrNameLst>
                                      </p:cBhvr>
                                      <p:to>
                                        <p:strVal val="visible"/>
                                      </p:to>
                                    </p:set>
                                    <p:animEffect transition="in" filter="blinds(horizontal)">
                                      <p:cBhvr>
                                        <p:cTn id="20" dur="500"/>
                                        <p:tgtEl>
                                          <p:spTgt spid="86022">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86022">
                                            <p:txEl>
                                              <p:pRg st="4" end="4"/>
                                            </p:txEl>
                                          </p:spTgt>
                                        </p:tgtEl>
                                        <p:attrNameLst>
                                          <p:attrName>style.visibility</p:attrName>
                                        </p:attrNameLst>
                                      </p:cBhvr>
                                      <p:to>
                                        <p:strVal val="visible"/>
                                      </p:to>
                                    </p:set>
                                    <p:animEffect transition="in" filter="blinds(horizontal)">
                                      <p:cBhvr>
                                        <p:cTn id="25" dur="500"/>
                                        <p:tgtEl>
                                          <p:spTgt spid="86022">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6022">
                                            <p:txEl>
                                              <p:pRg st="5" end="5"/>
                                            </p:txEl>
                                          </p:spTgt>
                                        </p:tgtEl>
                                        <p:attrNameLst>
                                          <p:attrName>style.visibility</p:attrName>
                                        </p:attrNameLst>
                                      </p:cBhvr>
                                      <p:to>
                                        <p:strVal val="visible"/>
                                      </p:to>
                                    </p:set>
                                    <p:animEffect transition="in" filter="blinds(horizontal)">
                                      <p:cBhvr>
                                        <p:cTn id="28" dur="500"/>
                                        <p:tgtEl>
                                          <p:spTgt spid="860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2"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41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4148" name="Rectangle 4"/>
          <p:cNvSpPr>
            <a:spLocks noGrp="1" noChangeArrowheads="1"/>
          </p:cNvSpPr>
          <p:nvPr>
            <p:ph type="title"/>
          </p:nvPr>
        </p:nvSpPr>
        <p:spPr>
          <a:noFill/>
          <a:ln/>
        </p:spPr>
        <p:txBody>
          <a:bodyPr/>
          <a:lstStyle/>
          <a:p>
            <a:r>
              <a:rPr lang="en-AU" sz="4000"/>
              <a:t>Technico-Commercial Problems</a:t>
            </a:r>
            <a:br>
              <a:rPr lang="en-AU" sz="4000"/>
            </a:br>
            <a:r>
              <a:rPr lang="en-AU" sz="4000"/>
              <a:t>Facing the Software Industry</a:t>
            </a:r>
          </a:p>
        </p:txBody>
      </p:sp>
      <p:sp>
        <p:nvSpPr>
          <p:cNvPr id="134149" name="Rectangle 5"/>
          <p:cNvSpPr>
            <a:spLocks noGrp="1" noChangeArrowheads="1"/>
          </p:cNvSpPr>
          <p:nvPr>
            <p:ph type="body" idx="1"/>
          </p:nvPr>
        </p:nvSpPr>
        <p:spPr>
          <a:noFill/>
          <a:ln/>
        </p:spPr>
        <p:txBody>
          <a:bodyPr/>
          <a:lstStyle/>
          <a:p>
            <a:pPr>
              <a:lnSpc>
                <a:spcPct val="80000"/>
              </a:lnSpc>
            </a:pPr>
            <a:r>
              <a:rPr lang="en-AU" sz="2800"/>
              <a:t>Hardware-software run-time environments-adding GUI etc to legacy systems</a:t>
            </a:r>
          </a:p>
          <a:p>
            <a:pPr>
              <a:lnSpc>
                <a:spcPct val="80000"/>
              </a:lnSpc>
            </a:pPr>
            <a:r>
              <a:rPr lang="ja-JP" altLang="en-AU" sz="2800">
                <a:latin typeface="Arial"/>
              </a:rPr>
              <a:t>‘</a:t>
            </a:r>
            <a:r>
              <a:rPr lang="en-AU" sz="2800"/>
              <a:t>Evolving</a:t>
            </a:r>
            <a:r>
              <a:rPr lang="ja-JP" altLang="en-AU" sz="2800">
                <a:latin typeface="Arial"/>
              </a:rPr>
              <a:t>’</a:t>
            </a:r>
            <a:r>
              <a:rPr lang="en-AU" sz="2800"/>
              <a:t> software dynamically</a:t>
            </a:r>
          </a:p>
          <a:p>
            <a:pPr>
              <a:lnSpc>
                <a:spcPct val="80000"/>
              </a:lnSpc>
            </a:pPr>
            <a:r>
              <a:rPr lang="ja-JP" altLang="en-AU" sz="2800">
                <a:latin typeface="Arial"/>
              </a:rPr>
              <a:t>‘</a:t>
            </a:r>
            <a:r>
              <a:rPr lang="en-AU" sz="2800"/>
              <a:t>Engineered</a:t>
            </a:r>
            <a:r>
              <a:rPr lang="ja-JP" altLang="en-AU" sz="2800">
                <a:latin typeface="Arial"/>
              </a:rPr>
              <a:t>’</a:t>
            </a:r>
            <a:r>
              <a:rPr lang="en-AU" sz="2800"/>
              <a:t> user interfaces</a:t>
            </a:r>
          </a:p>
          <a:p>
            <a:pPr>
              <a:lnSpc>
                <a:spcPct val="80000"/>
              </a:lnSpc>
            </a:pPr>
            <a:r>
              <a:rPr lang="en-AU" sz="2800"/>
              <a:t> Software productivity</a:t>
            </a:r>
          </a:p>
          <a:p>
            <a:pPr>
              <a:lnSpc>
                <a:spcPct val="80000"/>
              </a:lnSpc>
            </a:pPr>
            <a:r>
              <a:rPr lang="en-AU" sz="2800"/>
              <a:t> Design to predicted performance</a:t>
            </a:r>
          </a:p>
          <a:p>
            <a:pPr>
              <a:lnSpc>
                <a:spcPct val="80000"/>
              </a:lnSpc>
            </a:pPr>
            <a:r>
              <a:rPr lang="en-AU" sz="2800"/>
              <a:t>Time to market</a:t>
            </a:r>
          </a:p>
          <a:p>
            <a:pPr>
              <a:lnSpc>
                <a:spcPct val="80000"/>
              </a:lnSpc>
            </a:pPr>
            <a:r>
              <a:rPr lang="en-AU" sz="2800"/>
              <a:t>Software quality</a:t>
            </a:r>
          </a:p>
          <a:p>
            <a:pPr>
              <a:lnSpc>
                <a:spcPct val="80000"/>
              </a:lnSpc>
            </a:pPr>
            <a:r>
              <a:rPr lang="en-AU" sz="2800"/>
              <a:t>Testing</a:t>
            </a:r>
          </a:p>
          <a:p>
            <a:pPr>
              <a:lnSpc>
                <a:spcPct val="80000"/>
              </a:lnSpc>
            </a:pPr>
            <a:r>
              <a:rPr lang="en-AU" sz="2800"/>
              <a:t>Object orientation</a:t>
            </a:r>
          </a:p>
          <a:p>
            <a:pPr>
              <a:lnSpc>
                <a:spcPct val="80000"/>
              </a:lnSpc>
            </a:pPr>
            <a:r>
              <a:rPr lang="ja-JP" altLang="en-AU" sz="2800">
                <a:latin typeface="Arial"/>
              </a:rPr>
              <a:t>‘</a:t>
            </a:r>
            <a:r>
              <a:rPr lang="en-AU" sz="2800"/>
              <a:t>Net-centric</a:t>
            </a:r>
            <a:r>
              <a:rPr lang="ja-JP" altLang="en-AU" sz="2800">
                <a:latin typeface="Arial"/>
              </a:rPr>
              <a:t>’</a:t>
            </a:r>
            <a:r>
              <a:rPr lang="en-AU" sz="2800"/>
              <a:t> systems- autonomous communicatings "agents"</a:t>
            </a:r>
          </a:p>
        </p:txBody>
      </p:sp>
      <p:sp>
        <p:nvSpPr>
          <p:cNvPr id="134150" name="Line 6"/>
          <p:cNvSpPr>
            <a:spLocks noChangeShapeType="1"/>
          </p:cNvSpPr>
          <p:nvPr/>
        </p:nvSpPr>
        <p:spPr bwMode="auto">
          <a:xfrm>
            <a:off x="3889375" y="4648200"/>
            <a:ext cx="2435225" cy="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4149">
                                            <p:txEl>
                                              <p:pRg st="0" end="0"/>
                                            </p:txEl>
                                          </p:spTgt>
                                        </p:tgtEl>
                                        <p:attrNameLst>
                                          <p:attrName>style.visibility</p:attrName>
                                        </p:attrNameLst>
                                      </p:cBhvr>
                                      <p:to>
                                        <p:strVal val="visible"/>
                                      </p:to>
                                    </p:set>
                                    <p:animEffect transition="in" filter="blinds(horizontal)">
                                      <p:cBhvr>
                                        <p:cTn id="7" dur="500"/>
                                        <p:tgtEl>
                                          <p:spTgt spid="1341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4149">
                                            <p:txEl>
                                              <p:pRg st="1" end="1"/>
                                            </p:txEl>
                                          </p:spTgt>
                                        </p:tgtEl>
                                        <p:attrNameLst>
                                          <p:attrName>style.visibility</p:attrName>
                                        </p:attrNameLst>
                                      </p:cBhvr>
                                      <p:to>
                                        <p:strVal val="visible"/>
                                      </p:to>
                                    </p:set>
                                    <p:animEffect transition="in" filter="blinds(horizontal)">
                                      <p:cBhvr>
                                        <p:cTn id="12" dur="500"/>
                                        <p:tgtEl>
                                          <p:spTgt spid="13414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4149">
                                            <p:txEl>
                                              <p:pRg st="2" end="2"/>
                                            </p:txEl>
                                          </p:spTgt>
                                        </p:tgtEl>
                                        <p:attrNameLst>
                                          <p:attrName>style.visibility</p:attrName>
                                        </p:attrNameLst>
                                      </p:cBhvr>
                                      <p:to>
                                        <p:strVal val="visible"/>
                                      </p:to>
                                    </p:set>
                                    <p:animEffect transition="in" filter="blinds(horizontal)">
                                      <p:cBhvr>
                                        <p:cTn id="17" dur="500"/>
                                        <p:tgtEl>
                                          <p:spTgt spid="1341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4149">
                                            <p:txEl>
                                              <p:pRg st="3" end="3"/>
                                            </p:txEl>
                                          </p:spTgt>
                                        </p:tgtEl>
                                        <p:attrNameLst>
                                          <p:attrName>style.visibility</p:attrName>
                                        </p:attrNameLst>
                                      </p:cBhvr>
                                      <p:to>
                                        <p:strVal val="visible"/>
                                      </p:to>
                                    </p:set>
                                    <p:animEffect transition="in" filter="blinds(horizontal)">
                                      <p:cBhvr>
                                        <p:cTn id="22" dur="500"/>
                                        <p:tgtEl>
                                          <p:spTgt spid="13414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4149">
                                            <p:txEl>
                                              <p:pRg st="4" end="4"/>
                                            </p:txEl>
                                          </p:spTgt>
                                        </p:tgtEl>
                                        <p:attrNameLst>
                                          <p:attrName>style.visibility</p:attrName>
                                        </p:attrNameLst>
                                      </p:cBhvr>
                                      <p:to>
                                        <p:strVal val="visible"/>
                                      </p:to>
                                    </p:set>
                                    <p:animEffect transition="in" filter="blinds(horizontal)">
                                      <p:cBhvr>
                                        <p:cTn id="27" dur="500"/>
                                        <p:tgtEl>
                                          <p:spTgt spid="13414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4149">
                                            <p:txEl>
                                              <p:pRg st="5" end="5"/>
                                            </p:txEl>
                                          </p:spTgt>
                                        </p:tgtEl>
                                        <p:attrNameLst>
                                          <p:attrName>style.visibility</p:attrName>
                                        </p:attrNameLst>
                                      </p:cBhvr>
                                      <p:to>
                                        <p:strVal val="visible"/>
                                      </p:to>
                                    </p:set>
                                    <p:animEffect transition="in" filter="blinds(horizontal)">
                                      <p:cBhvr>
                                        <p:cTn id="32" dur="500"/>
                                        <p:tgtEl>
                                          <p:spTgt spid="13414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4149">
                                            <p:txEl>
                                              <p:pRg st="6" end="6"/>
                                            </p:txEl>
                                          </p:spTgt>
                                        </p:tgtEl>
                                        <p:attrNameLst>
                                          <p:attrName>style.visibility</p:attrName>
                                        </p:attrNameLst>
                                      </p:cBhvr>
                                      <p:to>
                                        <p:strVal val="visible"/>
                                      </p:to>
                                    </p:set>
                                    <p:animEffect transition="in" filter="blinds(horizontal)">
                                      <p:cBhvr>
                                        <p:cTn id="37" dur="500"/>
                                        <p:tgtEl>
                                          <p:spTgt spid="13414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4149">
                                            <p:txEl>
                                              <p:pRg st="7" end="7"/>
                                            </p:txEl>
                                          </p:spTgt>
                                        </p:tgtEl>
                                        <p:attrNameLst>
                                          <p:attrName>style.visibility</p:attrName>
                                        </p:attrNameLst>
                                      </p:cBhvr>
                                      <p:to>
                                        <p:strVal val="visible"/>
                                      </p:to>
                                    </p:set>
                                    <p:animEffect transition="in" filter="blinds(horizontal)">
                                      <p:cBhvr>
                                        <p:cTn id="42" dur="500"/>
                                        <p:tgtEl>
                                          <p:spTgt spid="13414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4149">
                                            <p:txEl>
                                              <p:pRg st="8" end="8"/>
                                            </p:txEl>
                                          </p:spTgt>
                                        </p:tgtEl>
                                        <p:attrNameLst>
                                          <p:attrName>style.visibility</p:attrName>
                                        </p:attrNameLst>
                                      </p:cBhvr>
                                      <p:to>
                                        <p:strVal val="visible"/>
                                      </p:to>
                                    </p:set>
                                    <p:animEffect transition="in" filter="blinds(horizontal)">
                                      <p:cBhvr>
                                        <p:cTn id="47" dur="500"/>
                                        <p:tgtEl>
                                          <p:spTgt spid="13414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4149">
                                            <p:txEl>
                                              <p:pRg st="9" end="9"/>
                                            </p:txEl>
                                          </p:spTgt>
                                        </p:tgtEl>
                                        <p:attrNameLst>
                                          <p:attrName>style.visibility</p:attrName>
                                        </p:attrNameLst>
                                      </p:cBhvr>
                                      <p:to>
                                        <p:strVal val="visible"/>
                                      </p:to>
                                    </p:set>
                                    <p:animEffect transition="in" filter="blinds(horizontal)">
                                      <p:cBhvr>
                                        <p:cTn id="52" dur="500"/>
                                        <p:tgtEl>
                                          <p:spTgt spid="13414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196"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197" name="Rectangle 5"/>
          <p:cNvSpPr>
            <a:spLocks noGrp="1" noChangeArrowheads="1"/>
          </p:cNvSpPr>
          <p:nvPr>
            <p:ph type="title"/>
          </p:nvPr>
        </p:nvSpPr>
        <p:spPr>
          <a:noFill/>
          <a:ln/>
        </p:spPr>
        <p:txBody>
          <a:bodyPr/>
          <a:lstStyle/>
          <a:p>
            <a:r>
              <a:rPr lang="en-AU"/>
              <a:t>Goals</a:t>
            </a:r>
          </a:p>
        </p:txBody>
      </p:sp>
      <p:sp>
        <p:nvSpPr>
          <p:cNvPr id="8198" name="Rectangle 6"/>
          <p:cNvSpPr>
            <a:spLocks noGrp="1" noChangeArrowheads="1"/>
          </p:cNvSpPr>
          <p:nvPr>
            <p:ph type="body" idx="1"/>
          </p:nvPr>
        </p:nvSpPr>
        <p:spPr>
          <a:xfrm>
            <a:off x="381000" y="1981200"/>
            <a:ext cx="8382000" cy="4114800"/>
          </a:xfrm>
          <a:noFill/>
          <a:ln/>
        </p:spPr>
        <p:txBody>
          <a:bodyPr/>
          <a:lstStyle/>
          <a:p>
            <a:r>
              <a:rPr lang="en-AU"/>
              <a:t>Guarantee the long term  technical viability of a major IT industry sector</a:t>
            </a:r>
          </a:p>
          <a:p>
            <a:pPr lvl="1"/>
            <a:r>
              <a:rPr lang="en-AU"/>
              <a:t>the software and services industries</a:t>
            </a:r>
          </a:p>
          <a:p>
            <a:r>
              <a:rPr lang="en-AU"/>
              <a:t>Provide equivalent R &amp; D support as that available to overseas competitors</a:t>
            </a:r>
          </a:p>
          <a:p>
            <a:r>
              <a:rPr lang="en-AU"/>
              <a:t>Provide professional research capability advancing the discipline</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additive="base">
                                        <p:cTn id="7" dur="500" fill="hold"/>
                                        <p:tgtEl>
                                          <p:spTgt spid="819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8">
                                            <p:txEl>
                                              <p:pRg st="1" end="1"/>
                                            </p:txEl>
                                          </p:spTgt>
                                        </p:tgtEl>
                                        <p:attrNameLst>
                                          <p:attrName>style.visibility</p:attrName>
                                        </p:attrNameLst>
                                      </p:cBhvr>
                                      <p:to>
                                        <p:strVal val="visible"/>
                                      </p:to>
                                    </p:set>
                                    <p:anim calcmode="lin" valueType="num">
                                      <p:cBhvr additive="base">
                                        <p:cTn id="13" dur="500" fill="hold"/>
                                        <p:tgtEl>
                                          <p:spTgt spid="819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8">
                                            <p:txEl>
                                              <p:pRg st="2" end="2"/>
                                            </p:txEl>
                                          </p:spTgt>
                                        </p:tgtEl>
                                        <p:attrNameLst>
                                          <p:attrName>style.visibility</p:attrName>
                                        </p:attrNameLst>
                                      </p:cBhvr>
                                      <p:to>
                                        <p:strVal val="visible"/>
                                      </p:to>
                                    </p:set>
                                    <p:anim calcmode="lin" valueType="num">
                                      <p:cBhvr additive="base">
                                        <p:cTn id="19" dur="500" fill="hold"/>
                                        <p:tgtEl>
                                          <p:spTgt spid="819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8">
                                            <p:txEl>
                                              <p:pRg st="3" end="3"/>
                                            </p:txEl>
                                          </p:spTgt>
                                        </p:tgtEl>
                                        <p:attrNameLst>
                                          <p:attrName>style.visibility</p:attrName>
                                        </p:attrNameLst>
                                      </p:cBhvr>
                                      <p:to>
                                        <p:strVal val="visible"/>
                                      </p:to>
                                    </p:set>
                                    <p:anim calcmode="lin" valueType="num">
                                      <p:cBhvr additive="base">
                                        <p:cTn id="25" dur="500" fill="hold"/>
                                        <p:tgtEl>
                                          <p:spTgt spid="819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61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6196" name="Rectangle 4"/>
          <p:cNvSpPr>
            <a:spLocks noGrp="1" noChangeArrowheads="1"/>
          </p:cNvSpPr>
          <p:nvPr>
            <p:ph type="title"/>
          </p:nvPr>
        </p:nvSpPr>
        <p:spPr>
          <a:noFill/>
          <a:ln/>
        </p:spPr>
        <p:txBody>
          <a:bodyPr/>
          <a:lstStyle/>
          <a:p>
            <a:r>
              <a:rPr lang="en-AU"/>
              <a:t>Technico-Commercial Problems</a:t>
            </a:r>
            <a:br>
              <a:rPr lang="en-AU"/>
            </a:br>
            <a:r>
              <a:rPr lang="en-AU"/>
              <a:t>Facing the Software Industry</a:t>
            </a:r>
          </a:p>
        </p:txBody>
      </p:sp>
      <p:sp>
        <p:nvSpPr>
          <p:cNvPr id="136197" name="Rectangle 5"/>
          <p:cNvSpPr>
            <a:spLocks noGrp="1" noChangeArrowheads="1"/>
          </p:cNvSpPr>
          <p:nvPr>
            <p:ph type="body" idx="1"/>
          </p:nvPr>
        </p:nvSpPr>
        <p:spPr>
          <a:noFill/>
          <a:ln/>
        </p:spPr>
        <p:txBody>
          <a:bodyPr/>
          <a:lstStyle/>
          <a:p>
            <a:pPr>
              <a:lnSpc>
                <a:spcPct val="80000"/>
              </a:lnSpc>
            </a:pPr>
            <a:r>
              <a:rPr lang="en-AU" b="1"/>
              <a:t>Developments in hardware-software run-time environments</a:t>
            </a:r>
            <a:endParaRPr lang="en-AU"/>
          </a:p>
          <a:p>
            <a:pPr lvl="1">
              <a:lnSpc>
                <a:spcPct val="80000"/>
              </a:lnSpc>
            </a:pPr>
            <a:r>
              <a:rPr lang="en-AU"/>
              <a:t>continuing improvements in price/performance + GUI</a:t>
            </a:r>
          </a:p>
          <a:p>
            <a:pPr lvl="1">
              <a:lnSpc>
                <a:spcPct val="80000"/>
              </a:lnSpc>
            </a:pPr>
            <a:r>
              <a:rPr lang="en-AU"/>
              <a:t>need to migrate legacy systems to these platforms</a:t>
            </a:r>
          </a:p>
          <a:p>
            <a:pPr lvl="1">
              <a:lnSpc>
                <a:spcPct val="80000"/>
              </a:lnSpc>
            </a:pPr>
            <a:r>
              <a:rPr lang="en-AU"/>
              <a:t>need to add functionality to legacy systems on existing platforms, e.g GUI, client-server</a:t>
            </a:r>
          </a:p>
          <a:p>
            <a:pPr>
              <a:lnSpc>
                <a:spcPct val="80000"/>
              </a:lnSpc>
            </a:pPr>
            <a:r>
              <a:rPr lang="en-AU"/>
              <a:t>Re-engineering of legacy systems to conform to these constraints a major business opportunity</a:t>
            </a:r>
          </a:p>
        </p:txBody>
      </p:sp>
    </p:spTree>
  </p:cSld>
  <p:clrMapOvr>
    <a:masterClrMapping/>
  </p:clrMapOvr>
  <p:transition xmlns:p14="http://schemas.microsoft.com/office/powerpoint/2010/mai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82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8244" name="Rectangle 4"/>
          <p:cNvSpPr>
            <a:spLocks noGrp="1" noChangeArrowheads="1"/>
          </p:cNvSpPr>
          <p:nvPr>
            <p:ph type="title"/>
          </p:nvPr>
        </p:nvSpPr>
        <p:spPr>
          <a:noFill/>
          <a:ln/>
        </p:spPr>
        <p:txBody>
          <a:bodyPr/>
          <a:lstStyle/>
          <a:p>
            <a:r>
              <a:rPr lang="en-AU"/>
              <a:t>Technico-Commercial Problems</a:t>
            </a:r>
            <a:br>
              <a:rPr lang="en-AU"/>
            </a:br>
            <a:r>
              <a:rPr lang="en-AU"/>
              <a:t>Facing the Software Industry</a:t>
            </a:r>
          </a:p>
        </p:txBody>
      </p:sp>
      <p:sp>
        <p:nvSpPr>
          <p:cNvPr id="138245" name="Rectangle 5"/>
          <p:cNvSpPr>
            <a:spLocks noGrp="1" noChangeArrowheads="1"/>
          </p:cNvSpPr>
          <p:nvPr>
            <p:ph type="body" idx="1"/>
          </p:nvPr>
        </p:nvSpPr>
        <p:spPr>
          <a:noFill/>
          <a:ln/>
        </p:spPr>
        <p:txBody>
          <a:bodyPr/>
          <a:lstStyle/>
          <a:p>
            <a:r>
              <a:rPr lang="ja-JP" altLang="en-AU" b="1">
                <a:latin typeface="Arial"/>
              </a:rPr>
              <a:t>‘</a:t>
            </a:r>
            <a:r>
              <a:rPr lang="en-AU" b="1"/>
              <a:t>Evolving</a:t>
            </a:r>
            <a:r>
              <a:rPr lang="ja-JP" altLang="en-AU" b="1">
                <a:latin typeface="Arial"/>
              </a:rPr>
              <a:t>’</a:t>
            </a:r>
            <a:r>
              <a:rPr lang="en-AU" b="1"/>
              <a:t> software dynamically</a:t>
            </a:r>
            <a:endParaRPr lang="en-AU"/>
          </a:p>
          <a:p>
            <a:pPr lvl="1"/>
            <a:r>
              <a:rPr lang="en-AU"/>
              <a:t>software capable of rapid change to meet 	</a:t>
            </a:r>
            <a:r>
              <a:rPr lang="en-AU" i="1"/>
              <a:t>existing </a:t>
            </a:r>
            <a:r>
              <a:rPr lang="en-AU"/>
              <a:t>customers changing needs</a:t>
            </a:r>
          </a:p>
          <a:p>
            <a:pPr lvl="1"/>
            <a:r>
              <a:rPr lang="en-AU"/>
              <a:t>software capable of rapid change to meet 	needs of </a:t>
            </a:r>
            <a:r>
              <a:rPr lang="en-AU" i="1"/>
              <a:t>new </a:t>
            </a:r>
            <a:r>
              <a:rPr lang="en-AU"/>
              <a:t>customers</a:t>
            </a:r>
          </a:p>
          <a:p>
            <a:r>
              <a:rPr lang="en-AU"/>
              <a:t>New development methodologies which yield </a:t>
            </a:r>
            <a:r>
              <a:rPr lang="ja-JP" altLang="en-AU">
                <a:latin typeface="Arial"/>
              </a:rPr>
              <a:t>‘</a:t>
            </a:r>
            <a:r>
              <a:rPr lang="en-AU"/>
              <a:t>evolving</a:t>
            </a:r>
            <a:r>
              <a:rPr lang="ja-JP" altLang="en-AU">
                <a:latin typeface="Arial"/>
              </a:rPr>
              <a:t>’</a:t>
            </a:r>
            <a:r>
              <a:rPr lang="en-AU"/>
              <a:t> software</a:t>
            </a:r>
          </a:p>
        </p:txBody>
      </p:sp>
    </p:spTree>
  </p:cSld>
  <p:clrMapOvr>
    <a:masterClrMapping/>
  </p:clrMapOvr>
  <p:transition xmlns:p14="http://schemas.microsoft.com/office/powerpoint/2010/mai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02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0292" name="Rectangle 4"/>
          <p:cNvSpPr>
            <a:spLocks noGrp="1" noChangeArrowheads="1"/>
          </p:cNvSpPr>
          <p:nvPr>
            <p:ph type="title"/>
          </p:nvPr>
        </p:nvSpPr>
        <p:spPr>
          <a:noFill/>
          <a:ln/>
        </p:spPr>
        <p:txBody>
          <a:bodyPr/>
          <a:lstStyle/>
          <a:p>
            <a:r>
              <a:rPr lang="en-AU"/>
              <a:t>Technico-Commercial Problems</a:t>
            </a:r>
            <a:br>
              <a:rPr lang="en-AU"/>
            </a:br>
            <a:r>
              <a:rPr lang="en-AU"/>
              <a:t>Facing the Software Industry</a:t>
            </a:r>
          </a:p>
        </p:txBody>
      </p:sp>
      <p:sp>
        <p:nvSpPr>
          <p:cNvPr id="140293" name="Rectangle 5"/>
          <p:cNvSpPr>
            <a:spLocks noGrp="1" noChangeArrowheads="1"/>
          </p:cNvSpPr>
          <p:nvPr>
            <p:ph type="body" idx="1"/>
          </p:nvPr>
        </p:nvSpPr>
        <p:spPr>
          <a:noFill/>
          <a:ln/>
        </p:spPr>
        <p:txBody>
          <a:bodyPr/>
          <a:lstStyle/>
          <a:p>
            <a:r>
              <a:rPr lang="ja-JP" altLang="en-AU" b="1">
                <a:latin typeface="Arial"/>
              </a:rPr>
              <a:t>‘</a:t>
            </a:r>
            <a:r>
              <a:rPr lang="en-AU" b="1"/>
              <a:t>Engineered</a:t>
            </a:r>
            <a:r>
              <a:rPr lang="ja-JP" altLang="en-AU" b="1">
                <a:latin typeface="Arial"/>
              </a:rPr>
              <a:t>’</a:t>
            </a:r>
            <a:r>
              <a:rPr lang="en-AU" b="1"/>
              <a:t> user interfaces</a:t>
            </a:r>
            <a:endParaRPr lang="en-AU"/>
          </a:p>
          <a:p>
            <a:pPr lvl="1"/>
            <a:r>
              <a:rPr lang="en-AU"/>
              <a:t>UI design derived from data presentation and processing + ergonomics</a:t>
            </a:r>
          </a:p>
          <a:p>
            <a:r>
              <a:rPr lang="en-AU"/>
              <a:t>Methodology supporting improved UI design</a:t>
            </a:r>
          </a:p>
        </p:txBody>
      </p:sp>
    </p:spTree>
  </p:cSld>
  <p:clrMapOvr>
    <a:masterClrMapping/>
  </p:clrMapOvr>
  <p:transition xmlns:p14="http://schemas.microsoft.com/office/powerpoint/2010/mai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3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340" name="Rectangle 4"/>
          <p:cNvSpPr>
            <a:spLocks noGrp="1" noChangeArrowheads="1"/>
          </p:cNvSpPr>
          <p:nvPr>
            <p:ph type="title"/>
          </p:nvPr>
        </p:nvSpPr>
        <p:spPr>
          <a:noFill/>
          <a:ln/>
        </p:spPr>
        <p:txBody>
          <a:bodyPr/>
          <a:lstStyle/>
          <a:p>
            <a:r>
              <a:rPr lang="en-AU"/>
              <a:t>Technico-Commercial Problems</a:t>
            </a:r>
            <a:br>
              <a:rPr lang="en-AU"/>
            </a:br>
            <a:r>
              <a:rPr lang="en-AU"/>
              <a:t>Facing the Software Industry</a:t>
            </a:r>
          </a:p>
        </p:txBody>
      </p:sp>
      <p:sp>
        <p:nvSpPr>
          <p:cNvPr id="142341" name="Rectangle 5"/>
          <p:cNvSpPr>
            <a:spLocks noGrp="1" noChangeArrowheads="1"/>
          </p:cNvSpPr>
          <p:nvPr>
            <p:ph type="body" idx="1"/>
          </p:nvPr>
        </p:nvSpPr>
        <p:spPr>
          <a:noFill/>
          <a:ln/>
        </p:spPr>
        <p:txBody>
          <a:bodyPr/>
          <a:lstStyle/>
          <a:p>
            <a:r>
              <a:rPr lang="en-AU" b="1"/>
              <a:t>Software productivity</a:t>
            </a:r>
            <a:endParaRPr lang="en-AU"/>
          </a:p>
          <a:p>
            <a:pPr lvl="1"/>
            <a:r>
              <a:rPr lang="en-AU"/>
              <a:t>increase productivity to produce PC shrink-	wrapped software</a:t>
            </a:r>
          </a:p>
          <a:p>
            <a:pPr lvl="1"/>
            <a:r>
              <a:rPr lang="en-AU"/>
              <a:t>reduce costs for NC/style delivery platforms,</a:t>
            </a:r>
          </a:p>
          <a:p>
            <a:pPr lvl="1"/>
            <a:r>
              <a:rPr lang="en-AU"/>
              <a:t>reduce maintenance costs</a:t>
            </a:r>
          </a:p>
          <a:p>
            <a:r>
              <a:rPr lang="en-AU"/>
              <a:t>New diagramming systems</a:t>
            </a:r>
          </a:p>
          <a:p>
            <a:pPr lvl="1"/>
            <a:r>
              <a:rPr lang="en-AU"/>
              <a:t>design recording</a:t>
            </a:r>
          </a:p>
          <a:p>
            <a:pPr lvl="1"/>
            <a:r>
              <a:rPr lang="en-AU"/>
              <a:t>new methodologies enforcing re-use</a:t>
            </a:r>
          </a:p>
        </p:txBody>
      </p:sp>
    </p:spTree>
  </p:cSld>
  <p:clrMapOvr>
    <a:masterClrMapping/>
  </p:clrMapOvr>
  <p:transition xmlns:p14="http://schemas.microsoft.com/office/powerpoint/2010/mai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43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4388" name="Rectangle 4"/>
          <p:cNvSpPr>
            <a:spLocks noGrp="1" noChangeArrowheads="1"/>
          </p:cNvSpPr>
          <p:nvPr>
            <p:ph type="title"/>
          </p:nvPr>
        </p:nvSpPr>
        <p:spPr>
          <a:noFill/>
          <a:ln/>
        </p:spPr>
        <p:txBody>
          <a:bodyPr/>
          <a:lstStyle/>
          <a:p>
            <a:r>
              <a:rPr lang="en-AU"/>
              <a:t>Technico-Commercial Problems</a:t>
            </a:r>
            <a:br>
              <a:rPr lang="en-AU"/>
            </a:br>
            <a:r>
              <a:rPr lang="en-AU"/>
              <a:t>Facing the Software Industry</a:t>
            </a:r>
          </a:p>
        </p:txBody>
      </p:sp>
      <p:sp>
        <p:nvSpPr>
          <p:cNvPr id="144389" name="Rectangle 5"/>
          <p:cNvSpPr>
            <a:spLocks noGrp="1" noChangeArrowheads="1"/>
          </p:cNvSpPr>
          <p:nvPr>
            <p:ph type="body" idx="1"/>
          </p:nvPr>
        </p:nvSpPr>
        <p:spPr>
          <a:noFill/>
          <a:ln/>
        </p:spPr>
        <p:txBody>
          <a:bodyPr/>
          <a:lstStyle/>
          <a:p>
            <a:r>
              <a:rPr lang="en-AU" b="1"/>
              <a:t>Software Quality Testing and Certification</a:t>
            </a:r>
          </a:p>
          <a:p>
            <a:pPr lvl="1"/>
            <a:r>
              <a:rPr lang="en-AU"/>
              <a:t>Improve efficiency of specfication-based testing</a:t>
            </a:r>
          </a:p>
          <a:p>
            <a:pPr lvl="1"/>
            <a:r>
              <a:rPr lang="en-AU"/>
              <a:t>Develop means of code-quality control and asessment</a:t>
            </a:r>
          </a:p>
          <a:p>
            <a:pPr lvl="1"/>
            <a:r>
              <a:rPr lang="en-AU"/>
              <a:t>Improve design to simplify "testablity" of code</a:t>
            </a:r>
          </a:p>
        </p:txBody>
      </p:sp>
      <p:sp>
        <p:nvSpPr>
          <p:cNvPr id="144390" name="Rectangle 6"/>
          <p:cNvSpPr>
            <a:spLocks noChangeArrowheads="1"/>
          </p:cNvSpPr>
          <p:nvPr/>
        </p:nvSpPr>
        <p:spPr bwMode="auto">
          <a:xfrm>
            <a:off x="7585075" y="-17065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endParaRPr lang="en-US"/>
          </a:p>
        </p:txBody>
      </p:sp>
    </p:spTree>
  </p:cSld>
  <p:clrMapOvr>
    <a:masterClrMapping/>
  </p:clrMapOvr>
  <p:transition xmlns:p14="http://schemas.microsoft.com/office/powerpoint/2010/mai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64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6436" name="Rectangle 4"/>
          <p:cNvSpPr>
            <a:spLocks noGrp="1" noChangeArrowheads="1"/>
          </p:cNvSpPr>
          <p:nvPr>
            <p:ph type="title"/>
          </p:nvPr>
        </p:nvSpPr>
        <p:spPr>
          <a:noFill/>
          <a:ln/>
        </p:spPr>
        <p:txBody>
          <a:bodyPr/>
          <a:lstStyle/>
          <a:p>
            <a:r>
              <a:rPr lang="en-AU"/>
              <a:t>Research Agenda Providing Solutions</a:t>
            </a:r>
            <a:br>
              <a:rPr lang="en-AU"/>
            </a:br>
            <a:r>
              <a:rPr lang="en-AU" sz="3800"/>
              <a:t>Main Items</a:t>
            </a:r>
          </a:p>
        </p:txBody>
      </p:sp>
      <p:sp>
        <p:nvSpPr>
          <p:cNvPr id="146437" name="Rectangle 5"/>
          <p:cNvSpPr>
            <a:spLocks noGrp="1" noChangeArrowheads="1"/>
          </p:cNvSpPr>
          <p:nvPr>
            <p:ph type="body" idx="1"/>
          </p:nvPr>
        </p:nvSpPr>
        <p:spPr>
          <a:noFill/>
          <a:ln/>
        </p:spPr>
        <p:txBody>
          <a:bodyPr/>
          <a:lstStyle/>
          <a:p>
            <a:pPr>
              <a:lnSpc>
                <a:spcPct val="80000"/>
              </a:lnSpc>
            </a:pPr>
            <a:r>
              <a:rPr lang="en-AU"/>
              <a:t>Our research agendas address the technico-commercial problems</a:t>
            </a:r>
          </a:p>
          <a:p>
            <a:pPr lvl="1">
              <a:lnSpc>
                <a:spcPct val="80000"/>
              </a:lnSpc>
            </a:pPr>
            <a:r>
              <a:rPr lang="en-AU"/>
              <a:t>reengineering and empirical studies of software practice</a:t>
            </a:r>
          </a:p>
          <a:p>
            <a:pPr lvl="1">
              <a:lnSpc>
                <a:spcPct val="80000"/>
              </a:lnSpc>
            </a:pPr>
            <a:r>
              <a:rPr lang="en-AU"/>
              <a:t>tools, methodologies and design representations</a:t>
            </a:r>
          </a:p>
          <a:p>
            <a:pPr lvl="1">
              <a:lnSpc>
                <a:spcPct val="80000"/>
              </a:lnSpc>
            </a:pPr>
            <a:r>
              <a:rPr lang="en-AU"/>
              <a:t>re-use</a:t>
            </a:r>
          </a:p>
          <a:p>
            <a:pPr lvl="1">
              <a:lnSpc>
                <a:spcPct val="80000"/>
              </a:lnSpc>
            </a:pPr>
            <a:r>
              <a:rPr lang="en-AU"/>
              <a:t>evolving software</a:t>
            </a:r>
          </a:p>
          <a:p>
            <a:pPr lvl="1">
              <a:lnSpc>
                <a:spcPct val="80000"/>
              </a:lnSpc>
            </a:pPr>
            <a:r>
              <a:rPr lang="en-AU"/>
              <a:t>engineering of user interfaces</a:t>
            </a:r>
          </a:p>
          <a:p>
            <a:pPr lvl="1">
              <a:lnSpc>
                <a:spcPct val="80000"/>
              </a:lnSpc>
            </a:pPr>
            <a:r>
              <a:rPr lang="en-AU"/>
              <a:t>object oriented development</a:t>
            </a:r>
          </a:p>
          <a:p>
            <a:pPr lvl="1">
              <a:lnSpc>
                <a:spcPct val="80000"/>
              </a:lnSpc>
            </a:pPr>
            <a:r>
              <a:rPr lang="en-AU"/>
              <a:t>product quality measures</a:t>
            </a:r>
          </a:p>
          <a:p>
            <a:pPr lvl="1">
              <a:lnSpc>
                <a:spcPct val="80000"/>
              </a:lnSpc>
            </a:pPr>
            <a:r>
              <a:rPr lang="en-AU"/>
              <a:t>time to market</a:t>
            </a:r>
          </a:p>
        </p:txBody>
      </p:sp>
    </p:spTree>
  </p:cSld>
  <p:clrMapOvr>
    <a:masterClrMapping/>
  </p:clrMapOvr>
  <p:transition xmlns:p14="http://schemas.microsoft.com/office/powerpoint/2010/main" spd="slow"/>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244"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245" name="Rectangle 5"/>
          <p:cNvSpPr>
            <a:spLocks noGrp="1" noChangeArrowheads="1"/>
          </p:cNvSpPr>
          <p:nvPr>
            <p:ph type="title"/>
          </p:nvPr>
        </p:nvSpPr>
        <p:spPr>
          <a:noFill/>
          <a:ln/>
        </p:spPr>
        <p:txBody>
          <a:bodyPr/>
          <a:lstStyle/>
          <a:p>
            <a:r>
              <a:rPr lang="en-AU" sz="3800"/>
              <a:t>Industry-Academia Working Party</a:t>
            </a:r>
            <a:r>
              <a:rPr lang="en-AU"/>
              <a:t/>
            </a:r>
            <a:br>
              <a:rPr lang="en-AU"/>
            </a:br>
            <a:r>
              <a:rPr lang="en-AU" sz="3200"/>
              <a:t>Meeting since May 1997</a:t>
            </a:r>
          </a:p>
        </p:txBody>
      </p:sp>
      <p:sp>
        <p:nvSpPr>
          <p:cNvPr id="10246" name="Rectangle 6"/>
          <p:cNvSpPr>
            <a:spLocks noGrp="1" noChangeArrowheads="1"/>
          </p:cNvSpPr>
          <p:nvPr>
            <p:ph type="body" idx="1"/>
          </p:nvPr>
        </p:nvSpPr>
        <p:spPr>
          <a:xfrm>
            <a:off x="685800" y="1828800"/>
            <a:ext cx="7772400" cy="4114800"/>
          </a:xfrm>
          <a:noFill/>
          <a:ln/>
        </p:spPr>
        <p:txBody>
          <a:bodyPr/>
          <a:lstStyle/>
          <a:p>
            <a:pPr>
              <a:lnSpc>
                <a:spcPct val="60000"/>
              </a:lnSpc>
            </a:pPr>
            <a:r>
              <a:rPr lang="en-AU" sz="1800"/>
              <a:t>Chairman</a:t>
            </a:r>
          </a:p>
          <a:p>
            <a:pPr lvl="1">
              <a:lnSpc>
                <a:spcPct val="60000"/>
              </a:lnSpc>
            </a:pPr>
            <a:r>
              <a:rPr lang="en-AU" sz="1800"/>
              <a:t>Karl Reed, La Trobe University</a:t>
            </a:r>
          </a:p>
          <a:p>
            <a:pPr>
              <a:lnSpc>
                <a:spcPct val="60000"/>
              </a:lnSpc>
            </a:pPr>
            <a:r>
              <a:rPr lang="en-AU" sz="1800"/>
              <a:t>Deputy Chairman</a:t>
            </a:r>
          </a:p>
          <a:p>
            <a:pPr lvl="1">
              <a:lnSpc>
                <a:spcPct val="60000"/>
              </a:lnSpc>
            </a:pPr>
            <a:r>
              <a:rPr lang="en-AU" sz="1800"/>
              <a:t>Paul Radford, Managing Director Charismatek</a:t>
            </a:r>
          </a:p>
          <a:p>
            <a:pPr>
              <a:lnSpc>
                <a:spcPct val="60000"/>
              </a:lnSpc>
            </a:pPr>
            <a:r>
              <a:rPr lang="en-AU" sz="1800"/>
              <a:t>Working party</a:t>
            </a:r>
          </a:p>
          <a:p>
            <a:pPr lvl="1">
              <a:lnSpc>
                <a:spcPct val="60000"/>
              </a:lnSpc>
            </a:pPr>
            <a:r>
              <a:rPr lang="en-AU" sz="1800"/>
              <a:t>Silvio Salom, Managing Director Adacel</a:t>
            </a:r>
          </a:p>
          <a:p>
            <a:pPr lvl="1">
              <a:lnSpc>
                <a:spcPct val="60000"/>
              </a:lnSpc>
            </a:pPr>
            <a:r>
              <a:rPr lang="en-AU" sz="1800"/>
              <a:t>Laurie Lock Lee, Manager Planning and Development BHPIT</a:t>
            </a:r>
          </a:p>
          <a:p>
            <a:pPr lvl="1">
              <a:lnSpc>
                <a:spcPct val="60000"/>
              </a:lnSpc>
            </a:pPr>
            <a:r>
              <a:rPr lang="en-AU" sz="1800"/>
              <a:t>Robyn Lawrie, Technical Director Charismatek</a:t>
            </a:r>
          </a:p>
          <a:p>
            <a:pPr lvl="1">
              <a:lnSpc>
                <a:spcPct val="60000"/>
              </a:lnSpc>
            </a:pPr>
            <a:r>
              <a:rPr lang="en-AU" sz="1800"/>
              <a:t>Alex Sawicki, Department of State Development/Multimedia Victoria</a:t>
            </a:r>
          </a:p>
          <a:p>
            <a:pPr lvl="1">
              <a:lnSpc>
                <a:spcPct val="60000"/>
              </a:lnSpc>
            </a:pPr>
            <a:r>
              <a:rPr lang="en-AU" sz="1800"/>
              <a:t>Gary Stoneham, Marketing Manager MITS</a:t>
            </a:r>
          </a:p>
          <a:p>
            <a:pPr lvl="1">
              <a:lnSpc>
                <a:spcPct val="60000"/>
              </a:lnSpc>
            </a:pPr>
            <a:r>
              <a:rPr lang="en-AU" sz="1800"/>
              <a:t>Sally Duncan, Project Manager Megatec</a:t>
            </a:r>
          </a:p>
          <a:p>
            <a:pPr lvl="1">
              <a:lnSpc>
                <a:spcPct val="60000"/>
              </a:lnSpc>
            </a:pPr>
            <a:r>
              <a:rPr lang="en-AU" sz="1800"/>
              <a:t>Barbara O</a:t>
            </a:r>
            <a:r>
              <a:rPr lang="ja-JP" altLang="en-AU" sz="1800">
                <a:latin typeface="Arial"/>
              </a:rPr>
              <a:t>’</a:t>
            </a:r>
            <a:r>
              <a:rPr lang="en-AU" sz="1800"/>
              <a:t>Brien, Quality Manager Megatec</a:t>
            </a:r>
          </a:p>
          <a:p>
            <a:pPr lvl="1">
              <a:lnSpc>
                <a:spcPct val="60000"/>
              </a:lnSpc>
            </a:pPr>
            <a:r>
              <a:rPr lang="en-AU" sz="1800"/>
              <a:t>Bill Jacobs, Technical Director TUSC Computer Systems</a:t>
            </a:r>
          </a:p>
          <a:p>
            <a:pPr lvl="1">
              <a:lnSpc>
                <a:spcPct val="60000"/>
              </a:lnSpc>
            </a:pPr>
            <a:r>
              <a:rPr lang="en-AU" sz="1800"/>
              <a:t>David Cleary, La Trobe University</a:t>
            </a:r>
          </a:p>
          <a:p>
            <a:pPr>
              <a:lnSpc>
                <a:spcPct val="60000"/>
              </a:lnSpc>
            </a:pPr>
            <a:r>
              <a:rPr lang="en-AU" sz="1800"/>
              <a:t>Special advisor</a:t>
            </a:r>
          </a:p>
          <a:p>
            <a:pPr lvl="2">
              <a:lnSpc>
                <a:spcPct val="60000"/>
              </a:lnSpc>
              <a:buSzPct val="65000"/>
            </a:pPr>
            <a:r>
              <a:rPr lang="en-AU" sz="1800"/>
              <a:t>Dan Marantz, Cobol Digital</a:t>
            </a:r>
          </a:p>
          <a:p>
            <a:pPr>
              <a:lnSpc>
                <a:spcPct val="60000"/>
              </a:lnSpc>
            </a:pPr>
            <a:r>
              <a:rPr lang="en-AU" sz="1800"/>
              <a:t>Observers</a:t>
            </a:r>
          </a:p>
          <a:p>
            <a:pPr lvl="1">
              <a:lnSpc>
                <a:spcPct val="60000"/>
              </a:lnSpc>
            </a:pPr>
            <a:r>
              <a:rPr lang="en-AU" sz="1800"/>
              <a:t>The Preston Group</a:t>
            </a:r>
          </a:p>
          <a:p>
            <a:pPr lvl="1">
              <a:lnSpc>
                <a:spcPct val="60000"/>
              </a:lnSpc>
            </a:pPr>
            <a:r>
              <a:rPr lang="en-AU" sz="1800"/>
              <a:t>Whittle Programming</a:t>
            </a:r>
          </a:p>
          <a:p>
            <a:pPr lvl="1">
              <a:lnSpc>
                <a:spcPct val="60000"/>
              </a:lnSpc>
            </a:pPr>
            <a:r>
              <a:rPr lang="en-AU" sz="1800"/>
              <a:t>KCS Computer Services</a:t>
            </a:r>
          </a:p>
          <a:p>
            <a:pPr lvl="1">
              <a:lnSpc>
                <a:spcPct val="60000"/>
              </a:lnSpc>
            </a:pPr>
            <a:r>
              <a:rPr lang="en-AU" sz="1800"/>
              <a:t>Clive Finkelstein, Information Engineering</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Effect transition="in" filter="blinds(horizontal)">
                                      <p:cBhvr>
                                        <p:cTn id="7" dur="500"/>
                                        <p:tgtEl>
                                          <p:spTgt spid="1024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246">
                                            <p:txEl>
                                              <p:pRg st="1" end="1"/>
                                            </p:txEl>
                                          </p:spTgt>
                                        </p:tgtEl>
                                        <p:attrNameLst>
                                          <p:attrName>style.visibility</p:attrName>
                                        </p:attrNameLst>
                                      </p:cBhvr>
                                      <p:to>
                                        <p:strVal val="visible"/>
                                      </p:to>
                                    </p:set>
                                    <p:animEffect transition="in" filter="blinds(horizontal)">
                                      <p:cBhvr>
                                        <p:cTn id="10" dur="500"/>
                                        <p:tgtEl>
                                          <p:spTgt spid="10246">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0246">
                                            <p:txEl>
                                              <p:pRg st="2" end="2"/>
                                            </p:txEl>
                                          </p:spTgt>
                                        </p:tgtEl>
                                        <p:attrNameLst>
                                          <p:attrName>style.visibility</p:attrName>
                                        </p:attrNameLst>
                                      </p:cBhvr>
                                      <p:to>
                                        <p:strVal val="visible"/>
                                      </p:to>
                                    </p:set>
                                    <p:animEffect transition="in" filter="blinds(horizontal)">
                                      <p:cBhvr>
                                        <p:cTn id="15" dur="500"/>
                                        <p:tgtEl>
                                          <p:spTgt spid="10246">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246">
                                            <p:txEl>
                                              <p:pRg st="3" end="3"/>
                                            </p:txEl>
                                          </p:spTgt>
                                        </p:tgtEl>
                                        <p:attrNameLst>
                                          <p:attrName>style.visibility</p:attrName>
                                        </p:attrNameLst>
                                      </p:cBhvr>
                                      <p:to>
                                        <p:strVal val="visible"/>
                                      </p:to>
                                    </p:set>
                                    <p:animEffect transition="in" filter="blinds(horizontal)">
                                      <p:cBhvr>
                                        <p:cTn id="18" dur="500"/>
                                        <p:tgtEl>
                                          <p:spTgt spid="1024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246">
                                            <p:txEl>
                                              <p:pRg st="4" end="4"/>
                                            </p:txEl>
                                          </p:spTgt>
                                        </p:tgtEl>
                                        <p:attrNameLst>
                                          <p:attrName>style.visibility</p:attrName>
                                        </p:attrNameLst>
                                      </p:cBhvr>
                                      <p:to>
                                        <p:strVal val="visible"/>
                                      </p:to>
                                    </p:set>
                                    <p:animEffect transition="in" filter="blinds(horizontal)">
                                      <p:cBhvr>
                                        <p:cTn id="23" dur="500"/>
                                        <p:tgtEl>
                                          <p:spTgt spid="10246">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0246">
                                            <p:txEl>
                                              <p:pRg st="5" end="5"/>
                                            </p:txEl>
                                          </p:spTgt>
                                        </p:tgtEl>
                                        <p:attrNameLst>
                                          <p:attrName>style.visibility</p:attrName>
                                        </p:attrNameLst>
                                      </p:cBhvr>
                                      <p:to>
                                        <p:strVal val="visible"/>
                                      </p:to>
                                    </p:set>
                                    <p:animEffect transition="in" filter="blinds(horizontal)">
                                      <p:cBhvr>
                                        <p:cTn id="26" dur="500"/>
                                        <p:tgtEl>
                                          <p:spTgt spid="10246">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246">
                                            <p:txEl>
                                              <p:pRg st="6" end="6"/>
                                            </p:txEl>
                                          </p:spTgt>
                                        </p:tgtEl>
                                        <p:attrNameLst>
                                          <p:attrName>style.visibility</p:attrName>
                                        </p:attrNameLst>
                                      </p:cBhvr>
                                      <p:to>
                                        <p:strVal val="visible"/>
                                      </p:to>
                                    </p:set>
                                    <p:animEffect transition="in" filter="blinds(horizontal)">
                                      <p:cBhvr>
                                        <p:cTn id="29" dur="500"/>
                                        <p:tgtEl>
                                          <p:spTgt spid="10246">
                                            <p:txEl>
                                              <p:pRg st="6" end="6"/>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0246">
                                            <p:txEl>
                                              <p:pRg st="7" end="7"/>
                                            </p:txEl>
                                          </p:spTgt>
                                        </p:tgtEl>
                                        <p:attrNameLst>
                                          <p:attrName>style.visibility</p:attrName>
                                        </p:attrNameLst>
                                      </p:cBhvr>
                                      <p:to>
                                        <p:strVal val="visible"/>
                                      </p:to>
                                    </p:set>
                                    <p:animEffect transition="in" filter="blinds(horizontal)">
                                      <p:cBhvr>
                                        <p:cTn id="32" dur="500"/>
                                        <p:tgtEl>
                                          <p:spTgt spid="10246">
                                            <p:txEl>
                                              <p:pRg st="7" end="7"/>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0246">
                                            <p:txEl>
                                              <p:pRg st="8" end="8"/>
                                            </p:txEl>
                                          </p:spTgt>
                                        </p:tgtEl>
                                        <p:attrNameLst>
                                          <p:attrName>style.visibility</p:attrName>
                                        </p:attrNameLst>
                                      </p:cBhvr>
                                      <p:to>
                                        <p:strVal val="visible"/>
                                      </p:to>
                                    </p:set>
                                    <p:animEffect transition="in" filter="blinds(horizontal)">
                                      <p:cBhvr>
                                        <p:cTn id="35" dur="500"/>
                                        <p:tgtEl>
                                          <p:spTgt spid="10246">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0246">
                                            <p:txEl>
                                              <p:pRg st="9" end="9"/>
                                            </p:txEl>
                                          </p:spTgt>
                                        </p:tgtEl>
                                        <p:attrNameLst>
                                          <p:attrName>style.visibility</p:attrName>
                                        </p:attrNameLst>
                                      </p:cBhvr>
                                      <p:to>
                                        <p:strVal val="visible"/>
                                      </p:to>
                                    </p:set>
                                    <p:animEffect transition="in" filter="blinds(horizontal)">
                                      <p:cBhvr>
                                        <p:cTn id="38" dur="500"/>
                                        <p:tgtEl>
                                          <p:spTgt spid="10246">
                                            <p:txEl>
                                              <p:pRg st="9" end="9"/>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0246">
                                            <p:txEl>
                                              <p:pRg st="10" end="10"/>
                                            </p:txEl>
                                          </p:spTgt>
                                        </p:tgtEl>
                                        <p:attrNameLst>
                                          <p:attrName>style.visibility</p:attrName>
                                        </p:attrNameLst>
                                      </p:cBhvr>
                                      <p:to>
                                        <p:strVal val="visible"/>
                                      </p:to>
                                    </p:set>
                                    <p:animEffect transition="in" filter="blinds(horizontal)">
                                      <p:cBhvr>
                                        <p:cTn id="41" dur="500"/>
                                        <p:tgtEl>
                                          <p:spTgt spid="10246">
                                            <p:txEl>
                                              <p:pRg st="10" end="10"/>
                                            </p:tx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0246">
                                            <p:txEl>
                                              <p:pRg st="11" end="11"/>
                                            </p:txEl>
                                          </p:spTgt>
                                        </p:tgtEl>
                                        <p:attrNameLst>
                                          <p:attrName>style.visibility</p:attrName>
                                        </p:attrNameLst>
                                      </p:cBhvr>
                                      <p:to>
                                        <p:strVal val="visible"/>
                                      </p:to>
                                    </p:set>
                                    <p:animEffect transition="in" filter="blinds(horizontal)">
                                      <p:cBhvr>
                                        <p:cTn id="44" dur="500"/>
                                        <p:tgtEl>
                                          <p:spTgt spid="10246">
                                            <p:txEl>
                                              <p:pRg st="11" end="11"/>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0246">
                                            <p:txEl>
                                              <p:pRg st="12" end="12"/>
                                            </p:txEl>
                                          </p:spTgt>
                                        </p:tgtEl>
                                        <p:attrNameLst>
                                          <p:attrName>style.visibility</p:attrName>
                                        </p:attrNameLst>
                                      </p:cBhvr>
                                      <p:to>
                                        <p:strVal val="visible"/>
                                      </p:to>
                                    </p:set>
                                    <p:animEffect transition="in" filter="blinds(horizontal)">
                                      <p:cBhvr>
                                        <p:cTn id="47" dur="500"/>
                                        <p:tgtEl>
                                          <p:spTgt spid="10246">
                                            <p:txEl>
                                              <p:pRg st="12" end="12"/>
                                            </p:txEl>
                                          </p:spTgt>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0246">
                                            <p:txEl>
                                              <p:pRg st="13" end="13"/>
                                            </p:txEl>
                                          </p:spTgt>
                                        </p:tgtEl>
                                        <p:attrNameLst>
                                          <p:attrName>style.visibility</p:attrName>
                                        </p:attrNameLst>
                                      </p:cBhvr>
                                      <p:to>
                                        <p:strVal val="visible"/>
                                      </p:to>
                                    </p:set>
                                    <p:animEffect transition="in" filter="blinds(horizontal)">
                                      <p:cBhvr>
                                        <p:cTn id="50" dur="500"/>
                                        <p:tgtEl>
                                          <p:spTgt spid="10246">
                                            <p:txEl>
                                              <p:pRg st="13" end="13"/>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0246">
                                            <p:txEl>
                                              <p:pRg st="14" end="14"/>
                                            </p:txEl>
                                          </p:spTgt>
                                        </p:tgtEl>
                                        <p:attrNameLst>
                                          <p:attrName>style.visibility</p:attrName>
                                        </p:attrNameLst>
                                      </p:cBhvr>
                                      <p:to>
                                        <p:strVal val="visible"/>
                                      </p:to>
                                    </p:set>
                                    <p:animEffect transition="in" filter="blinds(horizontal)">
                                      <p:cBhvr>
                                        <p:cTn id="55" dur="500"/>
                                        <p:tgtEl>
                                          <p:spTgt spid="10246">
                                            <p:txEl>
                                              <p:pRg st="14" end="14"/>
                                            </p:txEl>
                                          </p:spTgt>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0246">
                                            <p:txEl>
                                              <p:pRg st="15" end="15"/>
                                            </p:txEl>
                                          </p:spTgt>
                                        </p:tgtEl>
                                        <p:attrNameLst>
                                          <p:attrName>style.visibility</p:attrName>
                                        </p:attrNameLst>
                                      </p:cBhvr>
                                      <p:to>
                                        <p:strVal val="visible"/>
                                      </p:to>
                                    </p:set>
                                    <p:animEffect transition="in" filter="blinds(horizontal)">
                                      <p:cBhvr>
                                        <p:cTn id="58" dur="500"/>
                                        <p:tgtEl>
                                          <p:spTgt spid="10246">
                                            <p:txEl>
                                              <p:pRg st="15" end="1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0246">
                                            <p:txEl>
                                              <p:pRg st="16" end="16"/>
                                            </p:txEl>
                                          </p:spTgt>
                                        </p:tgtEl>
                                        <p:attrNameLst>
                                          <p:attrName>style.visibility</p:attrName>
                                        </p:attrNameLst>
                                      </p:cBhvr>
                                      <p:to>
                                        <p:strVal val="visible"/>
                                      </p:to>
                                    </p:set>
                                    <p:animEffect transition="in" filter="blinds(horizontal)">
                                      <p:cBhvr>
                                        <p:cTn id="63" dur="500"/>
                                        <p:tgtEl>
                                          <p:spTgt spid="10246">
                                            <p:txEl>
                                              <p:pRg st="16" end="16"/>
                                            </p:txEl>
                                          </p:spTgt>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0246">
                                            <p:txEl>
                                              <p:pRg st="17" end="17"/>
                                            </p:txEl>
                                          </p:spTgt>
                                        </p:tgtEl>
                                        <p:attrNameLst>
                                          <p:attrName>style.visibility</p:attrName>
                                        </p:attrNameLst>
                                      </p:cBhvr>
                                      <p:to>
                                        <p:strVal val="visible"/>
                                      </p:to>
                                    </p:set>
                                    <p:animEffect transition="in" filter="blinds(horizontal)">
                                      <p:cBhvr>
                                        <p:cTn id="66" dur="500"/>
                                        <p:tgtEl>
                                          <p:spTgt spid="10246">
                                            <p:txEl>
                                              <p:pRg st="17" end="17"/>
                                            </p:txEl>
                                          </p:spTgt>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10246">
                                            <p:txEl>
                                              <p:pRg st="18" end="18"/>
                                            </p:txEl>
                                          </p:spTgt>
                                        </p:tgtEl>
                                        <p:attrNameLst>
                                          <p:attrName>style.visibility</p:attrName>
                                        </p:attrNameLst>
                                      </p:cBhvr>
                                      <p:to>
                                        <p:strVal val="visible"/>
                                      </p:to>
                                    </p:set>
                                    <p:animEffect transition="in" filter="blinds(horizontal)">
                                      <p:cBhvr>
                                        <p:cTn id="69" dur="500"/>
                                        <p:tgtEl>
                                          <p:spTgt spid="10246">
                                            <p:txEl>
                                              <p:pRg st="18" end="18"/>
                                            </p:txEl>
                                          </p:spTgt>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10246">
                                            <p:txEl>
                                              <p:pRg st="19" end="19"/>
                                            </p:txEl>
                                          </p:spTgt>
                                        </p:tgtEl>
                                        <p:attrNameLst>
                                          <p:attrName>style.visibility</p:attrName>
                                        </p:attrNameLst>
                                      </p:cBhvr>
                                      <p:to>
                                        <p:strVal val="visible"/>
                                      </p:to>
                                    </p:set>
                                    <p:animEffect transition="in" filter="blinds(horizontal)">
                                      <p:cBhvr>
                                        <p:cTn id="72" dur="500"/>
                                        <p:tgtEl>
                                          <p:spTgt spid="10246">
                                            <p:txEl>
                                              <p:pRg st="19" end="19"/>
                                            </p:txEl>
                                          </p:spTgt>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10246">
                                            <p:txEl>
                                              <p:pRg st="20" end="20"/>
                                            </p:txEl>
                                          </p:spTgt>
                                        </p:tgtEl>
                                        <p:attrNameLst>
                                          <p:attrName>style.visibility</p:attrName>
                                        </p:attrNameLst>
                                      </p:cBhvr>
                                      <p:to>
                                        <p:strVal val="visible"/>
                                      </p:to>
                                    </p:set>
                                    <p:animEffect transition="in" filter="blinds(horizontal)">
                                      <p:cBhvr>
                                        <p:cTn id="75" dur="500"/>
                                        <p:tgtEl>
                                          <p:spTgt spid="10246">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292"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293" name="Rectangle 5"/>
          <p:cNvSpPr>
            <a:spLocks noGrp="1" noChangeArrowheads="1"/>
          </p:cNvSpPr>
          <p:nvPr>
            <p:ph type="title"/>
          </p:nvPr>
        </p:nvSpPr>
        <p:spPr>
          <a:noFill/>
          <a:ln/>
        </p:spPr>
        <p:txBody>
          <a:bodyPr/>
          <a:lstStyle/>
          <a:p>
            <a:r>
              <a:rPr lang="en-AU" sz="3800"/>
              <a:t>Academic Partners with industry links</a:t>
            </a:r>
            <a:r>
              <a:rPr lang="en-AU"/>
              <a:t/>
            </a:r>
            <a:br>
              <a:rPr lang="en-AU"/>
            </a:br>
            <a:endParaRPr lang="en-AU"/>
          </a:p>
        </p:txBody>
      </p:sp>
      <p:sp>
        <p:nvSpPr>
          <p:cNvPr id="12294" name="Rectangle 6"/>
          <p:cNvSpPr>
            <a:spLocks noGrp="1" noChangeArrowheads="1"/>
          </p:cNvSpPr>
          <p:nvPr>
            <p:ph type="body" idx="1"/>
          </p:nvPr>
        </p:nvSpPr>
        <p:spPr>
          <a:xfrm>
            <a:off x="685800" y="1828800"/>
            <a:ext cx="7772400" cy="4114800"/>
          </a:xfrm>
          <a:noFill/>
          <a:ln/>
        </p:spPr>
        <p:txBody>
          <a:bodyPr/>
          <a:lstStyle/>
          <a:p>
            <a:pPr lvl="1">
              <a:lnSpc>
                <a:spcPct val="60000"/>
              </a:lnSpc>
            </a:pPr>
            <a:r>
              <a:rPr lang="en-AU" sz="2400"/>
              <a:t>Karl Reed, </a:t>
            </a:r>
          </a:p>
          <a:p>
            <a:pPr lvl="1">
              <a:lnSpc>
                <a:spcPct val="60000"/>
              </a:lnSpc>
              <a:buFont typeface="Monotype Sorts" charset="0"/>
              <a:buNone/>
            </a:pPr>
            <a:r>
              <a:rPr lang="en-AU" sz="2400"/>
              <a:t>	Amdahl Project (Case, Metrics, Evolvable Programming)</a:t>
            </a:r>
          </a:p>
          <a:p>
            <a:pPr lvl="1">
              <a:lnSpc>
                <a:spcPct val="60000"/>
              </a:lnSpc>
              <a:buFont typeface="Monotype Sorts" charset="0"/>
              <a:buNone/>
            </a:pPr>
            <a:endParaRPr lang="en-AU" sz="2400"/>
          </a:p>
          <a:p>
            <a:pPr lvl="1">
              <a:lnSpc>
                <a:spcPct val="60000"/>
              </a:lnSpc>
            </a:pPr>
            <a:r>
              <a:rPr lang="en-AU" sz="2400"/>
              <a:t>Tharam Dillon,  La Trobe University</a:t>
            </a:r>
          </a:p>
          <a:p>
            <a:pPr lvl="1">
              <a:lnSpc>
                <a:spcPct val="60000"/>
              </a:lnSpc>
              <a:buFont typeface="Monotype Sorts" charset="0"/>
              <a:buNone/>
            </a:pPr>
            <a:r>
              <a:rPr lang="en-AU" sz="2400"/>
              <a:t>	OO, Relibility, Metrics</a:t>
            </a:r>
          </a:p>
          <a:p>
            <a:pPr lvl="1">
              <a:lnSpc>
                <a:spcPct val="60000"/>
              </a:lnSpc>
              <a:buFont typeface="Monotype Sorts" charset="0"/>
              <a:buNone/>
            </a:pPr>
            <a:endParaRPr lang="en-AU" sz="2400"/>
          </a:p>
          <a:p>
            <a:pPr lvl="1">
              <a:lnSpc>
                <a:spcPct val="60000"/>
              </a:lnSpc>
            </a:pPr>
            <a:r>
              <a:rPr lang="en-AU" sz="2400"/>
              <a:t>T.Y. Chen, Swinburne Univ. Tech., IVE/STC HK</a:t>
            </a:r>
          </a:p>
          <a:p>
            <a:pPr lvl="1">
              <a:lnSpc>
                <a:spcPct val="60000"/>
              </a:lnSpc>
              <a:buFont typeface="Monotype Sorts" charset="0"/>
              <a:buNone/>
            </a:pPr>
            <a:r>
              <a:rPr lang="en-AU" sz="2400"/>
              <a:t>	Testing and Software Quality</a:t>
            </a:r>
          </a:p>
          <a:p>
            <a:pPr lvl="1">
              <a:lnSpc>
                <a:spcPct val="60000"/>
              </a:lnSpc>
              <a:buFont typeface="Monotype Sorts" charset="0"/>
              <a:buNone/>
            </a:pPr>
            <a:endParaRPr lang="en-AU" sz="2400"/>
          </a:p>
          <a:p>
            <a:pPr lvl="1">
              <a:lnSpc>
                <a:spcPct val="60000"/>
              </a:lnSpc>
            </a:pPr>
            <a:r>
              <a:rPr lang="en-AU" sz="2400"/>
              <a:t>Paul Bailes, Univ. Queensland.</a:t>
            </a:r>
          </a:p>
          <a:p>
            <a:pPr lvl="1">
              <a:lnSpc>
                <a:spcPct val="60000"/>
              </a:lnSpc>
              <a:buFont typeface="Monotype Sorts" charset="0"/>
              <a:buNone/>
            </a:pPr>
            <a:r>
              <a:rPr lang="en-AU" sz="2400"/>
              <a:t>	Software Maintenance Centre</a:t>
            </a:r>
          </a:p>
          <a:p>
            <a:pPr lvl="1">
              <a:lnSpc>
                <a:spcPct val="60000"/>
              </a:lnSpc>
              <a:buFont typeface="Monotype Sorts" charset="0"/>
              <a:buNone/>
            </a:pPr>
            <a:endParaRPr lang="en-AU" sz="2400"/>
          </a:p>
          <a:p>
            <a:pPr lvl="1">
              <a:lnSpc>
                <a:spcPct val="60000"/>
              </a:lnSpc>
            </a:pPr>
            <a:r>
              <a:rPr lang="en-AU" sz="2400"/>
              <a:t>HK opportunity for participation</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4">
                                            <p:txEl>
                                              <p:pRg st="0" end="0"/>
                                            </p:txEl>
                                          </p:spTgt>
                                        </p:tgtEl>
                                        <p:attrNameLst>
                                          <p:attrName>style.visibility</p:attrName>
                                        </p:attrNameLst>
                                      </p:cBhvr>
                                      <p:to>
                                        <p:strVal val="visible"/>
                                      </p:to>
                                    </p:set>
                                    <p:animEffect transition="in" filter="blinds(horizontal)">
                                      <p:cBhvr>
                                        <p:cTn id="7" dur="500"/>
                                        <p:tgtEl>
                                          <p:spTgt spid="1229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294">
                                            <p:txEl>
                                              <p:pRg st="1" end="1"/>
                                            </p:txEl>
                                          </p:spTgt>
                                        </p:tgtEl>
                                        <p:attrNameLst>
                                          <p:attrName>style.visibility</p:attrName>
                                        </p:attrNameLst>
                                      </p:cBhvr>
                                      <p:to>
                                        <p:strVal val="visible"/>
                                      </p:to>
                                    </p:set>
                                    <p:animEffect transition="in" filter="blinds(horizontal)">
                                      <p:cBhvr>
                                        <p:cTn id="10" dur="500"/>
                                        <p:tgtEl>
                                          <p:spTgt spid="12294">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294">
                                            <p:txEl>
                                              <p:pRg st="3" end="3"/>
                                            </p:txEl>
                                          </p:spTgt>
                                        </p:tgtEl>
                                        <p:attrNameLst>
                                          <p:attrName>style.visibility</p:attrName>
                                        </p:attrNameLst>
                                      </p:cBhvr>
                                      <p:to>
                                        <p:strVal val="visible"/>
                                      </p:to>
                                    </p:set>
                                    <p:animEffect transition="in" filter="blinds(horizontal)">
                                      <p:cBhvr>
                                        <p:cTn id="13" dur="500"/>
                                        <p:tgtEl>
                                          <p:spTgt spid="12294">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294">
                                            <p:txEl>
                                              <p:pRg st="4" end="4"/>
                                            </p:txEl>
                                          </p:spTgt>
                                        </p:tgtEl>
                                        <p:attrNameLst>
                                          <p:attrName>style.visibility</p:attrName>
                                        </p:attrNameLst>
                                      </p:cBhvr>
                                      <p:to>
                                        <p:strVal val="visible"/>
                                      </p:to>
                                    </p:set>
                                    <p:animEffect transition="in" filter="blinds(horizontal)">
                                      <p:cBhvr>
                                        <p:cTn id="16" dur="500"/>
                                        <p:tgtEl>
                                          <p:spTgt spid="12294">
                                            <p:txEl>
                                              <p:pRg st="4" end="4"/>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294">
                                            <p:txEl>
                                              <p:pRg st="6" end="6"/>
                                            </p:txEl>
                                          </p:spTgt>
                                        </p:tgtEl>
                                        <p:attrNameLst>
                                          <p:attrName>style.visibility</p:attrName>
                                        </p:attrNameLst>
                                      </p:cBhvr>
                                      <p:to>
                                        <p:strVal val="visible"/>
                                      </p:to>
                                    </p:set>
                                    <p:animEffect transition="in" filter="blinds(horizontal)">
                                      <p:cBhvr>
                                        <p:cTn id="19" dur="500"/>
                                        <p:tgtEl>
                                          <p:spTgt spid="12294">
                                            <p:txEl>
                                              <p:pRg st="6" end="6"/>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294">
                                            <p:txEl>
                                              <p:pRg st="7" end="7"/>
                                            </p:txEl>
                                          </p:spTgt>
                                        </p:tgtEl>
                                        <p:attrNameLst>
                                          <p:attrName>style.visibility</p:attrName>
                                        </p:attrNameLst>
                                      </p:cBhvr>
                                      <p:to>
                                        <p:strVal val="visible"/>
                                      </p:to>
                                    </p:set>
                                    <p:animEffect transition="in" filter="blinds(horizontal)">
                                      <p:cBhvr>
                                        <p:cTn id="22" dur="500"/>
                                        <p:tgtEl>
                                          <p:spTgt spid="12294">
                                            <p:txEl>
                                              <p:pRg st="7" end="7"/>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2294">
                                            <p:txEl>
                                              <p:pRg st="9" end="9"/>
                                            </p:txEl>
                                          </p:spTgt>
                                        </p:tgtEl>
                                        <p:attrNameLst>
                                          <p:attrName>style.visibility</p:attrName>
                                        </p:attrNameLst>
                                      </p:cBhvr>
                                      <p:to>
                                        <p:strVal val="visible"/>
                                      </p:to>
                                    </p:set>
                                    <p:animEffect transition="in" filter="blinds(horizontal)">
                                      <p:cBhvr>
                                        <p:cTn id="25" dur="500"/>
                                        <p:tgtEl>
                                          <p:spTgt spid="12294">
                                            <p:txEl>
                                              <p:pRg st="9" end="9"/>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2294">
                                            <p:txEl>
                                              <p:pRg st="10" end="10"/>
                                            </p:txEl>
                                          </p:spTgt>
                                        </p:tgtEl>
                                        <p:attrNameLst>
                                          <p:attrName>style.visibility</p:attrName>
                                        </p:attrNameLst>
                                      </p:cBhvr>
                                      <p:to>
                                        <p:strVal val="visible"/>
                                      </p:to>
                                    </p:set>
                                    <p:animEffect transition="in" filter="blinds(horizontal)">
                                      <p:cBhvr>
                                        <p:cTn id="28" dur="500"/>
                                        <p:tgtEl>
                                          <p:spTgt spid="12294">
                                            <p:txEl>
                                              <p:pRg st="10" end="10"/>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2294">
                                            <p:txEl>
                                              <p:pRg st="12" end="12"/>
                                            </p:txEl>
                                          </p:spTgt>
                                        </p:tgtEl>
                                        <p:attrNameLst>
                                          <p:attrName>style.visibility</p:attrName>
                                        </p:attrNameLst>
                                      </p:cBhvr>
                                      <p:to>
                                        <p:strVal val="visible"/>
                                      </p:to>
                                    </p:set>
                                    <p:animEffect transition="in" filter="blinds(horizontal)">
                                      <p:cBhvr>
                                        <p:cTn id="31" dur="500"/>
                                        <p:tgtEl>
                                          <p:spTgt spid="1229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34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341" name="Rectangle 5"/>
          <p:cNvSpPr>
            <a:spLocks noGrp="1" noChangeArrowheads="1"/>
          </p:cNvSpPr>
          <p:nvPr>
            <p:ph type="title"/>
          </p:nvPr>
        </p:nvSpPr>
        <p:spPr>
          <a:noFill/>
          <a:ln/>
        </p:spPr>
        <p:txBody>
          <a:bodyPr/>
          <a:lstStyle/>
          <a:p>
            <a:r>
              <a:rPr lang="en-AU"/>
              <a:t>Not Seeking Silver Bullets</a:t>
            </a:r>
          </a:p>
        </p:txBody>
      </p:sp>
      <p:sp>
        <p:nvSpPr>
          <p:cNvPr id="14342" name="Rectangle 6"/>
          <p:cNvSpPr>
            <a:spLocks noGrp="1" noChangeArrowheads="1"/>
          </p:cNvSpPr>
          <p:nvPr>
            <p:ph type="body" idx="1"/>
          </p:nvPr>
        </p:nvSpPr>
        <p:spPr>
          <a:xfrm>
            <a:off x="669925" y="1981200"/>
            <a:ext cx="7772400" cy="4114800"/>
          </a:xfrm>
          <a:noFill/>
          <a:ln/>
        </p:spPr>
        <p:txBody>
          <a:bodyPr/>
          <a:lstStyle/>
          <a:p>
            <a:r>
              <a:rPr lang="en-AU"/>
              <a:t>We</a:t>
            </a:r>
            <a:r>
              <a:rPr lang="ja-JP" altLang="en-AU">
                <a:latin typeface="Arial"/>
              </a:rPr>
              <a:t>’</a:t>
            </a:r>
            <a:r>
              <a:rPr lang="en-AU"/>
              <a:t>ve all heard of</a:t>
            </a:r>
          </a:p>
          <a:p>
            <a:pPr lvl="1"/>
            <a:r>
              <a:rPr lang="en-AU"/>
              <a:t>goto-less programming, structured analysis and design, CASE, object orientation, CMM, SPIN</a:t>
            </a:r>
          </a:p>
          <a:p>
            <a:pPr lvl="1"/>
            <a:r>
              <a:rPr lang="en-AU"/>
              <a:t>???</a:t>
            </a:r>
          </a:p>
          <a:p>
            <a:pPr lvl="1"/>
            <a:r>
              <a:rPr lang="en-AU"/>
              <a:t>all trumpeted as </a:t>
            </a:r>
            <a:r>
              <a:rPr lang="ja-JP" altLang="en-AU">
                <a:latin typeface="Arial"/>
              </a:rPr>
              <a:t>‘</a:t>
            </a:r>
            <a:r>
              <a:rPr lang="en-AU"/>
              <a:t>the solution</a:t>
            </a:r>
            <a:r>
              <a:rPr lang="ja-JP" altLang="en-AU">
                <a:latin typeface="Arial"/>
              </a:rPr>
              <a:t>’</a:t>
            </a:r>
            <a:endParaRPr lang="en-AU"/>
          </a:p>
        </p:txBody>
      </p:sp>
      <p:sp>
        <p:nvSpPr>
          <p:cNvPr id="14343" name="Rectangle 7"/>
          <p:cNvSpPr>
            <a:spLocks noChangeArrowheads="1"/>
          </p:cNvSpPr>
          <p:nvPr/>
        </p:nvSpPr>
        <p:spPr bwMode="auto">
          <a:xfrm>
            <a:off x="669925" y="4613275"/>
            <a:ext cx="840263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342900" indent="-342900" eaLnBrk="0" hangingPunct="0">
              <a:spcBef>
                <a:spcPct val="20000"/>
              </a:spcBef>
              <a:buClr>
                <a:schemeClr val="tx2"/>
              </a:buClr>
              <a:buSzPct val="75000"/>
              <a:buFont typeface="Monotype Sorts" charset="0"/>
              <a:buChar char=""/>
            </a:pPr>
            <a:r>
              <a:rPr lang="en-AU" sz="3200"/>
              <a:t>This proposal</a:t>
            </a:r>
          </a:p>
          <a:p>
            <a:pPr marL="742950" lvl="1" indent="-285750" eaLnBrk="0" hangingPunct="0">
              <a:spcBef>
                <a:spcPct val="20000"/>
              </a:spcBef>
              <a:buClr>
                <a:schemeClr val="tx1"/>
              </a:buClr>
              <a:buSzPct val="75000"/>
              <a:buFont typeface="Monotype Sorts" charset="0"/>
              <a:buChar char=""/>
            </a:pPr>
            <a:r>
              <a:rPr lang="ja-JP" altLang="en-AU" sz="2800">
                <a:latin typeface="Arial"/>
              </a:rPr>
              <a:t>“</a:t>
            </a:r>
            <a:r>
              <a:rPr lang="en-AU" sz="2800"/>
              <a:t>a considered holistic response to a series of difficult problems</a:t>
            </a:r>
            <a:r>
              <a:rPr lang="ja-JP" altLang="en-AU" sz="2800">
                <a:latin typeface="Arial"/>
              </a:rPr>
              <a:t>”</a:t>
            </a:r>
            <a:endParaRPr lang="en-AU" sz="2800"/>
          </a:p>
          <a:p>
            <a:pPr marL="742950" lvl="1" indent="-285750" eaLnBrk="0" hangingPunct="0">
              <a:spcBef>
                <a:spcPct val="20000"/>
              </a:spcBef>
              <a:buClr>
                <a:schemeClr val="tx1"/>
              </a:buClr>
              <a:buSzPct val="75000"/>
              <a:buFont typeface="Monotype Sorts" charset="0"/>
              <a:buChar char=""/>
            </a:pPr>
            <a:r>
              <a:rPr lang="en-AU" sz="2800"/>
              <a:t>not a </a:t>
            </a:r>
            <a:r>
              <a:rPr lang="ja-JP" altLang="en-AU" sz="2800">
                <a:latin typeface="Arial"/>
              </a:rPr>
              <a:t>“</a:t>
            </a:r>
            <a:r>
              <a:rPr lang="en-AU" sz="2800"/>
              <a:t>quick fix</a:t>
            </a:r>
            <a:r>
              <a:rPr lang="ja-JP" altLang="en-AU" sz="2800">
                <a:latin typeface="Arial"/>
              </a:rPr>
              <a:t>”</a:t>
            </a:r>
            <a:r>
              <a:rPr lang="en-AU" sz="2800"/>
              <a:t>!</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anim calcmode="lin" valueType="num">
                                      <p:cBhvr additive="base">
                                        <p:cTn id="7" dur="500" fill="hold"/>
                                        <p:tgtEl>
                                          <p:spTgt spid="1434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42">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42">
                                            <p:txEl>
                                              <p:pRg st="0" end="0"/>
                                            </p:txEl>
                                          </p:spTgt>
                                        </p:tgtEl>
                                        <p:attrNameLst>
                                          <p:attrName>ppt_c</p:attrName>
                                        </p:attrNameLst>
                                      </p:cBhvr>
                                      <p:to>
                                        <a:schemeClr val="tx2"/>
                                      </p:to>
                                    </p:animClr>
                                  </p:subTnLst>
                                </p:cTn>
                              </p:par>
                              <p:par>
                                <p:cTn id="9" presetID="2" presetClass="entr" presetSubtype="2" fill="hold" grpId="0" nodeType="withEffect">
                                  <p:stCondLst>
                                    <p:cond delay="0"/>
                                  </p:stCondLst>
                                  <p:childTnLst>
                                    <p:set>
                                      <p:cBhvr>
                                        <p:cTn id="10" dur="1" fill="hold">
                                          <p:stCondLst>
                                            <p:cond delay="0"/>
                                          </p:stCondLst>
                                        </p:cTn>
                                        <p:tgtEl>
                                          <p:spTgt spid="14342">
                                            <p:txEl>
                                              <p:pRg st="1" end="1"/>
                                            </p:txEl>
                                          </p:spTgt>
                                        </p:tgtEl>
                                        <p:attrNameLst>
                                          <p:attrName>style.visibility</p:attrName>
                                        </p:attrNameLst>
                                      </p:cBhvr>
                                      <p:to>
                                        <p:strVal val="visible"/>
                                      </p:to>
                                    </p:set>
                                    <p:anim calcmode="lin" valueType="num">
                                      <p:cBhvr additive="base">
                                        <p:cTn id="11" dur="500" fill="hold"/>
                                        <p:tgtEl>
                                          <p:spTgt spid="1434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4342">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42">
                                            <p:txEl>
                                              <p:pRg st="1" end="1"/>
                                            </p:txEl>
                                          </p:spTgt>
                                        </p:tgtEl>
                                        <p:attrNameLst>
                                          <p:attrName>ppt_c</p:attrName>
                                        </p:attrNameLst>
                                      </p:cBhvr>
                                      <p:to>
                                        <a:schemeClr val="tx2"/>
                                      </p:to>
                                    </p:animClr>
                                  </p:subTnLst>
                                </p:cTn>
                              </p:par>
                              <p:par>
                                <p:cTn id="13" presetID="2" presetClass="entr" presetSubtype="2" fill="hold" grpId="0" nodeType="withEffect">
                                  <p:stCondLst>
                                    <p:cond delay="0"/>
                                  </p:stCondLst>
                                  <p:childTnLst>
                                    <p:set>
                                      <p:cBhvr>
                                        <p:cTn id="14" dur="1" fill="hold">
                                          <p:stCondLst>
                                            <p:cond delay="0"/>
                                          </p:stCondLst>
                                        </p:cTn>
                                        <p:tgtEl>
                                          <p:spTgt spid="14342">
                                            <p:txEl>
                                              <p:pRg st="2" end="2"/>
                                            </p:txEl>
                                          </p:spTgt>
                                        </p:tgtEl>
                                        <p:attrNameLst>
                                          <p:attrName>style.visibility</p:attrName>
                                        </p:attrNameLst>
                                      </p:cBhvr>
                                      <p:to>
                                        <p:strVal val="visible"/>
                                      </p:to>
                                    </p:set>
                                    <p:anim calcmode="lin" valueType="num">
                                      <p:cBhvr additive="base">
                                        <p:cTn id="15" dur="500" fill="hold"/>
                                        <p:tgtEl>
                                          <p:spTgt spid="1434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4342">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42">
                                            <p:txEl>
                                              <p:pRg st="2" end="2"/>
                                            </p:txEl>
                                          </p:spTgt>
                                        </p:tgtEl>
                                        <p:attrNameLst>
                                          <p:attrName>ppt_c</p:attrName>
                                        </p:attrNameLst>
                                      </p:cBhvr>
                                      <p:to>
                                        <a:schemeClr val="tx2"/>
                                      </p:to>
                                    </p:animClr>
                                  </p:subTnLst>
                                </p:cTn>
                              </p:par>
                              <p:par>
                                <p:cTn id="17" presetID="2" presetClass="entr" presetSubtype="2" fill="hold" grpId="0" nodeType="withEffect">
                                  <p:stCondLst>
                                    <p:cond delay="0"/>
                                  </p:stCondLst>
                                  <p:childTnLst>
                                    <p:set>
                                      <p:cBhvr>
                                        <p:cTn id="18" dur="1" fill="hold">
                                          <p:stCondLst>
                                            <p:cond delay="0"/>
                                          </p:stCondLst>
                                        </p:cTn>
                                        <p:tgtEl>
                                          <p:spTgt spid="14342">
                                            <p:txEl>
                                              <p:pRg st="3" end="3"/>
                                            </p:txEl>
                                          </p:spTgt>
                                        </p:tgtEl>
                                        <p:attrNameLst>
                                          <p:attrName>style.visibility</p:attrName>
                                        </p:attrNameLst>
                                      </p:cBhvr>
                                      <p:to>
                                        <p:strVal val="visible"/>
                                      </p:to>
                                    </p:set>
                                    <p:anim calcmode="lin" valueType="num">
                                      <p:cBhvr additive="base">
                                        <p:cTn id="19" dur="500" fill="hold"/>
                                        <p:tgtEl>
                                          <p:spTgt spid="1434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42">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42">
                                            <p:txEl>
                                              <p:pRg st="3" end="3"/>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343"/>
                                        </p:tgtEl>
                                        <p:attrNameLst>
                                          <p:attrName>style.visibility</p:attrName>
                                        </p:attrNameLst>
                                      </p:cBhvr>
                                      <p:to>
                                        <p:strVal val="visible"/>
                                      </p:to>
                                    </p:set>
                                    <p:anim calcmode="lin" valueType="num">
                                      <p:cBhvr additive="base">
                                        <p:cTn id="25" dur="500" fill="hold"/>
                                        <p:tgtEl>
                                          <p:spTgt spid="14343"/>
                                        </p:tgtEl>
                                        <p:attrNameLst>
                                          <p:attrName>ppt_x</p:attrName>
                                        </p:attrNameLst>
                                      </p:cBhvr>
                                      <p:tavLst>
                                        <p:tav tm="0">
                                          <p:val>
                                            <p:strVal val="1+#ppt_w/2"/>
                                          </p:val>
                                        </p:tav>
                                        <p:tav tm="100000">
                                          <p:val>
                                            <p:strVal val="#ppt_x"/>
                                          </p:val>
                                        </p:tav>
                                      </p:tavLst>
                                    </p:anim>
                                    <p:anim calcmode="lin" valueType="num">
                                      <p:cBhvr additive="base">
                                        <p:cTn id="26" dur="500" fill="hold"/>
                                        <p:tgtEl>
                                          <p:spTgt spid="143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uild="p" autoUpdateAnimBg="0"/>
      <p:bldP spid="1434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388"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389" name="Rectangle 5"/>
          <p:cNvSpPr>
            <a:spLocks noGrp="1" noChangeArrowheads="1"/>
          </p:cNvSpPr>
          <p:nvPr>
            <p:ph type="title"/>
          </p:nvPr>
        </p:nvSpPr>
        <p:spPr>
          <a:noFill/>
          <a:ln/>
        </p:spPr>
        <p:txBody>
          <a:bodyPr/>
          <a:lstStyle/>
          <a:p>
            <a:r>
              <a:rPr lang="en-AU"/>
              <a:t>An Appropriate Solution</a:t>
            </a:r>
            <a:br>
              <a:rPr lang="en-AU"/>
            </a:br>
            <a:r>
              <a:rPr lang="en-AU" sz="3200"/>
              <a:t>A Small to Medium Enterprise Bias</a:t>
            </a:r>
          </a:p>
        </p:txBody>
      </p:sp>
      <p:sp>
        <p:nvSpPr>
          <p:cNvPr id="16390" name="Rectangle 6"/>
          <p:cNvSpPr>
            <a:spLocks noGrp="1" noChangeArrowheads="1"/>
          </p:cNvSpPr>
          <p:nvPr>
            <p:ph type="body" idx="1"/>
          </p:nvPr>
        </p:nvSpPr>
        <p:spPr>
          <a:noFill/>
          <a:ln/>
        </p:spPr>
        <p:txBody>
          <a:bodyPr/>
          <a:lstStyle/>
          <a:p>
            <a:pPr>
              <a:lnSpc>
                <a:spcPct val="90000"/>
              </a:lnSpc>
            </a:pPr>
            <a:r>
              <a:rPr lang="en-AU"/>
              <a:t>Only one of its kind in the world, other SEIs</a:t>
            </a:r>
          </a:p>
          <a:p>
            <a:pPr lvl="1">
              <a:lnSpc>
                <a:spcPct val="90000"/>
              </a:lnSpc>
            </a:pPr>
            <a:r>
              <a:rPr lang="en-AU"/>
              <a:t>client domains generally not the software industry</a:t>
            </a:r>
          </a:p>
          <a:p>
            <a:pPr lvl="1">
              <a:lnSpc>
                <a:spcPct val="90000"/>
              </a:lnSpc>
            </a:pPr>
            <a:r>
              <a:rPr lang="en-AU"/>
              <a:t>focus on embedded systems, telecom and defense aerospace</a:t>
            </a:r>
          </a:p>
          <a:p>
            <a:pPr lvl="1">
              <a:lnSpc>
                <a:spcPct val="90000"/>
              </a:lnSpc>
            </a:pPr>
            <a:r>
              <a:rPr lang="en-AU"/>
              <a:t>pre-occupied with process issues</a:t>
            </a:r>
          </a:p>
          <a:p>
            <a:pPr>
              <a:lnSpc>
                <a:spcPct val="90000"/>
              </a:lnSpc>
            </a:pPr>
            <a:r>
              <a:rPr lang="en-AU"/>
              <a:t>Our objectives</a:t>
            </a:r>
          </a:p>
          <a:p>
            <a:pPr lvl="1">
              <a:lnSpc>
                <a:spcPct val="90000"/>
              </a:lnSpc>
            </a:pPr>
            <a:r>
              <a:rPr lang="en-AU"/>
              <a:t>commercial outcomes, deliverables to industry</a:t>
            </a:r>
          </a:p>
          <a:p>
            <a:pPr lvl="1">
              <a:lnSpc>
                <a:spcPct val="90000"/>
              </a:lnSpc>
            </a:pPr>
            <a:r>
              <a:rPr lang="en-AU"/>
              <a:t> not just academic</a:t>
            </a:r>
          </a:p>
          <a:p>
            <a:pPr>
              <a:lnSpc>
                <a:spcPct val="90000"/>
              </a:lnSpc>
            </a:pPr>
            <a:r>
              <a:rPr lang="en-AU"/>
              <a:t>Funding for technology transfer</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390">
                                            <p:txEl>
                                              <p:pRg st="0" end="0"/>
                                            </p:txEl>
                                          </p:spTgt>
                                        </p:tgtEl>
                                        <p:attrNameLst>
                                          <p:attrName>style.visibility</p:attrName>
                                        </p:attrNameLst>
                                      </p:cBhvr>
                                      <p:to>
                                        <p:strVal val="visible"/>
                                      </p:to>
                                    </p:set>
                                    <p:anim calcmode="lin" valueType="num">
                                      <p:cBhvr additive="base">
                                        <p:cTn id="7" dur="500" fill="hold"/>
                                        <p:tgtEl>
                                          <p:spTgt spid="1639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9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390">
                                            <p:txEl>
                                              <p:pRg st="1" end="1"/>
                                            </p:txEl>
                                          </p:spTgt>
                                        </p:tgtEl>
                                        <p:attrNameLst>
                                          <p:attrName>style.visibility</p:attrName>
                                        </p:attrNameLst>
                                      </p:cBhvr>
                                      <p:to>
                                        <p:strVal val="visible"/>
                                      </p:to>
                                    </p:set>
                                    <p:anim calcmode="lin" valueType="num">
                                      <p:cBhvr additive="base">
                                        <p:cTn id="11" dur="500" fill="hold"/>
                                        <p:tgtEl>
                                          <p:spTgt spid="16390">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6390">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390">
                                            <p:txEl>
                                              <p:pRg st="2" end="2"/>
                                            </p:txEl>
                                          </p:spTgt>
                                        </p:tgtEl>
                                        <p:attrNameLst>
                                          <p:attrName>style.visibility</p:attrName>
                                        </p:attrNameLst>
                                      </p:cBhvr>
                                      <p:to>
                                        <p:strVal val="visible"/>
                                      </p:to>
                                    </p:set>
                                    <p:anim calcmode="lin" valueType="num">
                                      <p:cBhvr additive="base">
                                        <p:cTn id="15" dur="500" fill="hold"/>
                                        <p:tgtEl>
                                          <p:spTgt spid="16390">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6390">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6390">
                                            <p:txEl>
                                              <p:pRg st="3" end="3"/>
                                            </p:txEl>
                                          </p:spTgt>
                                        </p:tgtEl>
                                        <p:attrNameLst>
                                          <p:attrName>style.visibility</p:attrName>
                                        </p:attrNameLst>
                                      </p:cBhvr>
                                      <p:to>
                                        <p:strVal val="visible"/>
                                      </p:to>
                                    </p:set>
                                    <p:anim calcmode="lin" valueType="num">
                                      <p:cBhvr additive="base">
                                        <p:cTn id="19" dur="500" fill="hold"/>
                                        <p:tgtEl>
                                          <p:spTgt spid="16390">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9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390">
                                            <p:txEl>
                                              <p:pRg st="4" end="4"/>
                                            </p:txEl>
                                          </p:spTgt>
                                        </p:tgtEl>
                                        <p:attrNameLst>
                                          <p:attrName>style.visibility</p:attrName>
                                        </p:attrNameLst>
                                      </p:cBhvr>
                                      <p:to>
                                        <p:strVal val="visible"/>
                                      </p:to>
                                    </p:set>
                                    <p:anim calcmode="lin" valueType="num">
                                      <p:cBhvr additive="base">
                                        <p:cTn id="25" dur="500" fill="hold"/>
                                        <p:tgtEl>
                                          <p:spTgt spid="16390">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390">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6390">
                                            <p:txEl>
                                              <p:pRg st="5" end="5"/>
                                            </p:txEl>
                                          </p:spTgt>
                                        </p:tgtEl>
                                        <p:attrNameLst>
                                          <p:attrName>style.visibility</p:attrName>
                                        </p:attrNameLst>
                                      </p:cBhvr>
                                      <p:to>
                                        <p:strVal val="visible"/>
                                      </p:to>
                                    </p:set>
                                    <p:anim calcmode="lin" valueType="num">
                                      <p:cBhvr additive="base">
                                        <p:cTn id="29" dur="500" fill="hold"/>
                                        <p:tgtEl>
                                          <p:spTgt spid="16390">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6390">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6390">
                                            <p:txEl>
                                              <p:pRg st="6" end="6"/>
                                            </p:txEl>
                                          </p:spTgt>
                                        </p:tgtEl>
                                        <p:attrNameLst>
                                          <p:attrName>style.visibility</p:attrName>
                                        </p:attrNameLst>
                                      </p:cBhvr>
                                      <p:to>
                                        <p:strVal val="visible"/>
                                      </p:to>
                                    </p:set>
                                    <p:anim calcmode="lin" valueType="num">
                                      <p:cBhvr additive="base">
                                        <p:cTn id="33" dur="500" fill="hold"/>
                                        <p:tgtEl>
                                          <p:spTgt spid="16390">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639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6390">
                                            <p:txEl>
                                              <p:pRg st="7" end="7"/>
                                            </p:txEl>
                                          </p:spTgt>
                                        </p:tgtEl>
                                        <p:attrNameLst>
                                          <p:attrName>style.visibility</p:attrName>
                                        </p:attrNameLst>
                                      </p:cBhvr>
                                      <p:to>
                                        <p:strVal val="visible"/>
                                      </p:to>
                                    </p:set>
                                    <p:anim calcmode="lin" valueType="num">
                                      <p:cBhvr additive="base">
                                        <p:cTn id="39" dur="500" fill="hold"/>
                                        <p:tgtEl>
                                          <p:spTgt spid="16390">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639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p" autoUpdateAnimBg="0"/>
    </p:bldLst>
  </p:timing>
</p:sld>
</file>

<file path=ppt/theme/theme1.xml><?xml version="1.0" encoding="utf-8"?>
<a:theme xmlns:a="http://schemas.openxmlformats.org/drawingml/2006/main" name="Blank">
  <a:themeElements>
    <a:clrScheme name="">
      <a:dk1>
        <a:srgbClr val="7DF5FF"/>
      </a:dk1>
      <a:lt1>
        <a:srgbClr val="FFFFFF"/>
      </a:lt1>
      <a:dk2>
        <a:srgbClr val="00CCCC"/>
      </a:dk2>
      <a:lt2>
        <a:srgbClr val="2A004E"/>
      </a:lt2>
      <a:accent1>
        <a:srgbClr val="D60093"/>
      </a:accent1>
      <a:accent2>
        <a:srgbClr val="0000FF"/>
      </a:accent2>
      <a:accent3>
        <a:srgbClr val="FFFFFF"/>
      </a:accent3>
      <a:accent4>
        <a:srgbClr val="6AD1DA"/>
      </a:accent4>
      <a:accent5>
        <a:srgbClr val="E8AAC8"/>
      </a:accent5>
      <a:accent6>
        <a:srgbClr val="0000E7"/>
      </a:accent6>
      <a:hlink>
        <a:srgbClr val="FFFF00"/>
      </a:hlink>
      <a:folHlink>
        <a:srgbClr val="7500D7"/>
      </a:folHlink>
    </a:clrScheme>
    <a:fontScheme name="Blank">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500" b="1" i="1" u="none" strike="noStrike" cap="none" normalizeH="0" baseline="0">
            <a:ln>
              <a:noFill/>
            </a:ln>
            <a:solidFill>
              <a:srgbClr val="7DF5FF"/>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500" b="1" i="1" u="none" strike="noStrike" cap="none" normalizeH="0" baseline="0">
            <a:ln>
              <a:noFill/>
            </a:ln>
            <a:solidFill>
              <a:srgbClr val="7DF5FF"/>
            </a:solidFill>
            <a:effectLst/>
            <a:latin typeface="Times" charset="0"/>
            <a:ea typeface="ＭＳ Ｐゴシック"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TotalTime>
  <Words>2893</Words>
  <Application>Microsoft Macintosh PowerPoint</Application>
  <PresentationFormat>On-screen Show (4:3)</PresentationFormat>
  <Paragraphs>534</Paragraphs>
  <Slides>55</Slides>
  <Notes>51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Times</vt:lpstr>
      <vt:lpstr>Monotype Sorts</vt:lpstr>
      <vt:lpstr>Helvetica</vt:lpstr>
      <vt:lpstr>Zapf Dingbats</vt:lpstr>
      <vt:lpstr>Times New Roman</vt:lpstr>
      <vt:lpstr>Wingdings</vt:lpstr>
      <vt:lpstr>Arial</vt:lpstr>
      <vt:lpstr>Blank</vt:lpstr>
      <vt:lpstr>Microsoft Word 2001 Document</vt:lpstr>
      <vt:lpstr>PowerPoint Presentation</vt:lpstr>
      <vt:lpstr>Why Were We Proposing VSEI?</vt:lpstr>
      <vt:lpstr>Australian Political Reality</vt:lpstr>
      <vt:lpstr>What was our strategy?</vt:lpstr>
      <vt:lpstr>Goals</vt:lpstr>
      <vt:lpstr>Industry-Academia Working Party Meeting since May 1997</vt:lpstr>
      <vt:lpstr>Academic Partners with industry links </vt:lpstr>
      <vt:lpstr>Not Seeking Silver Bullets</vt:lpstr>
      <vt:lpstr>An Appropriate Solution A Small to Medium Enterprise Bias</vt:lpstr>
      <vt:lpstr>World’s Best Practice</vt:lpstr>
      <vt:lpstr>Scale Comparable to World's SEI's</vt:lpstr>
      <vt:lpstr>International Funding Models</vt:lpstr>
      <vt:lpstr>International Funding Models</vt:lpstr>
      <vt:lpstr>SEIs Around the World a Brief Summary</vt:lpstr>
      <vt:lpstr>SEIs Around the World a Brief Summary</vt:lpstr>
      <vt:lpstr>SEIs Around the World a Brief Summary</vt:lpstr>
      <vt:lpstr>SEIs Around the World a Brief Summary</vt:lpstr>
      <vt:lpstr>SEIs Around the World a Brief Summary</vt:lpstr>
      <vt:lpstr>SEIs Around the World Fraunhofer Institute for  Experimental Software Engineering</vt:lpstr>
      <vt:lpstr>SEIs Around the World, Centre de Recherche de Montreal (CRIM) Software Development Tools and Methods (SDTM)</vt:lpstr>
      <vt:lpstr>SEIs Around the World, Centre de Recherche de Montreal (CRIM) Software Development Tools and Methods (SDTM)</vt:lpstr>
      <vt:lpstr>SEIs Around the World, Centre de Recherche de Montreal (CRIM) Software Development Tools and Methods (SDTM)</vt:lpstr>
      <vt:lpstr>Some ESPRIT Research Projects</vt:lpstr>
      <vt:lpstr>PowerPoint Presentation</vt:lpstr>
      <vt:lpstr>PowerPoint Presentation</vt:lpstr>
      <vt:lpstr>PowerPoint Presentation</vt:lpstr>
      <vt:lpstr>PowerPoint Presentation</vt:lpstr>
      <vt:lpstr>PowerPoint Presentation</vt:lpstr>
      <vt:lpstr>Approaching Software Developers…</vt:lpstr>
      <vt:lpstr>PowerPoint Presentation</vt:lpstr>
      <vt:lpstr>PowerPoint Presentation</vt:lpstr>
      <vt:lpstr>Organisational Proposal</vt:lpstr>
      <vt:lpstr>Research Agendas Providing Solutions Over-Arching Goals</vt:lpstr>
      <vt:lpstr>Research Agendas Providing Solutions Over-Arching Goals</vt:lpstr>
      <vt:lpstr>Characterising Time to Market</vt:lpstr>
      <vt:lpstr>Characterising Time to Market</vt:lpstr>
      <vt:lpstr>Time to Market Project Attributes</vt:lpstr>
      <vt:lpstr>Research Questions</vt:lpstr>
      <vt:lpstr>Research Questions</vt:lpstr>
      <vt:lpstr>Research Activities &amp; Outcomes</vt:lpstr>
      <vt:lpstr>Research Overview</vt:lpstr>
      <vt:lpstr>Research Overview</vt:lpstr>
      <vt:lpstr>5. Current State of Knowledge and Practice-MS vs the Rest..(cont’d)  history</vt:lpstr>
      <vt:lpstr>PowerPoint Presentation</vt:lpstr>
      <vt:lpstr>Time to Market Conclusion</vt:lpstr>
      <vt:lpstr>PowerPoint Presentation</vt:lpstr>
      <vt:lpstr>PowerPoint Presentation</vt:lpstr>
      <vt:lpstr>Conclusion</vt:lpstr>
      <vt:lpstr>Technico-Commercial Problems Facing the Software Industry</vt:lpstr>
      <vt:lpstr>Technico-Commercial Problems Facing the Software Industry</vt:lpstr>
      <vt:lpstr>Technico-Commercial Problems Facing the Software Industry</vt:lpstr>
      <vt:lpstr>Technico-Commercial Problems Facing the Software Industry</vt:lpstr>
      <vt:lpstr>Technico-Commercial Problems Facing the Software Industry</vt:lpstr>
      <vt:lpstr>Technico-Commercial Problems Facing the Software Industry</vt:lpstr>
      <vt:lpstr>Research Agenda Providing Solutions Main Items</vt:lpstr>
    </vt:vector>
  </TitlesOfParts>
  <Company>la trobe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Software Engineering Institute for the Victorian Software Industry</dc:title>
  <dc:creator>karl reed</dc:creator>
  <cp:lastModifiedBy>Karl Reed</cp:lastModifiedBy>
  <cp:revision>11</cp:revision>
  <dcterms:created xsi:type="dcterms:W3CDTF">2001-02-13T21:45:02Z</dcterms:created>
  <dcterms:modified xsi:type="dcterms:W3CDTF">2015-06-03T05:58:18Z</dcterms:modified>
</cp:coreProperties>
</file>