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97" r:id="rId6"/>
    <p:sldId id="293" r:id="rId7"/>
    <p:sldId id="271" r:id="rId8"/>
    <p:sldId id="291" r:id="rId9"/>
    <p:sldId id="260" r:id="rId10"/>
    <p:sldId id="261" r:id="rId11"/>
    <p:sldId id="262" r:id="rId12"/>
    <p:sldId id="263" r:id="rId13"/>
    <p:sldId id="265" r:id="rId14"/>
    <p:sldId id="269" r:id="rId15"/>
    <p:sldId id="272" r:id="rId16"/>
    <p:sldId id="273" r:id="rId17"/>
    <p:sldId id="277" r:id="rId18"/>
    <p:sldId id="279" r:id="rId19"/>
    <p:sldId id="274" r:id="rId20"/>
    <p:sldId id="282" r:id="rId21"/>
    <p:sldId id="283" r:id="rId22"/>
    <p:sldId id="290" r:id="rId23"/>
    <p:sldId id="280" r:id="rId24"/>
    <p:sldId id="281" r:id="rId25"/>
    <p:sldId id="294" r:id="rId26"/>
    <p:sldId id="295" r:id="rId27"/>
    <p:sldId id="296" r:id="rId28"/>
    <p:sldId id="286" r:id="rId29"/>
    <p:sldId id="287" r:id="rId30"/>
    <p:sldId id="288" r:id="rId31"/>
    <p:sldId id="284" r:id="rId32"/>
    <p:sldId id="285" r:id="rId33"/>
    <p:sldId id="292" r:id="rId34"/>
  </p:sldIdLst>
  <p:sldSz cx="9906000" cy="6858000" type="A4"/>
  <p:notesSz cx="9766300" cy="6642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present/>
    <p:sldAll/>
    <p:penClr>
      <a:schemeClr val="tx1"/>
    </p:penClr>
  </p:showPr>
  <p:clrMru>
    <a:srgbClr val="000498"/>
    <a:srgbClr val="0006BB"/>
    <a:srgbClr val="010101"/>
    <a:srgbClr val="FF3300"/>
    <a:srgbClr val="996600"/>
    <a:srgbClr val="800000"/>
    <a:srgbClr val="CC0000"/>
    <a:srgbClr val="0002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preferSingleView="1">
    <p:restoredLeft sz="32787"/>
    <p:restoredTop sz="90929"/>
  </p:normalViewPr>
  <p:slideViewPr>
    <p:cSldViewPr snapToGrid="0">
      <p:cViewPr>
        <p:scale>
          <a:sx n="100" d="100"/>
          <a:sy n="100" d="100"/>
        </p:scale>
        <p:origin x="-88" y="-2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notesViewPr>
    <p:cSldViewPr snapToGrid="0">
      <p:cViewPr varScale="1">
        <p:scale>
          <a:sx n="75" d="100"/>
          <a:sy n="75" d="100"/>
        </p:scale>
        <p:origin x="-1792" y="-120"/>
      </p:cViewPr>
      <p:guideLst>
        <p:guide orient="horz" pos="2092"/>
        <p:guide pos="307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06750" y="581025"/>
            <a:ext cx="3354388" cy="2322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1750" y="3154363"/>
            <a:ext cx="7162800" cy="298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206750" y="581025"/>
            <a:ext cx="3354388" cy="232251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01750" y="3154363"/>
            <a:ext cx="7162800" cy="298926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206750" y="581025"/>
            <a:ext cx="3354388" cy="232251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01750" y="3154363"/>
            <a:ext cx="7162800" cy="298926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20663" y="276225"/>
            <a:ext cx="1366837" cy="1601788"/>
            <a:chOff x="139" y="174"/>
            <a:chExt cx="860" cy="1009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139" y="174"/>
              <a:ext cx="798" cy="1009"/>
              <a:chOff x="139" y="174"/>
              <a:chExt cx="798" cy="1009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auto">
              <a:xfrm>
                <a:off x="214" y="272"/>
                <a:ext cx="648" cy="815"/>
              </a:xfrm>
              <a:custGeom>
                <a:avLst/>
                <a:gdLst/>
                <a:ahLst/>
                <a:cxnLst>
                  <a:cxn ang="0">
                    <a:pos x="323" y="0"/>
                  </a:cxn>
                  <a:cxn ang="0">
                    <a:pos x="0" y="407"/>
                  </a:cxn>
                  <a:cxn ang="0">
                    <a:pos x="323" y="814"/>
                  </a:cxn>
                  <a:cxn ang="0">
                    <a:pos x="647" y="407"/>
                  </a:cxn>
                  <a:cxn ang="0">
                    <a:pos x="323" y="0"/>
                  </a:cxn>
                </a:cxnLst>
                <a:rect l="0" t="0" r="r" b="b"/>
                <a:pathLst>
                  <a:path w="648" h="815">
                    <a:moveTo>
                      <a:pt x="323" y="0"/>
                    </a:moveTo>
                    <a:lnTo>
                      <a:pt x="0" y="407"/>
                    </a:lnTo>
                    <a:lnTo>
                      <a:pt x="323" y="814"/>
                    </a:lnTo>
                    <a:lnTo>
                      <a:pt x="647" y="407"/>
                    </a:lnTo>
                    <a:lnTo>
                      <a:pt x="323" y="0"/>
                    </a:lnTo>
                  </a:path>
                </a:pathLst>
              </a:custGeom>
              <a:gradFill rotWithShape="0">
                <a:gsLst>
                  <a:gs pos="0">
                    <a:srgbClr val="500093">
                      <a:gamma/>
                      <a:shade val="49804"/>
                      <a:invGamma/>
                    </a:srgbClr>
                  </a:gs>
                  <a:gs pos="100000">
                    <a:srgbClr val="500093"/>
                  </a:gs>
                </a:gsLst>
                <a:path path="rect">
                  <a:fillToRect l="50000" t="50000" r="50000" b="50000"/>
                </a:path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39" y="174"/>
                <a:ext cx="798" cy="505"/>
                <a:chOff x="139" y="174"/>
                <a:chExt cx="798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auto">
                <a:xfrm>
                  <a:off x="537" y="174"/>
                  <a:ext cx="400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99" y="504"/>
                    </a:cxn>
                    <a:cxn ang="0">
                      <a:pos x="320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400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99" y="504"/>
                      </a:lnTo>
                      <a:lnTo>
                        <a:pt x="320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auto">
                <a:xfrm>
                  <a:off x="139" y="174"/>
                  <a:ext cx="400" cy="505"/>
                </a:xfrm>
                <a:custGeom>
                  <a:avLst/>
                  <a:gdLst/>
                  <a:ahLst/>
                  <a:cxnLst>
                    <a:cxn ang="0">
                      <a:pos x="399" y="0"/>
                    </a:cxn>
                    <a:cxn ang="0">
                      <a:pos x="399" y="100"/>
                    </a:cxn>
                    <a:cxn ang="0">
                      <a:pos x="79" y="504"/>
                    </a:cxn>
                    <a:cxn ang="0">
                      <a:pos x="0" y="504"/>
                    </a:cxn>
                    <a:cxn ang="0">
                      <a:pos x="399" y="0"/>
                    </a:cxn>
                  </a:cxnLst>
                  <a:rect l="0" t="0" r="r" b="b"/>
                  <a:pathLst>
                    <a:path w="400" h="505">
                      <a:moveTo>
                        <a:pt x="399" y="0"/>
                      </a:moveTo>
                      <a:lnTo>
                        <a:pt x="399" y="100"/>
                      </a:lnTo>
                      <a:lnTo>
                        <a:pt x="79" y="504"/>
                      </a:lnTo>
                      <a:lnTo>
                        <a:pt x="0" y="504"/>
                      </a:lnTo>
                      <a:lnTo>
                        <a:pt x="399" y="0"/>
                      </a:lnTo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39" y="678"/>
                <a:ext cx="798" cy="505"/>
                <a:chOff x="139" y="678"/>
                <a:chExt cx="798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auto">
                <a:xfrm>
                  <a:off x="537" y="678"/>
                  <a:ext cx="400" cy="505"/>
                </a:xfrm>
                <a:custGeom>
                  <a:avLst/>
                  <a:gdLst/>
                  <a:ahLst/>
                  <a:cxnLst>
                    <a:cxn ang="0">
                      <a:pos x="320" y="0"/>
                    </a:cxn>
                    <a:cxn ang="0">
                      <a:pos x="399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320" y="0"/>
                    </a:cxn>
                  </a:cxnLst>
                  <a:rect l="0" t="0" r="r" b="b"/>
                  <a:pathLst>
                    <a:path w="400" h="505">
                      <a:moveTo>
                        <a:pt x="320" y="0"/>
                      </a:moveTo>
                      <a:lnTo>
                        <a:pt x="399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32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auto">
                <a:xfrm>
                  <a:off x="139" y="678"/>
                  <a:ext cx="400" cy="505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399" y="404"/>
                    </a:cxn>
                    <a:cxn ang="0">
                      <a:pos x="399" y="504"/>
                    </a:cxn>
                    <a:cxn ang="0">
                      <a:pos x="0" y="0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400" h="505">
                      <a:moveTo>
                        <a:pt x="79" y="0"/>
                      </a:moveTo>
                      <a:lnTo>
                        <a:pt x="399" y="404"/>
                      </a:lnTo>
                      <a:lnTo>
                        <a:pt x="399" y="504"/>
                      </a:lnTo>
                      <a:lnTo>
                        <a:pt x="0" y="0"/>
                      </a:lnTo>
                      <a:lnTo>
                        <a:pt x="79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430" y="211"/>
              <a:ext cx="569" cy="480"/>
              <a:chOff x="430" y="211"/>
              <a:chExt cx="569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430" y="211"/>
                <a:ext cx="569" cy="480"/>
              </a:xfrm>
              <a:custGeom>
                <a:avLst/>
                <a:gdLst/>
                <a:ahLst/>
                <a:cxnLst>
                  <a:cxn ang="0">
                    <a:pos x="244" y="217"/>
                  </a:cxn>
                  <a:cxn ang="0">
                    <a:pos x="144" y="0"/>
                  </a:cxn>
                  <a:cxn ang="0">
                    <a:pos x="285" y="193"/>
                  </a:cxn>
                  <a:cxn ang="0">
                    <a:pos x="426" y="0"/>
                  </a:cxn>
                  <a:cxn ang="0">
                    <a:pos x="324" y="217"/>
                  </a:cxn>
                  <a:cxn ang="0">
                    <a:pos x="568" y="240"/>
                  </a:cxn>
                  <a:cxn ang="0">
                    <a:pos x="323" y="262"/>
                  </a:cxn>
                  <a:cxn ang="0">
                    <a:pos x="426" y="479"/>
                  </a:cxn>
                  <a:cxn ang="0">
                    <a:pos x="285" y="286"/>
                  </a:cxn>
                  <a:cxn ang="0">
                    <a:pos x="144" y="479"/>
                  </a:cxn>
                  <a:cxn ang="0">
                    <a:pos x="243" y="263"/>
                  </a:cxn>
                  <a:cxn ang="0">
                    <a:pos x="0" y="240"/>
                  </a:cxn>
                  <a:cxn ang="0">
                    <a:pos x="244" y="217"/>
                  </a:cxn>
                </a:cxnLst>
                <a:rect l="0" t="0" r="r" b="b"/>
                <a:pathLst>
                  <a:path w="569" h="480">
                    <a:moveTo>
                      <a:pt x="244" y="217"/>
                    </a:moveTo>
                    <a:lnTo>
                      <a:pt x="144" y="0"/>
                    </a:lnTo>
                    <a:lnTo>
                      <a:pt x="285" y="193"/>
                    </a:lnTo>
                    <a:lnTo>
                      <a:pt x="426" y="0"/>
                    </a:lnTo>
                    <a:lnTo>
                      <a:pt x="324" y="217"/>
                    </a:lnTo>
                    <a:lnTo>
                      <a:pt x="568" y="240"/>
                    </a:lnTo>
                    <a:lnTo>
                      <a:pt x="323" y="262"/>
                    </a:lnTo>
                    <a:lnTo>
                      <a:pt x="426" y="479"/>
                    </a:lnTo>
                    <a:lnTo>
                      <a:pt x="285" y="286"/>
                    </a:lnTo>
                    <a:lnTo>
                      <a:pt x="144" y="479"/>
                    </a:lnTo>
                    <a:lnTo>
                      <a:pt x="243" y="263"/>
                    </a:lnTo>
                    <a:lnTo>
                      <a:pt x="0" y="240"/>
                    </a:lnTo>
                    <a:lnTo>
                      <a:pt x="244" y="217"/>
                    </a:lnTo>
                  </a:path>
                </a:pathLst>
              </a:custGeom>
              <a:gradFill rotWithShape="0">
                <a:gsLst>
                  <a:gs pos="0">
                    <a:srgbClr val="500093">
                      <a:gamma/>
                      <a:tint val="0"/>
                      <a:invGamma/>
                    </a:srgbClr>
                  </a:gs>
                  <a:gs pos="100000">
                    <a:srgbClr val="500093"/>
                  </a:gs>
                </a:gsLst>
                <a:path path="rect">
                  <a:fillToRect l="50000" t="50000" r="50000" b="50000"/>
                </a:path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508" y="276"/>
                <a:ext cx="414" cy="350"/>
              </a:xfrm>
              <a:custGeom>
                <a:avLst/>
                <a:gdLst/>
                <a:ahLst/>
                <a:cxnLst>
                  <a:cxn ang="0">
                    <a:pos x="166" y="153"/>
                  </a:cxn>
                  <a:cxn ang="0">
                    <a:pos x="103" y="0"/>
                  </a:cxn>
                  <a:cxn ang="0">
                    <a:pos x="207" y="128"/>
                  </a:cxn>
                  <a:cxn ang="0">
                    <a:pos x="308" y="0"/>
                  </a:cxn>
                  <a:cxn ang="0">
                    <a:pos x="246" y="153"/>
                  </a:cxn>
                  <a:cxn ang="0">
                    <a:pos x="413" y="175"/>
                  </a:cxn>
                  <a:cxn ang="0">
                    <a:pos x="245" y="196"/>
                  </a:cxn>
                  <a:cxn ang="0">
                    <a:pos x="308" y="349"/>
                  </a:cxn>
                  <a:cxn ang="0">
                    <a:pos x="207" y="221"/>
                  </a:cxn>
                  <a:cxn ang="0">
                    <a:pos x="103" y="349"/>
                  </a:cxn>
                  <a:cxn ang="0">
                    <a:pos x="165" y="198"/>
                  </a:cxn>
                  <a:cxn ang="0">
                    <a:pos x="0" y="175"/>
                  </a:cxn>
                  <a:cxn ang="0">
                    <a:pos x="166" y="153"/>
                  </a:cxn>
                </a:cxnLst>
                <a:rect l="0" t="0" r="r" b="b"/>
                <a:pathLst>
                  <a:path w="414" h="350">
                    <a:moveTo>
                      <a:pt x="166" y="153"/>
                    </a:moveTo>
                    <a:lnTo>
                      <a:pt x="103" y="0"/>
                    </a:lnTo>
                    <a:lnTo>
                      <a:pt x="207" y="128"/>
                    </a:lnTo>
                    <a:lnTo>
                      <a:pt x="308" y="0"/>
                    </a:lnTo>
                    <a:lnTo>
                      <a:pt x="246" y="153"/>
                    </a:lnTo>
                    <a:lnTo>
                      <a:pt x="413" y="175"/>
                    </a:lnTo>
                    <a:lnTo>
                      <a:pt x="245" y="196"/>
                    </a:lnTo>
                    <a:lnTo>
                      <a:pt x="308" y="349"/>
                    </a:lnTo>
                    <a:lnTo>
                      <a:pt x="207" y="221"/>
                    </a:lnTo>
                    <a:lnTo>
                      <a:pt x="103" y="349"/>
                    </a:lnTo>
                    <a:lnTo>
                      <a:pt x="165" y="198"/>
                    </a:lnTo>
                    <a:lnTo>
                      <a:pt x="0" y="175"/>
                    </a:lnTo>
                    <a:lnTo>
                      <a:pt x="166" y="153"/>
                    </a:lnTo>
                  </a:path>
                </a:pathLst>
              </a:custGeom>
              <a:gradFill rotWithShape="0">
                <a:gsLst>
                  <a:gs pos="0">
                    <a:srgbClr val="7500D7">
                      <a:gamma/>
                      <a:tint val="0"/>
                      <a:invGamma/>
                    </a:srgbClr>
                  </a:gs>
                  <a:gs pos="100000">
                    <a:srgbClr val="7500D7"/>
                  </a:gs>
                </a:gsLst>
                <a:path path="rect">
                  <a:fillToRect l="50000" t="50000" r="50000" b="50000"/>
                </a:path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569" y="285"/>
                <a:ext cx="292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32" y="143"/>
                  </a:cxn>
                  <a:cxn ang="0">
                    <a:pos x="146" y="0"/>
                  </a:cxn>
                  <a:cxn ang="0">
                    <a:pos x="159" y="143"/>
                  </a:cxn>
                  <a:cxn ang="0">
                    <a:pos x="290" y="82"/>
                  </a:cxn>
                  <a:cxn ang="0">
                    <a:pos x="172" y="166"/>
                  </a:cxn>
                  <a:cxn ang="0">
                    <a:pos x="291" y="249"/>
                  </a:cxn>
                  <a:cxn ang="0">
                    <a:pos x="159" y="189"/>
                  </a:cxn>
                  <a:cxn ang="0">
                    <a:pos x="146" y="331"/>
                  </a:cxn>
                  <a:cxn ang="0">
                    <a:pos x="132" y="189"/>
                  </a:cxn>
                  <a:cxn ang="0">
                    <a:pos x="0" y="249"/>
                  </a:cxn>
                  <a:cxn ang="0">
                    <a:pos x="119" y="166"/>
                  </a:cxn>
                  <a:cxn ang="0">
                    <a:pos x="0" y="84"/>
                  </a:cxn>
                </a:cxnLst>
                <a:rect l="0" t="0" r="r" b="b"/>
                <a:pathLst>
                  <a:path w="292" h="332">
                    <a:moveTo>
                      <a:pt x="0" y="84"/>
                    </a:moveTo>
                    <a:lnTo>
                      <a:pt x="132" y="143"/>
                    </a:lnTo>
                    <a:lnTo>
                      <a:pt x="146" y="0"/>
                    </a:lnTo>
                    <a:lnTo>
                      <a:pt x="159" y="143"/>
                    </a:lnTo>
                    <a:lnTo>
                      <a:pt x="290" y="82"/>
                    </a:lnTo>
                    <a:lnTo>
                      <a:pt x="172" y="166"/>
                    </a:lnTo>
                    <a:lnTo>
                      <a:pt x="291" y="249"/>
                    </a:lnTo>
                    <a:lnTo>
                      <a:pt x="159" y="189"/>
                    </a:lnTo>
                    <a:lnTo>
                      <a:pt x="146" y="331"/>
                    </a:lnTo>
                    <a:lnTo>
                      <a:pt x="132" y="189"/>
                    </a:lnTo>
                    <a:lnTo>
                      <a:pt x="0" y="249"/>
                    </a:lnTo>
                    <a:lnTo>
                      <a:pt x="119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500093">
                      <a:gamma/>
                      <a:tint val="0"/>
                      <a:invGamma/>
                    </a:srgbClr>
                  </a:gs>
                  <a:gs pos="100000">
                    <a:srgbClr val="500093"/>
                  </a:gs>
                </a:gsLst>
                <a:path path="rect">
                  <a:fillToRect l="50000" t="50000" r="50000" b="50000"/>
                </a:path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678" y="408"/>
                <a:ext cx="74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9" y="30"/>
                  </a:cxn>
                  <a:cxn ang="0">
                    <a:pos x="36" y="0"/>
                  </a:cxn>
                  <a:cxn ang="0">
                    <a:pos x="42" y="30"/>
                  </a:cxn>
                  <a:cxn ang="0">
                    <a:pos x="73" y="20"/>
                  </a:cxn>
                  <a:cxn ang="0">
                    <a:pos x="49" y="42"/>
                  </a:cxn>
                  <a:cxn ang="0">
                    <a:pos x="73" y="62"/>
                  </a:cxn>
                  <a:cxn ang="0">
                    <a:pos x="42" y="52"/>
                  </a:cxn>
                  <a:cxn ang="0">
                    <a:pos x="36" y="84"/>
                  </a:cxn>
                  <a:cxn ang="0">
                    <a:pos x="29" y="52"/>
                  </a:cxn>
                  <a:cxn ang="0">
                    <a:pos x="0" y="62"/>
                  </a:cxn>
                  <a:cxn ang="0">
                    <a:pos x="23" y="42"/>
                  </a:cxn>
                  <a:cxn ang="0">
                    <a:pos x="0" y="20"/>
                  </a:cxn>
                </a:cxnLst>
                <a:rect l="0" t="0" r="r" b="b"/>
                <a:pathLst>
                  <a:path w="74" h="85">
                    <a:moveTo>
                      <a:pt x="0" y="20"/>
                    </a:moveTo>
                    <a:lnTo>
                      <a:pt x="29" y="30"/>
                    </a:lnTo>
                    <a:lnTo>
                      <a:pt x="36" y="0"/>
                    </a:lnTo>
                    <a:lnTo>
                      <a:pt x="42" y="30"/>
                    </a:lnTo>
                    <a:lnTo>
                      <a:pt x="73" y="20"/>
                    </a:lnTo>
                    <a:lnTo>
                      <a:pt x="49" y="42"/>
                    </a:lnTo>
                    <a:lnTo>
                      <a:pt x="73" y="62"/>
                    </a:lnTo>
                    <a:lnTo>
                      <a:pt x="42" y="52"/>
                    </a:lnTo>
                    <a:lnTo>
                      <a:pt x="36" y="84"/>
                    </a:lnTo>
                    <a:lnTo>
                      <a:pt x="29" y="52"/>
                    </a:lnTo>
                    <a:lnTo>
                      <a:pt x="0" y="62"/>
                    </a:lnTo>
                    <a:lnTo>
                      <a:pt x="23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>
                  <a:alpha val="50000"/>
                </a:srgbClr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88582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AU" sz="1400" i="0">
                <a:latin typeface="Times" charset="0"/>
              </a:rPr>
              <a:t>Rev.4 p.</a:t>
            </a:r>
            <a:fld id="{A2DE9B19-9C10-4742-ACF4-1C05A8B94EDD}" type="slidenum">
              <a:rPr lang="en-AU" sz="1400" i="0">
                <a:latin typeface="Times" charset="0"/>
              </a:rPr>
              <a:pPr/>
              <a:t>‹#›</a:t>
            </a:fld>
            <a:endParaRPr lang="en-AU" sz="1400" i="0">
              <a:latin typeface="Times" charset="0"/>
            </a:endParaRPr>
          </a:p>
        </p:txBody>
      </p:sp>
      <p:pic>
        <p:nvPicPr>
          <p:cNvPr id="1043" name="Picture 19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429500" y="6553200"/>
            <a:ext cx="14097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8066088" y="19050"/>
            <a:ext cx="197802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AU" sz="1400" i="0">
                <a:latin typeface="Times" charset="0"/>
              </a:rPr>
              <a:t>Karl Reed</a:t>
            </a:r>
          </a:p>
          <a:p>
            <a:r>
              <a:rPr lang="en-AU" sz="1400" i="0">
                <a:latin typeface="Times" charset="0"/>
              </a:rPr>
              <a:t>acs-wa-branch conf.2004</a:t>
            </a:r>
          </a:p>
        </p:txBody>
      </p:sp>
      <p:pic>
        <p:nvPicPr>
          <p:cNvPr id="1049" name="Picture 25"/>
          <p:cNvPicPr>
            <a:picLocks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6553200"/>
            <a:ext cx="1143000" cy="3048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</p:pic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7404100" y="6483350"/>
          <a:ext cx="1511300" cy="374650"/>
        </p:xfrm>
        <a:graphic>
          <a:graphicData uri="http://schemas.openxmlformats.org/presentationml/2006/ole">
            <p:oleObj spid="_x0000_s1050" name="Clip" r:id="rId16" imgW="0" imgH="0" progId="MS_ClipArt_Gallery.5">
              <p:embed/>
            </p:oleObj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2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("/>
        <a:defRPr sz="3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3000"/>
        <a:buChar char="4"/>
        <a:defRPr sz="28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3000"/>
        <a:buChar char="Ô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3000"/>
        <a:buChar char="_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3000"/>
        <a:buChar char="_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3000"/>
        <a:buChar char="_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3000"/>
        <a:buChar char="_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3000"/>
        <a:buChar char="_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acs.wa.bc.2004/vic.dpi.major.office%234C476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1168400"/>
            <a:ext cx="9906000" cy="1447800"/>
          </a:xfrm>
          <a:noFill/>
          <a:ln w="12700">
            <a:miter lim="800000"/>
            <a:headEnd/>
            <a:tailEnd/>
          </a:ln>
        </p:spPr>
        <p:txBody>
          <a:bodyPr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3600">
                <a:effectLst/>
              </a:rPr>
              <a:t>Life in the 21st century-is this IT?</a:t>
            </a:r>
            <a:br>
              <a:rPr lang="en-AU" sz="3600">
                <a:effectLst/>
              </a:rPr>
            </a:br>
            <a:r>
              <a:rPr lang="en-AU" sz="2000">
                <a:effectLst/>
              </a:rPr>
              <a:t>Or</a:t>
            </a:r>
            <a:br>
              <a:rPr lang="en-AU" sz="2000">
                <a:effectLst/>
              </a:rPr>
            </a:br>
            <a:r>
              <a:rPr lang="en-AU" sz="3600">
                <a:effectLst/>
              </a:rPr>
              <a:t>Lies, Damned Lies and Misconceptions about Australia</a:t>
            </a:r>
            <a:br>
              <a:rPr lang="en-AU" sz="3600">
                <a:effectLst/>
              </a:rPr>
            </a:br>
            <a:r>
              <a:rPr lang="en-AU" sz="2000">
                <a:effectLst/>
              </a:rPr>
              <a:t>0r</a:t>
            </a:r>
            <a:r>
              <a:rPr lang="en-AU" sz="3600">
                <a:effectLst/>
              </a:rPr>
              <a:t> </a:t>
            </a:r>
            <a:br>
              <a:rPr lang="en-AU" sz="3600">
                <a:effectLst/>
              </a:rPr>
            </a:br>
            <a:r>
              <a:rPr lang="en-AU" sz="3600">
                <a:effectLst/>
              </a:rPr>
              <a:t>How I learned stopped worrying and now love our failure to have companies like Nokia, Ericsson and Acer</a:t>
            </a:r>
            <a:endParaRPr lang="en-AU" sz="2400">
              <a:effectLst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12750" y="4229100"/>
            <a:ext cx="9493250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AU" sz="2000" i="0">
                <a:latin typeface="Times" charset="0"/>
              </a:rPr>
              <a:t>Director, Computer Sys. &amp; Software Engineering Board, ACS,</a:t>
            </a:r>
          </a:p>
          <a:p>
            <a:r>
              <a:rPr lang="en-AU" sz="2000" i="0">
                <a:latin typeface="Times" charset="0"/>
              </a:rPr>
              <a:t>Immediate Past Chair IEEE-Computer Society Tech. Council on Software Engineering </a:t>
            </a:r>
          </a:p>
          <a:p>
            <a:r>
              <a:rPr lang="en-AU" sz="2000" i="0">
                <a:latin typeface="Times" charset="0"/>
              </a:rPr>
              <a:t>Governor, IEEE-Computer Society(1997-1999,2000-2002),</a:t>
            </a:r>
          </a:p>
          <a:p>
            <a:r>
              <a:rPr lang="en-AU" sz="2000" i="0">
                <a:latin typeface="Times" charset="0"/>
              </a:rPr>
              <a:t>Department of Computer Science &amp; Computer Engineering, La Trobe     </a:t>
            </a:r>
          </a:p>
          <a:p>
            <a:r>
              <a:rPr lang="en-AU" sz="2000" i="0">
                <a:latin typeface="Times" charset="0"/>
              </a:rPr>
              <a:t>    University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92100" y="3784600"/>
            <a:ext cx="990441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AU" i="0">
                <a:latin typeface="Times" charset="0"/>
              </a:rPr>
              <a:t>by Assoc. Prof. Karl Reed,FACS, FIE-Aust., MSc,ARMIT</a:t>
            </a:r>
            <a:br>
              <a:rPr lang="en-AU" i="0">
                <a:latin typeface="Times" charset="0"/>
              </a:rPr>
            </a:br>
            <a:endParaRPr lang="en-AU" i="0">
              <a:latin typeface="Times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447800" y="5905500"/>
            <a:ext cx="60198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AU" sz="2000">
                <a:solidFill>
                  <a:schemeClr val="hlink"/>
                </a:solidFill>
                <a:latin typeface="Times" charset="0"/>
                <a:ea typeface="ＭＳ Ｐゴシック" charset="-128"/>
                <a:cs typeface="ＭＳ Ｐゴシック" charset="-128"/>
              </a:rPr>
              <a:t>“The only places where there are level playing fields are on flat earths and in Australia” apologies to Barry Jones</a:t>
            </a:r>
            <a:endParaRPr lang="en-AU" i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1536700"/>
            <a:ext cx="54991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indent="-6858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b="1" i="1">
                <a:latin typeface="Helvetica" charset="0"/>
              </a:rPr>
              <a:t>the myths…</a:t>
            </a:r>
            <a:endParaRPr lang="en-AU" sz="1400" i="1">
              <a:latin typeface="Helvetica" charset="0"/>
            </a:endParaRP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1. Australian’s are lazy and not productive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2. We are over taxed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3. We have very small cities..(Perth is a small city)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4. We need more University entry places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5. Our low population density is a barrier to a national high-speed rail system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6. Small population is a barrier to technology exports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7. We lack capital for investment in hi-tech 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8. We can’t commercialise our ideas, so we need foreigners to do it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9. To many holidays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800" i="1">
              <a:latin typeface="Helvetica" charset="0"/>
            </a:endParaRP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None/>
            </a:pPr>
            <a:endParaRPr lang="en-AU" sz="1800" i="1">
              <a:latin typeface="Helvetica" charset="0"/>
            </a:endParaRP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800" i="1">
              <a:latin typeface="Helvetica" charset="0"/>
            </a:endParaRPr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4940300" y="1485900"/>
            <a:ext cx="49657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2000" b="1">
                <a:latin typeface="Helvetica" charset="0"/>
                <a:ea typeface="ＭＳ Ｐゴシック" charset="-128"/>
              </a:rPr>
              <a:t>THE REALITY IS DIFFERENT</a:t>
            </a:r>
            <a:endParaRPr lang="en-AU" sz="2000">
              <a:latin typeface="Helvetica" charset="0"/>
              <a:ea typeface="ＭＳ Ｐゴシック" charset="-128"/>
            </a:endParaRP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1. Aus. Works year is 1855hrs, vs 1643hrs 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2. 31.5% vs av. 39.4%, Sweden 54.2%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3. 10 cities in China &gt; Melb.,8 in Europe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4. Only Sweden, NZ and Finland do better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5. Sweden has a high-speed rail network,  area from Melb. to Bundaberg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6. So how can Sweden, Finland and Taiwan do it?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7. A$100’sB.’s super, no local hitech ind.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8. So what do the wine industry, agr.</a:t>
            </a:r>
            <a:r>
              <a:rPr lang="en-AU" sz="2000">
                <a:latin typeface="Helvetica" charset="0"/>
                <a:ea typeface="ＭＳ Ｐゴシック" charset="-128"/>
              </a:rPr>
              <a:t>super-cat people know?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9. Only US and Ireland have less</a:t>
            </a:r>
            <a:endParaRPr lang="en-AU" sz="2000">
              <a:latin typeface="Helvetica" charset="0"/>
              <a:ea typeface="ＭＳ Ｐゴシック" charset="-128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0" y="290513"/>
            <a:ext cx="9906000" cy="1235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800" b="1">
                <a:latin typeface="Helvetica" charset="0"/>
              </a:rPr>
              <a:t>Some of things that we shouldn’t believe about Australia? </a:t>
            </a:r>
            <a:r>
              <a:rPr lang="en-AU" sz="1200">
                <a:latin typeface="Helvetica" charset="0"/>
              </a:rPr>
              <a:t>Tiffen, R and Gittens, R “How Australia Compares” Cambridge University Press, 2004</a:t>
            </a:r>
            <a:endParaRPr lang="en-AU" sz="1200" b="1">
              <a:latin typeface="Helvetica" charset="0"/>
            </a:endParaRPr>
          </a:p>
          <a:p>
            <a:pPr marL="457200" indent="-457200" defTabSz="7620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autoUpdateAnimBg="0"/>
      <p:bldP spid="26726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3048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800" b="1" i="1">
                <a:latin typeface="Helvetica" charset="0"/>
              </a:rPr>
              <a:t>THERE IS SOMETHING IN OUR COLLECTIVE PSYCHE, OUR SELF-IMAGE THAT SEEMS TO STOP US..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0" y="1333500"/>
            <a:ext cx="990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 b="1">
                <a:latin typeface="Helvetica" charset="0"/>
              </a:rPr>
              <a:t>cf. Brazil…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20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 b="1">
                <a:latin typeface="Helvetica" charset="0"/>
              </a:rPr>
              <a:t>	National Campaign..  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20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 b="1">
                <a:latin typeface="Helvetica" charset="0"/>
              </a:rPr>
              <a:t>	“The best in Brasil is Brasilian!”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2000" b="1">
              <a:latin typeface="Helvetica" charset="0"/>
            </a:endParaRP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 b="1">
                <a:latin typeface="Helvetica" charset="0"/>
              </a:rPr>
              <a:t>But we are a sophisticated people, and solve subtle and complex problems..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 b="1">
                <a:latin typeface="Helvetica" charset="0"/>
              </a:rPr>
              <a:t>Our AIDS response was the best in the world..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 b="1">
                <a:latin typeface="Helvetica" charset="0"/>
              </a:rPr>
              <a:t>Our road safety campaigns are bench-marks for other countries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 b="1">
                <a:latin typeface="Helvetica" charset="0"/>
              </a:rPr>
              <a:t>Medicare GOLD was a stroke of genius!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 b="1">
                <a:latin typeface="Helvetica" charset="0"/>
              </a:rPr>
              <a:t>WHY NOT OUR INDUSTRY POLICY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3048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THE RELATIONSHIP BETWEEN UNREALISED ASPIRATIONS FOR 21ST CENTURY, PROBLEMS IN CURRENT IT AND AUSTRLIAN FUTURES IN IT….. WHAT IS THE LINK?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*"/>
            </a:pPr>
            <a:r>
              <a:rPr lang="en-AU" sz="2000" b="1" i="1">
                <a:latin typeface="Helvetica" charset="0"/>
              </a:rPr>
              <a:t>Many of the IT problems are “end-user” quality issues…  the cost of adoption is too high..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*"/>
            </a:pPr>
            <a:r>
              <a:rPr lang="en-AU" sz="2000" b="1" i="1">
                <a:latin typeface="Helvetica" charset="0"/>
              </a:rPr>
              <a:t>Some of the 21st century issues are due to loss of balance between work and leisure, some due to globalization and loss of sovereignty 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*"/>
            </a:pPr>
            <a:r>
              <a:rPr lang="en-AU" sz="2000" b="1" i="1">
                <a:latin typeface="Helvetica" charset="0"/>
              </a:rPr>
              <a:t>Breaking open new IT product markets requires new paradigms for product-quality, delivery platforms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*"/>
            </a:pPr>
            <a:r>
              <a:rPr lang="en-AU" sz="1800" b="1" i="1">
                <a:latin typeface="Helvetica" charset="0"/>
              </a:rPr>
              <a:t>Vast Bulk of businesses in any country are less than 5 people! Can’t afford high-adoption cost applications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*"/>
            </a:pPr>
            <a:r>
              <a:rPr lang="en-AU" sz="1800" b="1" i="1">
                <a:latin typeface="Helvetica" charset="0"/>
              </a:rPr>
              <a:t>Most untapped global markets have per capita GDP’s &lt;US$4k p.a.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Wingdings" charset="2"/>
              <a:buChar char="C"/>
            </a:pPr>
            <a:r>
              <a:rPr lang="en-AU" sz="2400" b="1" i="1">
                <a:latin typeface="Helvetica" charset="0"/>
              </a:rPr>
              <a:t>The country that addresses these issues first will develop industry dominance, and make a social contribution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Wingdings" charset="2"/>
              <a:buChar char="C"/>
            </a:pPr>
            <a:r>
              <a:rPr lang="en-AU" sz="2400" b="1" i="1">
                <a:latin typeface="Helvetica" charset="0"/>
              </a:rPr>
              <a:t>REQUIRES COMMITMENT TO INDUSTRY POLICY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8636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2000" i="1">
                <a:latin typeface="Helvetica" charset="0"/>
              </a:rPr>
              <a:t>We fail to adopt radical approaches to (town-planning, industry policy,health policy,transport policy) because we believe untruths about ourselves…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The way out is self-knowledge….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i="1">
                <a:latin typeface="Helvetica" charset="0"/>
              </a:rPr>
              <a:t>2.	Many of  our IT problems, and their social consequences, are due to “product-drive designs”… dependence on WINTEL style systems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i="1">
                <a:latin typeface="Helvetica" charset="0"/>
              </a:rPr>
              <a:t>	</a:t>
            </a:r>
            <a:r>
              <a:rPr lang="en-AU" sz="2000" b="1" i="1">
                <a:latin typeface="Helvetica" charset="0"/>
              </a:rPr>
              <a:t>A bold, unfettered and uninhibited Nation, self-confident and skilled could change this.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i="1">
                <a:latin typeface="Helvetica" charset="0"/>
              </a:rPr>
              <a:t>3.	The next waves of applications are:- unbiquitous,small company, web-site redevelopments, v. low cost markets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i="1">
                <a:latin typeface="Helvetica" charset="0"/>
              </a:rPr>
              <a:t>	</a:t>
            </a:r>
            <a:r>
              <a:rPr lang="en-AU" sz="2000" b="1" i="1">
                <a:latin typeface="Helvetica" charset="0"/>
              </a:rPr>
              <a:t>Requires very high quality, low (zero) adoption impact applications-invisible in terms of your work-practices (ZAIA </a:t>
            </a:r>
            <a:r>
              <a:rPr lang="en-AU" sz="1400" b="1" i="1">
                <a:latin typeface="Helvetica" charset="0"/>
              </a:rPr>
              <a:t>[REED 2003]</a:t>
            </a:r>
            <a:r>
              <a:rPr lang="en-AU" sz="2000" b="1" i="1">
                <a:latin typeface="Helvetica" charset="0"/>
              </a:rPr>
              <a:t>)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A fundamentally new paradigm for design and development</a:t>
            </a:r>
            <a:endParaRPr lang="en-AU" sz="20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i="1">
                <a:latin typeface="Helvetica" charset="0"/>
              </a:rPr>
              <a:t>AN INDUSTRY DEVELOPMENT STRATEGY BASED UPON THE ABOVE, WOULD PROTECT US AGAINST OUT-SOURCING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3600" b="1" i="1">
                <a:latin typeface="Helvetica" charset="0"/>
              </a:rPr>
              <a:t>HOW?  SEE 1,2,3 ABOVE..</a:t>
            </a:r>
            <a:endParaRPr lang="en-AU" sz="2400" b="1" i="1">
              <a:latin typeface="Helvetica" charset="0"/>
            </a:endParaRP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3375025" y="180975"/>
            <a:ext cx="370522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b="1">
                <a:latin typeface="Helvetica" charset="0"/>
              </a:rPr>
              <a:t>WHAT ARE THE LINKS?</a:t>
            </a:r>
          </a:p>
          <a:p>
            <a:pPr defTabSz="762000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1409700"/>
            <a:ext cx="51562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indent="-6858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400" i="1">
              <a:latin typeface="Helvetica" charset="0"/>
            </a:endParaRP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1. Australia’s GDP for 01-02 A$695.7B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2. Primary  (gross Value) A$39.6B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3. Government infrastructure to support..</a:t>
            </a: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4"/>
            </a:pPr>
            <a:r>
              <a:rPr lang="en-AU" sz="1600" i="1">
                <a:latin typeface="Helvetica" charset="0"/>
              </a:rPr>
              <a:t>Depart of Agr. Or P. I. In each state &amp; commonwealth  </a:t>
            </a: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4"/>
            </a:pPr>
            <a:r>
              <a:rPr lang="en-AU" sz="1600" i="1">
                <a:latin typeface="Helvetica" charset="0"/>
              </a:rPr>
              <a:t>More than one State Govt. funded research centre in each state</a:t>
            </a: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4"/>
            </a:pPr>
            <a:r>
              <a:rPr lang="en-AU" sz="1600" b="1" i="1">
                <a:latin typeface="Helvetica" charset="0"/>
              </a:rPr>
              <a:t>~8 divisions of CSIRO  A$389 p.a., &gt;3000 staff  (~1/A$5B.pa.)</a:t>
            </a: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4"/>
            </a:pPr>
            <a:r>
              <a:rPr lang="en-AU" sz="1600" i="1">
                <a:latin typeface="Helvetica" charset="0"/>
              </a:rPr>
              <a:t>Industry R &amp; D Levies, matched by Feds</a:t>
            </a: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4"/>
            </a:pPr>
            <a:r>
              <a:rPr lang="en-AU" sz="1600" i="1">
                <a:latin typeface="Helvetica" charset="0"/>
              </a:rPr>
              <a:t>23 CRC’s</a:t>
            </a: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4"/>
            </a:pPr>
            <a:r>
              <a:rPr lang="en-AU" sz="1600" i="1">
                <a:latin typeface="Helvetica" charset="0"/>
              </a:rPr>
              <a:t>Offices in each region in each state (cf.vic)</a:t>
            </a:r>
            <a:r>
              <a:rPr lang="en-AU" sz="1600" i="1">
                <a:latin typeface="Helvetica" charset="0"/>
                <a:hlinkClick r:id="rId2" action="ppaction://hlinkfile"/>
              </a:rPr>
              <a:t>acs.wa.bc.2004/vic.dpi.major.office - 4C476.html</a:t>
            </a:r>
            <a:endParaRPr lang="en-AU" sz="1600" i="1">
              <a:latin typeface="Helvetica" charset="0"/>
            </a:endParaRP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4"/>
            </a:pPr>
            <a:r>
              <a:rPr lang="en-AU" sz="1600" i="1">
                <a:latin typeface="Helvetica" charset="0"/>
              </a:rPr>
              <a:t>~1500 full-time public servants</a:t>
            </a: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Zapf Dingbats" charset="2"/>
              <a:buChar char="4"/>
            </a:pPr>
            <a:r>
              <a:rPr lang="en-AU" sz="1600" i="1">
                <a:latin typeface="Helvetica" charset="0"/>
              </a:rPr>
              <a:t>Several Commonwealth Bureau’s researching policy and economics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800" i="1">
              <a:latin typeface="Helvetica" charset="0"/>
            </a:endParaRPr>
          </a:p>
          <a:p>
            <a:pPr marL="800100" lvl="1" indent="-6096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None/>
            </a:pPr>
            <a:endParaRPr lang="en-AU" sz="1800" i="1">
              <a:latin typeface="Helvetica" charset="0"/>
            </a:endParaRP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800" i="1">
              <a:latin typeface="Helvetica" charset="0"/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610100" y="1625600"/>
            <a:ext cx="52959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2000" b="1">
                <a:latin typeface="Helvetica" charset="0"/>
                <a:ea typeface="ＭＳ Ｐゴシック" charset="-128"/>
              </a:rPr>
              <a:t>ICT….</a:t>
            </a:r>
            <a:endParaRPr lang="en-AU" sz="1800">
              <a:latin typeface="Helvetica" charset="0"/>
              <a:ea typeface="ＭＳ Ｐゴシック" charset="-128"/>
            </a:endParaRP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2. Income (ABS) is $77.5B (00-01) *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1800">
                <a:latin typeface="Helvetica" charset="0"/>
                <a:ea typeface="ＭＳ Ｐゴシック" charset="-128"/>
              </a:rPr>
              <a:t>3. Government infrastructure to support..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r>
              <a:rPr lang="en-AU" sz="1600">
                <a:latin typeface="Helvetica" charset="0"/>
                <a:ea typeface="ＭＳ Ｐゴシック" charset="-128"/>
              </a:rPr>
              <a:t>Small Groups in Departments in each state,QLD ???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r>
              <a:rPr lang="en-AU" sz="1600">
                <a:latin typeface="Helvetica" charset="0"/>
                <a:ea typeface="ＭＳ Ｐゴシック" charset="-128"/>
              </a:rPr>
              <a:t>NICTA,VPAC,SEA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r>
              <a:rPr lang="en-AU" sz="1600">
                <a:latin typeface="Helvetica" charset="0"/>
                <a:ea typeface="ＭＳ Ｐゴシック" charset="-128"/>
              </a:rPr>
              <a:t>Total ICT Services $A$39.6B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r>
              <a:rPr lang="en-AU" sz="1600" b="1">
                <a:latin typeface="Helvetica" charset="0"/>
                <a:ea typeface="ＭＳ Ｐゴシック" charset="-128"/>
              </a:rPr>
              <a:t>1+2*0.5 divisions of CSIRO, ~A$72Mp.a. ~372 staff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r>
              <a:rPr lang="en-AU" sz="1600">
                <a:latin typeface="Helvetica" charset="0"/>
                <a:ea typeface="ＭＳ Ｐゴシック" charset="-128"/>
              </a:rPr>
              <a:t>NA (Private R &amp; D A$1.7B*</a:t>
            </a:r>
            <a:r>
              <a:rPr lang="en-AU" sz="1400">
                <a:latin typeface="Helvetica" charset="0"/>
                <a:ea typeface="ＭＳ Ｐゴシック" charset="-128"/>
              </a:rPr>
              <a:t>)</a:t>
            </a:r>
            <a:endParaRPr lang="en-AU" sz="1600">
              <a:latin typeface="Helvetica" charset="0"/>
              <a:ea typeface="ＭＳ Ｐゴシック" charset="-128"/>
            </a:endParaRP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r>
              <a:rPr lang="en-AU" sz="1600">
                <a:latin typeface="Helvetica" charset="0"/>
                <a:ea typeface="ＭＳ Ｐゴシック" charset="-128"/>
              </a:rPr>
              <a:t>8 CRC’s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r>
              <a:rPr lang="en-AU" sz="1600">
                <a:latin typeface="Helvetica" charset="0"/>
                <a:ea typeface="ＭＳ Ｐゴシック" charset="-128"/>
              </a:rPr>
              <a:t>NA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endParaRPr lang="en-AU" sz="1600">
              <a:latin typeface="Helvetica" charset="0"/>
              <a:ea typeface="ＭＳ Ｐゴシック" charset="-128"/>
            </a:endParaRP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r>
              <a:rPr lang="en-AU" sz="1600">
                <a:latin typeface="Helvetica" charset="0"/>
                <a:ea typeface="ＭＳ Ｐゴシック" charset="-128"/>
              </a:rPr>
              <a:t>??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63000"/>
              <a:buFont typeface="Zapf Dingbats" charset="2"/>
              <a:buChar char="4"/>
            </a:pPr>
            <a:r>
              <a:rPr lang="en-AU" sz="1600">
                <a:latin typeface="Helvetica" charset="0"/>
                <a:ea typeface="ＭＳ Ｐゴシック" charset="-128"/>
              </a:rPr>
              <a:t>NA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63000"/>
              <a:buFont typeface="Zapf Dingbats" charset="2"/>
              <a:buNone/>
            </a:pPr>
            <a:r>
              <a:rPr lang="en-AU" sz="1600">
                <a:latin typeface="Helvetica" charset="0"/>
                <a:ea typeface="ＭＳ Ｐゴシック" charset="-128"/>
              </a:rPr>
              <a:t>*Software &amp; Services A$15.6B</a:t>
            </a: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63000"/>
              <a:buFont typeface="Zapf Dingbats" charset="2"/>
              <a:buChar char="4"/>
            </a:pPr>
            <a:endParaRPr lang="en-AU" sz="1600">
              <a:latin typeface="Helvetica" charset="0"/>
              <a:ea typeface="ＭＳ Ｐゴシック" charset="-128"/>
            </a:endParaRP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63000"/>
              <a:buFont typeface="Zapf Dingbats" charset="2"/>
              <a:buChar char="4"/>
            </a:pPr>
            <a:endParaRPr lang="en-AU" sz="1600">
              <a:latin typeface="Helvetica" charset="0"/>
              <a:ea typeface="ＭＳ Ｐゴシック" charset="-128"/>
            </a:endParaRP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63000"/>
              <a:buFont typeface="Zapf Dingbats" charset="2"/>
              <a:buChar char="4"/>
            </a:pPr>
            <a:endParaRPr lang="en-AU" sz="1600" b="1">
              <a:latin typeface="Helvetica" charset="0"/>
              <a:ea typeface="ＭＳ Ｐゴシック" charset="-128"/>
            </a:endParaRPr>
          </a:p>
          <a:p>
            <a:pPr lvl="2" indent="-3429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63000"/>
              <a:buFont typeface="Zapf Dingbats" charset="2"/>
              <a:buChar char="4"/>
            </a:pPr>
            <a:endParaRPr lang="en-AU" sz="1400">
              <a:latin typeface="Helvetica" charset="0"/>
              <a:ea typeface="ＭＳ Ｐゴシック" charset="-128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0" y="330200"/>
            <a:ext cx="9906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800" b="1">
                <a:latin typeface="Helvetica" charset="0"/>
              </a:rPr>
              <a:t>2. </a:t>
            </a:r>
            <a:r>
              <a:rPr lang="en-AU" b="1">
                <a:latin typeface="Helvetica" charset="0"/>
              </a:rPr>
              <a:t>The relative importance of the IT sector in the Australian economy-And public infrastructure</a:t>
            </a:r>
            <a:r>
              <a:rPr lang="en-AU" sz="1400">
                <a:latin typeface="Helvetica" charset="0"/>
              </a:rPr>
              <a:t>(Trewin,D. “ABS 2004 Year Book Australia”,Houghton,J 2003,csiro snapshot,crc’ website)</a:t>
            </a:r>
            <a:endParaRPr lang="en-AU" sz="1400" b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400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3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3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3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3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3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3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1409700"/>
            <a:ext cx="51562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i="1">
                <a:latin typeface="Helvetica" charset="0"/>
              </a:rPr>
              <a:t>	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i="1">
                <a:latin typeface="Helvetica" charset="0"/>
              </a:rPr>
              <a:t>	Wine Industry Exports..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4800" i="1">
                <a:latin typeface="Helvetica" charset="0"/>
              </a:rPr>
              <a:t>A$2.3B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None/>
            </a:pPr>
            <a:endParaRPr lang="en-AU" sz="20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900" i="1">
              <a:latin typeface="Helvetica" charset="0"/>
            </a:endParaRPr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0" y="317500"/>
            <a:ext cx="9906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800" b="1">
                <a:latin typeface="Helvetica" charset="0"/>
              </a:rPr>
              <a:t>2. </a:t>
            </a:r>
            <a:r>
              <a:rPr lang="en-AU" b="1">
                <a:latin typeface="Helvetica" charset="0"/>
              </a:rPr>
              <a:t>The relative importance of the IT sector in the Australian economy-(how does software compare with wine?) </a:t>
            </a:r>
            <a:r>
              <a:rPr lang="en-AU" sz="1400">
                <a:latin typeface="Helvetica" charset="0"/>
              </a:rPr>
              <a:t>napshot,crc’ website)</a:t>
            </a:r>
            <a:endParaRPr lang="en-AU" sz="1400" b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400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4749800" y="1346200"/>
            <a:ext cx="515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600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>
                <a:latin typeface="Helvetica" charset="0"/>
              </a:rPr>
              <a:t>	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000">
                <a:latin typeface="Helvetica" charset="0"/>
              </a:rPr>
              <a:t>	Software Industry Exports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4800">
                <a:latin typeface="Helvetica" charset="0"/>
              </a:rPr>
              <a:t>~A$1.3B </a:t>
            </a:r>
            <a:r>
              <a:rPr lang="en-AU" sz="1800">
                <a:latin typeface="Helvetica" charset="0"/>
              </a:rPr>
              <a:t>(IT Services software related)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4800">
                <a:latin typeface="Helvetica" charset="0"/>
              </a:rPr>
              <a:t>~A$0.5B* </a:t>
            </a:r>
            <a:r>
              <a:rPr lang="en-AU" sz="1800">
                <a:latin typeface="Helvetica" charset="0"/>
              </a:rPr>
              <a:t>(product related)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800">
              <a:latin typeface="Helvetica" charset="0"/>
            </a:endParaRP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800">
              <a:latin typeface="Helvetica" charset="0"/>
            </a:endParaRP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800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1800">
                <a:latin typeface="Helvetica" charset="0"/>
              </a:rPr>
              <a:t>*Total of product and royalties</a:t>
            </a:r>
            <a:endParaRPr lang="en-AU" sz="4800">
              <a:latin typeface="Helvetica" charset="0"/>
            </a:endParaRP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4800">
              <a:latin typeface="Helvetica" charset="0"/>
            </a:endParaRP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2000">
              <a:latin typeface="Helvetica" charset="0"/>
              <a:ea typeface="ＭＳ Ｐゴシック" charset="-128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900">
              <a:latin typeface="Helvetica" charset="0"/>
            </a:endParaRPr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0" y="4953000"/>
            <a:ext cx="9906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b="1">
                <a:latin typeface="Helvetica" charset="0"/>
              </a:rPr>
              <a:t>The relative trade balances? You guess….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b="1">
                <a:latin typeface="Helvetica" charset="0"/>
              </a:rPr>
              <a:t>Software and services…  ~ -A$480,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b="1">
                <a:latin typeface="Helvetica" charset="0"/>
              </a:rPr>
              <a:t>ALL ICT    &gt; -$A10B!</a:t>
            </a:r>
            <a:endParaRPr lang="en-AU" sz="1400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 autoUpdateAnimBg="0"/>
      <p:bldP spid="288773" grpId="0" autoUpdateAnimBg="0"/>
      <p:bldP spid="2887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1409700"/>
            <a:ext cx="51562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i="1">
                <a:latin typeface="Helvetica" charset="0"/>
              </a:rPr>
              <a:t>	</a:t>
            </a:r>
            <a:endParaRPr lang="en-AU" sz="900" i="1">
              <a:latin typeface="Helvetica" charset="0"/>
            </a:endParaRP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0" y="330200"/>
            <a:ext cx="9906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800" b="1">
                <a:latin typeface="Helvetica" charset="0"/>
              </a:rPr>
              <a:t>2. </a:t>
            </a:r>
            <a:r>
              <a:rPr lang="en-AU" b="1">
                <a:latin typeface="Helvetica" charset="0"/>
              </a:rPr>
              <a:t>The relative importance of the IT sector in the Australian economy-(why can’t we export as much more software than wine?)</a:t>
            </a:r>
            <a:r>
              <a:rPr lang="en-AU" sz="1400">
                <a:latin typeface="Helvetica" charset="0"/>
              </a:rPr>
              <a:t>(Trewin,D. “ABS 2004 Year Book Australia”,Houghton,J 2003,csiro snapshot,crc’ website)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400">
              <a:latin typeface="Helvetica" charset="0"/>
            </a:endParaRPr>
          </a:p>
          <a:p>
            <a:pPr marL="419100" indent="-4191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800" b="1">
                <a:latin typeface="Helvetica" charset="0"/>
              </a:rPr>
              <a:t>In the mid 1980’s, the acs/sia team used to speculate on whether the wine industry would reach the billion dollar export threshold before the software industry did--- both made it, but one has a massive negative trade balance!</a:t>
            </a:r>
          </a:p>
          <a:p>
            <a:pPr marL="419100" indent="-4191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2800" b="1">
              <a:latin typeface="Helvetica" charset="0"/>
            </a:endParaRPr>
          </a:p>
          <a:p>
            <a:pPr marL="419100" indent="-419100" algn="ctr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2800" b="1">
                <a:latin typeface="Helvetica" charset="0"/>
              </a:rPr>
              <a:t>In the mid-1980’s, the Software Industry was a world leader in terms of product concept and quality, the most powerful on the pacific rim.</a:t>
            </a:r>
            <a:endParaRPr lang="en-AU" sz="1400" b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400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8382000" cy="11430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sz="2800" b="1" i="0">
                <a:latin typeface="Helvetica" charset="0"/>
              </a:rPr>
              <a:t>3. The failure of industry policy with respect to IT..  Some personal  and ACS history </a:t>
            </a:r>
            <a:r>
              <a:rPr lang="en-AU" sz="3200" b="1" i="0">
                <a:latin typeface="Helvetica" charset="0"/>
              </a:rPr>
              <a:t>why it really mattered..</a:t>
            </a:r>
            <a:br>
              <a:rPr lang="en-AU" sz="3200" b="1" i="0">
                <a:latin typeface="Helvetica" charset="0"/>
              </a:rPr>
            </a:br>
            <a:r>
              <a:rPr lang="en-AU" sz="3200" b="1" i="0">
                <a:latin typeface="Helvetica" charset="0"/>
              </a:rPr>
              <a:t/>
            </a:r>
            <a:br>
              <a:rPr lang="en-AU" sz="3200" b="1" i="0">
                <a:latin typeface="Helvetica" charset="0"/>
              </a:rPr>
            </a:br>
            <a:r>
              <a:rPr lang="en-AU" sz="3200" b="1" i="0">
                <a:latin typeface="Helvetica" charset="0"/>
              </a:rPr>
              <a:t>IN THE PERIOD 1985 TO 1995, AUSTRALIA HAD A UNIQUE OPPORTUNITY TO BECOME A WORLD POWER IN SOFTWARE AND SERVICES..</a:t>
            </a:r>
            <a:br>
              <a:rPr lang="en-AU" sz="3200" b="1" i="0">
                <a:latin typeface="Helvetica" charset="0"/>
              </a:rPr>
            </a:br>
            <a:r>
              <a:rPr lang="en-AU" sz="3200" b="1" i="0">
                <a:latin typeface="Helvetica" charset="0"/>
              </a:rPr>
              <a:t/>
            </a:r>
            <a:br>
              <a:rPr lang="en-AU" sz="3200" b="1" i="0">
                <a:latin typeface="Helvetica" charset="0"/>
              </a:rPr>
            </a:br>
            <a:r>
              <a:rPr lang="en-AU" sz="3200" b="1" i="0">
                <a:latin typeface="Helvetica" charset="0"/>
              </a:rPr>
              <a:t>IT ALMOST WRECKED IT COMPLETELY..</a:t>
            </a:r>
            <a:endParaRPr lang="en-US" sz="2000" i="0">
              <a:latin typeface="Helvetica" charset="0"/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8382000" cy="41148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/>
              <a:t>	A Bit of History…. Software</a:t>
            </a:r>
            <a:endParaRPr lang="en-GB" sz="5400"/>
          </a:p>
        </p:txBody>
      </p:sp>
      <p:sp>
        <p:nvSpPr>
          <p:cNvPr id="2959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8382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1. The Australian Software Industry, and our large-scale computer users produced many major “firsts” or equalled them, in terms of major software developments…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	-Earliest “Builder” style tools developed in Australia in late 1970’s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	-World’s first on-line TAB mid 1960’s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	-Early large-scale on-line banking (SSBV,mid1970’s)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	-Early large-scale OO commercial systems (CML-smalltalk)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	-First AS-400 development tool (Aspect,mid 1980’s)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	-Large-scale student record system (Callista, ~2000)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	-Large-scale relational DB’s produced by BHA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	-Two commercially viable re-engineering specialist companies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2.The industry was a regional leader in the 1980’s and early 1990’s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3. NEVER received government support of the kind provided to industries in other fields,and in other countries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4. The largest service companies were Australian owned..  Aspect, Computer Power, Ferntree, Hanson, Praxus, and more…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5. The industry was backed by very high quality tertiary trained staff, and had excellent local customer bases.</a:t>
            </a:r>
          </a:p>
          <a:p>
            <a:pPr marL="419100" indent="-4191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IT WAS POISED FOR MAJOR EXPANSION, GIVEN THE RIGHT SUPPORT</a:t>
            </a:r>
            <a:endParaRPr lang="en-AU" sz="1600" b="1" i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000" i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900" i="1">
              <a:latin typeface="Helvetica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Helvetica" charset="0"/>
              </a:rPr>
              <a:t>WHAT AN INDUSTRY NEEDS …</a:t>
            </a:r>
            <a:endParaRPr lang="en-GB" sz="5400"/>
          </a:p>
        </p:txBody>
      </p:sp>
      <p:sp>
        <p:nvSpPr>
          <p:cNvPr id="2908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1193800"/>
            <a:ext cx="48641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800" b="1" i="1">
                <a:latin typeface="Helvetica" charset="0"/>
              </a:rPr>
              <a:t>Product and service concepts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800" b="1" i="1">
                <a:latin typeface="Helvetica" charset="0"/>
              </a:rPr>
              <a:t>Domestic market share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800" b="1" i="1">
                <a:latin typeface="Helvetica" charset="0"/>
              </a:rPr>
              <a:t>Investment Capital-</a:t>
            </a:r>
            <a:r>
              <a:rPr lang="en-AU" sz="1800" i="1">
                <a:latin typeface="Helvetica" charset="0"/>
              </a:rPr>
              <a:t>informed investors…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800" b="1" i="1">
                <a:latin typeface="Helvetica" charset="0"/>
              </a:rPr>
              <a:t>Public sector R&amp;D</a:t>
            </a:r>
            <a:endParaRPr lang="en-AU" sz="18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endParaRPr lang="en-AU" sz="18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800" b="1" i="1">
                <a:latin typeface="Helvetica" charset="0"/>
              </a:rPr>
              <a:t>Government Infrastructure</a:t>
            </a:r>
            <a:r>
              <a:rPr lang="en-AU" sz="1800" i="1">
                <a:latin typeface="Helvetica" charset="0"/>
              </a:rPr>
              <a:t> - Ministers, full-scale departments, policy development mechanisms, independent sources..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800" b="1" i="1">
                <a:latin typeface="Helvetica" charset="0"/>
              </a:rPr>
              <a:t>ACCESS TO GOVERNMENT MARKETS! 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1800" b="1" i="1">
                <a:latin typeface="Helvetica" charset="0"/>
              </a:rPr>
              <a:t>	IMPORTANT BECAUSE OF THE VOLUME OF COMPUTER-BASED DEVELOPMENT UNDERTAKEN BY GOVERNMENT…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1800" b="1" i="1">
                <a:latin typeface="Helvetica" charset="0"/>
              </a:rPr>
              <a:t>7.	Good supply of trained people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endParaRPr lang="en-AU" sz="18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endParaRPr lang="en-AU" sz="1800" b="1" i="1">
              <a:latin typeface="Helvetica" charset="0"/>
            </a:endParaRP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	</a:t>
            </a:r>
            <a:endParaRPr lang="en-AU" sz="1000" i="1">
              <a:latin typeface="Helvetica" charset="0"/>
            </a:endParaRPr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4940300" y="749300"/>
            <a:ext cx="49657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None/>
            </a:pPr>
            <a:r>
              <a:rPr lang="en-AU" sz="2000" b="1">
                <a:latin typeface="Helvetica" charset="0"/>
              </a:rPr>
              <a:t>THE SCORE CARD… in the late 80’s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r>
              <a:rPr lang="en-AU" sz="1800" b="1">
                <a:latin typeface="Helvetica" charset="0"/>
              </a:rPr>
              <a:t>EXCELLENT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r>
              <a:rPr lang="en-AU" sz="1800" b="1">
                <a:latin typeface="Helvetica" charset="0"/>
              </a:rPr>
              <a:t>GOOD BY WORLD STANDARDS</a:t>
            </a:r>
            <a:r>
              <a:rPr lang="en-AU" sz="1800">
                <a:latin typeface="Helvetica" charset="0"/>
              </a:rPr>
              <a:t>…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r>
              <a:rPr lang="en-AU" sz="1800">
                <a:latin typeface="Helvetica" charset="0"/>
              </a:rPr>
              <a:t>Poor, risk investment capital limited by tax regimes, no understanding …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r>
              <a:rPr lang="en-AU" sz="1800" b="1">
                <a:latin typeface="Helvetica" charset="0"/>
              </a:rPr>
              <a:t>Almost non-existent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endParaRPr lang="en-AU" sz="18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r>
              <a:rPr lang="en-AU" sz="1800" b="1">
                <a:latin typeface="Helvetica" charset="0"/>
              </a:rPr>
              <a:t>Almost non-existent compared with  primary ind.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endParaRPr lang="en-AU" sz="18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endParaRPr lang="en-AU" sz="18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r>
              <a:rPr lang="en-AU" sz="1800" b="1">
                <a:latin typeface="Helvetica" charset="0"/>
              </a:rPr>
              <a:t>Moderate.. </a:t>
            </a:r>
            <a:r>
              <a:rPr lang="en-AU" sz="1800">
                <a:latin typeface="Helvetica" charset="0"/>
              </a:rPr>
              <a:t>Much s/w development inhouse, tied to h/w procurement, some companies did well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endParaRPr lang="en-AU" sz="2000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endParaRPr lang="en-AU" sz="2000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AutoNum type="arabicPeriod"/>
            </a:pPr>
            <a:r>
              <a:rPr lang="en-AU" sz="2000" b="1">
                <a:latin typeface="Helvetica" charset="0"/>
              </a:rPr>
              <a:t>Excellent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autoUpdateAnimBg="0"/>
      <p:bldP spid="2908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/>
              <a:t>	This Talk…</a:t>
            </a:r>
            <a:endParaRPr lang="en-GB" sz="5400"/>
          </a:p>
        </p:txBody>
      </p:sp>
      <p:sp>
        <p:nvSpPr>
          <p:cNvPr id="262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8382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1. Life in the 21st century-what we expected and what has gone wrong…  is IT to blame..  Some of things that we shouldn’t believe about Australia?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2. The relative importance of the IT sector in the Australian economy-(why can’t we export more software than wine?)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3. The failure of industry policy with respect to IT..  Some personal  and ACS history </a:t>
            </a:r>
            <a:endParaRPr lang="en-AU" sz="1600" i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4. The industry was a regional leader in the 1980’s and early 1990’s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5. NEVER received government support of the kind provided to industries in other fields,and in other countries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6. Impact of Government Purchasing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7. Conclusion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2000" b="1" i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“There views herein are those of the author, and do not necessarily reflect ACS policy…”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i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400" i="1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Helvetica" charset="0"/>
              </a:rPr>
              <a:t>Why the Government Market is Important</a:t>
            </a:r>
            <a:endParaRPr lang="en-GB" sz="5400"/>
          </a:p>
        </p:txBody>
      </p:sp>
      <p:sp>
        <p:nvSpPr>
          <p:cNvPr id="299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9398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2000" b="1" i="1">
                <a:latin typeface="Helvetica" charset="0"/>
              </a:rPr>
              <a:t>Relatively large, stable contracts with a client who will pay..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2000" b="1" i="1">
                <a:latin typeface="Helvetica" charset="0"/>
              </a:rPr>
              <a:t>Creates credibility with non-government prospects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2000" b="1" i="1">
                <a:latin typeface="Helvetica" charset="0"/>
              </a:rPr>
              <a:t>With appropriate policy, can, through aggregation of demand, create new product development opportunity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(The SA Procurement Development Program was adopted by the Commonwealth, but, the details were wrong…)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Permitting Australian companies to be prime-contractors provided profit taking and “control” opportunities that strengthened the industry..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Reduces risks associated with mission critical activities being undertaken by non-locals..  (</a:t>
            </a:r>
            <a:r>
              <a:rPr lang="en-AU" sz="2000" i="1">
                <a:latin typeface="Helvetica" charset="0"/>
              </a:rPr>
              <a:t>Most of the big government contract failures in the 70’s were with trans-nationals..)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Increases rate of growth of local companies..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Increases profit taking by Australian owned companies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Reduces whole of life-cycle costs,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Local companies more responsive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0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900" i="1">
              <a:latin typeface="Helvetica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Helvetica" charset="0"/>
              </a:rPr>
              <a:t>What is needed to make it work</a:t>
            </a:r>
            <a:endParaRPr lang="en-GB" sz="5400"/>
          </a:p>
        </p:txBody>
      </p:sp>
      <p:sp>
        <p:nvSpPr>
          <p:cNvPr id="300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9398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2000" b="1" i="1">
                <a:latin typeface="Helvetica" charset="0"/>
              </a:rPr>
              <a:t>Recognition by Government that this is an industry development issue, and that up-front charges may be higher..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</a:t>
            </a:r>
            <a:endParaRPr lang="en-AU" sz="20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2"/>
            </a:pPr>
            <a:endParaRPr lang="en-AU" sz="20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2"/>
            </a:pPr>
            <a:r>
              <a:rPr lang="en-AU" sz="2000" b="1" i="1">
                <a:latin typeface="Helvetica" charset="0"/>
              </a:rPr>
              <a:t>Tendering processes that don’t discriminate against medium sized local companies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2"/>
            </a:pPr>
            <a:r>
              <a:rPr lang="en-AU" sz="2000" b="1" i="1">
                <a:latin typeface="Helvetica" charset="0"/>
              </a:rPr>
              <a:t>Identification of exemplar projects, where success is guaranteed, to create confidence with Departments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</a:t>
            </a:r>
            <a:r>
              <a:rPr lang="en-AU" sz="2000" i="1">
                <a:latin typeface="Helvetica" charset="0"/>
              </a:rPr>
              <a:t> 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Software Engineering R &amp; D institutes to strengthen the industry, and support Government in dealing with it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	 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Number of overseas assessment trips for politicians and public servants to be the same independently of location of contractor.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Contract bonding systems tailored for local companies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0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900" i="1">
              <a:latin typeface="Helvetica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Helvetica" charset="0"/>
              </a:rPr>
              <a:t>What is needed to make it work</a:t>
            </a:r>
            <a:endParaRPr lang="en-GB" sz="5400"/>
          </a:p>
        </p:txBody>
      </p:sp>
      <p:sp>
        <p:nvSpPr>
          <p:cNvPr id="307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9398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2000" b="1" i="1">
                <a:latin typeface="Helvetica" charset="0"/>
              </a:rPr>
              <a:t>Recognition by Government that this is an industry development issue, and that up-front charges may be higher..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</a:t>
            </a:r>
            <a:r>
              <a:rPr lang="en-AU" sz="2000" i="1">
                <a:latin typeface="Helvetica" charset="0"/>
              </a:rPr>
              <a:t>Departments need to have their budgets adjusted to recognise this, or, a separate fund can compensate them.</a:t>
            </a: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2"/>
            </a:pPr>
            <a:r>
              <a:rPr lang="en-AU" sz="2000" b="1" i="1">
                <a:latin typeface="Helvetica" charset="0"/>
              </a:rPr>
              <a:t>Tendering processes that don’t discriminate against medium sized local companies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2"/>
            </a:pPr>
            <a:r>
              <a:rPr lang="en-AU" sz="2000" b="1" i="1">
                <a:latin typeface="Helvetica" charset="0"/>
              </a:rPr>
              <a:t>Identification of exemplar projects, where success is guaranteed, to create confidence with Departments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</a:t>
            </a:r>
            <a:r>
              <a:rPr lang="en-AU" sz="2000" i="1">
                <a:latin typeface="Helvetica" charset="0"/>
              </a:rPr>
              <a:t>Stakeholders on the ground can sabotage these schemes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Software Engineering R &amp; D institutes to strengthen the industry, and support Government in dealing with it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	US SEI has this as part of its remit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Number of overseas assessment trips for politicians and public servants to be the same independently of location of contractor.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4"/>
            </a:pPr>
            <a:r>
              <a:rPr lang="en-AU" sz="2000" b="1" i="1">
                <a:latin typeface="Helvetica" charset="0"/>
              </a:rPr>
              <a:t>Contract bonding systems tailored for local companies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0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900" i="1">
              <a:latin typeface="Helvetica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Helvetica" charset="0"/>
              </a:rPr>
              <a:t>WHAT WENT WRONG?</a:t>
            </a:r>
            <a:endParaRPr lang="en-GB" sz="5400"/>
          </a:p>
        </p:txBody>
      </p:sp>
      <p:sp>
        <p:nvSpPr>
          <p:cNvPr id="296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52400" y="800100"/>
            <a:ext cx="96012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2000" b="1" i="1">
                <a:latin typeface="Helvetica" charset="0"/>
              </a:rPr>
              <a:t>POLICY MAKERS BOUGHT THE “IT-USAGE AS BEST BENEFIT” POLICY…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</a:t>
            </a:r>
            <a:r>
              <a:rPr lang="en-AU" sz="1800" i="1">
                <a:latin typeface="Helvetica" charset="0"/>
              </a:rPr>
              <a:t>related to a combination of the self-image issues raised earlier, and the failure of indigenous industry representation which left AIIA dominant, and the influence of traditional industry sectors (backed by massive Government infrastructure)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2"/>
            </a:pPr>
            <a:r>
              <a:rPr lang="en-AU" sz="2000" b="1" i="1">
                <a:latin typeface="Helvetica" charset="0"/>
              </a:rPr>
              <a:t>The privatisations soaked up about A$30B-A$60B in investment funds… 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2"/>
            </a:pPr>
            <a:r>
              <a:rPr lang="en-AU" sz="2000" b="1" i="1">
                <a:latin typeface="Helvetica" charset="0"/>
              </a:rPr>
              <a:t>Government procurement policy was changed to include liability requirements that excluded local suppliers (Osborne et. al. were wiped out very quickly..)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 startAt="2"/>
            </a:pPr>
            <a:r>
              <a:rPr lang="en-AU" sz="2000" b="1" i="1">
                <a:latin typeface="Helvetica" charset="0"/>
              </a:rPr>
              <a:t>GOVERNMENT EDP DEVELOPMENT/PROVISION WAS OUTSOURCED, AND </a:t>
            </a:r>
            <a:r>
              <a:rPr lang="en-AU" sz="2000" b="1" i="1" u="sng">
                <a:latin typeface="Helvetica" charset="0"/>
              </a:rPr>
              <a:t>WAS NOT RESERVED FOR LOCAL COMPANIES!!! </a:t>
            </a:r>
            <a:r>
              <a:rPr lang="en-AU" sz="2000" b="1" i="1">
                <a:latin typeface="Helvetica" charset="0"/>
              </a:rPr>
              <a:t>Result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</a:t>
            </a:r>
            <a:r>
              <a:rPr lang="en-AU" sz="2000" i="1">
                <a:latin typeface="Helvetica" charset="0"/>
              </a:rPr>
              <a:t>§  large transnational service companies obtained most of the contracts,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i="1">
                <a:latin typeface="Helvetica" charset="0"/>
              </a:rPr>
              <a:t>	§  some achieved critical competitive mass from a standing start!!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i="1">
                <a:latin typeface="Helvetica" charset="0"/>
              </a:rPr>
              <a:t>	</a:t>
            </a:r>
            <a:endParaRPr lang="en-AU" sz="20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endParaRPr lang="en-AU" sz="1800" b="1" i="1">
              <a:latin typeface="Helvetica" charset="0"/>
            </a:endParaRP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	</a:t>
            </a:r>
            <a:endParaRPr lang="en-AU" sz="1000" i="1">
              <a:latin typeface="Helvetica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Helvetica" charset="0"/>
              </a:rPr>
              <a:t>WHAT THE MAJOR PROBLEMS?</a:t>
            </a:r>
            <a:endParaRPr lang="en-GB" sz="5400"/>
          </a:p>
        </p:txBody>
      </p:sp>
      <p:sp>
        <p:nvSpPr>
          <p:cNvPr id="2979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52400" y="800100"/>
            <a:ext cx="96012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1.	</a:t>
            </a:r>
            <a:r>
              <a:rPr lang="en-AU" sz="1400" b="1" i="1">
                <a:latin typeface="Helvetica" charset="0"/>
              </a:rPr>
              <a:t>GOVERNMENT EDP DEVELOPMENT/PROVISION WAS OUTSOURCED, AND </a:t>
            </a:r>
            <a:r>
              <a:rPr lang="en-AU" sz="1400" b="1" i="1" u="sng">
                <a:latin typeface="Helvetica" charset="0"/>
              </a:rPr>
              <a:t>WAS NOT RESERVED FOR LOCAL COMPANIES!!! </a:t>
            </a:r>
            <a:r>
              <a:rPr lang="en-AU" sz="1400" b="1" i="1">
                <a:latin typeface="Helvetica" charset="0"/>
              </a:rPr>
              <a:t>Result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1400" b="1" i="1">
                <a:latin typeface="Helvetica" charset="0"/>
              </a:rPr>
              <a:t>	</a:t>
            </a:r>
            <a:r>
              <a:rPr lang="en-AU" sz="1000" i="1">
                <a:latin typeface="Helvetica" charset="0"/>
              </a:rPr>
              <a:t>§  large transnational service companies obtained most of the contracts,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1000" i="1">
                <a:latin typeface="Helvetica" charset="0"/>
              </a:rPr>
              <a:t>	§  some achieved critical competitive mass from a standing start!!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1400" i="1">
                <a:latin typeface="Helvetica" charset="0"/>
              </a:rPr>
              <a:t>	</a:t>
            </a:r>
            <a:r>
              <a:rPr lang="en-AU" sz="2000" b="1" i="1">
                <a:latin typeface="Helvetica" charset="0"/>
              </a:rPr>
              <a:t>§ IF AWARDED TO AUSTRALIAN COMPANIES, WE WOULD HAVE HAD INTERNATIONALLY SIZED UNITS WITH TURN-OVERS PERMITTING THEM TO EASILY BECOME GLOBAL PLAYERS!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INSTEAD…..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endParaRPr lang="en-AU" sz="2000" b="1" i="1">
              <a:latin typeface="Helvetica" charset="0"/>
            </a:endParaRP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§ 	IBM GSA AND EDS BECAME MAJOR PLAYERS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2000" b="1" i="1">
              <a:latin typeface="Helvetica" charset="0"/>
            </a:endParaRP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§	Government contracts have helped their competitive position in other markets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2000" b="1" i="1">
              <a:latin typeface="Helvetica" charset="0"/>
            </a:endParaRP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§	Opportunity for Australian companies to use Government requirements to develop new products for internal sale was lost.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endParaRPr lang="en-AU" sz="1800" b="1" i="1">
              <a:latin typeface="Helvetica" charset="0"/>
            </a:endParaRP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5400"/>
          </a:p>
        </p:txBody>
      </p:sp>
      <p:sp>
        <p:nvSpPr>
          <p:cNvPr id="312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9906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3200" b="1" i="1">
                <a:latin typeface="Helvetica" charset="0"/>
              </a:rPr>
              <a:t>OUTSOURCING….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3200" b="1" i="1">
                <a:latin typeface="Helvetica" charset="0"/>
              </a:rPr>
              <a:t>What Australia should  do?</a:t>
            </a:r>
            <a:r>
              <a:rPr lang="en-AU" sz="1800" b="1" i="1">
                <a:latin typeface="Helvetica" charset="0"/>
              </a:rPr>
              <a:t>(see the Gartner presentation in your folder..)</a:t>
            </a:r>
            <a:endParaRPr lang="en-AU" sz="32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	propose the Australian Sports Development Model..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	-talent-id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	-nature`,protect and research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	-invest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	-compete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b="1" i="1">
                <a:latin typeface="Helvetica" charset="0"/>
              </a:rPr>
              <a:t>	HAVE A GOAL, THE CREATION OF AUSTRALIAN TRANSNATIONALS OF THE SIZE  OF ERICSSON?</a:t>
            </a:r>
            <a:endParaRPr lang="en-AU" sz="1600" b="1" i="1">
              <a:latin typeface="Helvetica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/>
              <a:t>What Should Australia Do?</a:t>
            </a:r>
            <a:endParaRPr lang="en-GB" sz="5400"/>
          </a:p>
        </p:txBody>
      </p:sp>
      <p:sp>
        <p:nvSpPr>
          <p:cNvPr id="313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6096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2.	Protect and Nature’….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b="1" i="1">
                <a:latin typeface="Helvetica" charset="0"/>
              </a:rPr>
              <a:t>	-Develop Australian standards that are super-sets of our competitors, mandate them and help local companies reach them,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b="1" i="1">
                <a:latin typeface="Helvetica" charset="0"/>
              </a:rPr>
              <a:t>	-Block Offshoring for a period of five-six years, using the reverse of the US approach to beef in the FTA..  Reduce protection gradually.. (Plenty of precedents for this….)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b="1" i="1">
                <a:latin typeface="Helvetica" charset="0"/>
              </a:rPr>
              <a:t>	-Ensure government outsourcing contacts go to local companies to allow then to grow…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b="1" i="1">
                <a:latin typeface="Helvetica" charset="0"/>
              </a:rPr>
              <a:t>	-Encourage venture capital..  (~$40Binvested in”old” industries in the last 15 years for little new economic activity)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b="1" i="1">
                <a:latin typeface="Helvetica" charset="0"/>
              </a:rPr>
              <a:t>	-Establish a world-class research centre in IT Economics, and intelligence buerau.. Commonwealth Govt.Bureau of IT Industries..  As good as the Tiawanese III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400" i="1">
              <a:latin typeface="Helvetica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/>
              <a:t>What Should Australia Do?</a:t>
            </a:r>
            <a:endParaRPr lang="en-GB" sz="5400"/>
          </a:p>
        </p:txBody>
      </p:sp>
      <p:sp>
        <p:nvSpPr>
          <p:cNvPr id="314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6096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3.	Invest….. Largely in R&amp;D to develop new products and development methods..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- IT-Security systems, 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- Dramatically raise productivity..</a:t>
            </a:r>
          </a:p>
          <a:p>
            <a:pPr marL="1104900" lvl="2" indent="-5334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	- product-line and reuse techniques, and component based development techniques</a:t>
            </a:r>
          </a:p>
          <a:p>
            <a:pPr marL="1104900" lvl="2" indent="-5334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	-cross-domain isomorphisms</a:t>
            </a:r>
          </a:p>
          <a:p>
            <a:pPr marL="1104900" lvl="2" indent="-5334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	-encourage domain specialisation</a:t>
            </a:r>
          </a:p>
          <a:p>
            <a:pPr marL="1104900" lvl="2" indent="-5334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		- High(er) quality products.. This means </a:t>
            </a:r>
            <a:r>
              <a:rPr lang="en-AU" sz="1600" b="1" i="1" u="sng">
                <a:latin typeface="Helvetica" charset="0"/>
              </a:rPr>
              <a:t>product </a:t>
            </a:r>
            <a:r>
              <a:rPr lang="en-AU" sz="1600" b="1" i="1">
                <a:latin typeface="Helvetica" charset="0"/>
              </a:rPr>
              <a:t>quality standards,Safety Critical Systems Techniques 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- Zero Adoption Impact Applications (Reed, 2003).. 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 u="sng">
                <a:latin typeface="Helvetica" charset="0"/>
              </a:rPr>
              <a:t>	</a:t>
            </a:r>
            <a:r>
              <a:rPr lang="en-AU" sz="2000" b="1" i="1">
                <a:latin typeface="Helvetica" charset="0"/>
              </a:rPr>
              <a:t>- Develop skills and products for the re-vamp of web-sites that will come soon..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400" i="1">
                <a:latin typeface="Helvetica" charset="0"/>
              </a:rPr>
              <a:t>	</a:t>
            </a:r>
            <a:r>
              <a:rPr lang="en-AU" sz="2000" b="1" i="1">
                <a:latin typeface="Helvetica" charset="0"/>
              </a:rPr>
              <a:t>- High-yield,high efficiency testing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- reengineering of legacy systems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	- Establish collaborative “skunk-works” to develop proof of concept demos of new product ideas.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382000" cy="11430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sz="3700" b="1" i="0">
                <a:solidFill>
                  <a:schemeClr val="tx1"/>
                </a:solidFill>
              </a:rPr>
              <a:t>History of Industry Associations</a:t>
            </a:r>
            <a:endParaRPr lang="en-AU" sz="3700" b="1" i="0"/>
          </a:p>
        </p:txBody>
      </p:sp>
      <p:sp>
        <p:nvSpPr>
          <p:cNvPr id="303107" name="Rectangle 3"/>
          <p:cNvSpPr>
            <a:spLocks noChangeArrowheads="1"/>
          </p:cNvSpPr>
          <p:nvPr/>
        </p:nvSpPr>
        <p:spPr bwMode="auto">
          <a:xfrm>
            <a:off x="539750" y="723900"/>
            <a:ext cx="901065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b="1">
                <a:latin typeface="Times" charset="0"/>
              </a:rPr>
              <a:t>ACS-Software Industry Committee - a National Committee of ACS Council </a:t>
            </a:r>
            <a:endParaRPr lang="en-AU" b="1">
              <a:solidFill>
                <a:schemeClr val="accent2"/>
              </a:solidFill>
              <a:latin typeface="Times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Formed 1973 at suggestion of Dr. Bob Northcote Manager ICL Software Development Centre, in SA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First Chair (as far as I know) Dr. Peter Claringbold, Chief CSIRO Computing Research-stood down due to conflict of interest..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Karl Reed, Ericsson research engineer appointed May 1974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Committee formed mid 1974, Jack Vale (replaced by Roger Allen) Computer Power, John Marquette, Lyndsay Cattermole , Max Rogalsky, Trevor Pearcey + Others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October 1974 presented a constructive 130 page submission to the IAC in 1974 (Reed and Prof. C.S. Wallace made the presentation).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3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Addressed access to markets, government purchasing, industry development, venture capital, R&amp;D, aggregation of Govt. demand, standard, machine independent compilers,export incentives, and a National Computing Research Institute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Industry Seminars organised..”Software Where, Soft Why, Soft How” 1976-1977 (Alex Warman..)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First contacts between IT Industry and Government (1977, 1978)</a:t>
            </a:r>
            <a:endParaRPr lang="en-AU" sz="2000">
              <a:solidFill>
                <a:schemeClr val="accent2"/>
              </a:solidFill>
              <a:latin typeface="Times" charset="0"/>
              <a:ea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2000">
              <a:latin typeface="Times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152400"/>
            <a:ext cx="8382000" cy="11430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sz="3700" b="1" i="0">
                <a:solidFill>
                  <a:schemeClr val="tx1"/>
                </a:solidFill>
              </a:rPr>
              <a:t>History of Industry Associations</a:t>
            </a:r>
            <a:endParaRPr lang="en-AU" sz="3700" b="1" i="0"/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577850" y="1143000"/>
            <a:ext cx="901065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b="1">
                <a:latin typeface="Times" charset="0"/>
              </a:rPr>
              <a:t>ACS-Software Industry Committee - a National Committee of ACS Council ..(cont’d)</a:t>
            </a:r>
            <a:endParaRPr lang="en-AU" sz="3200" b="1">
              <a:latin typeface="Times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endParaRPr lang="en-AU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 b="1">
                <a:latin typeface="Times" charset="0"/>
                <a:ea typeface="ＭＳ Ｐゴシック" charset="-128"/>
              </a:rPr>
              <a:t>SIC proposes Franklin Dam finding ($500m) be diverted to Tasmanian IT Industry promotion!</a:t>
            </a:r>
            <a:endParaRPr lang="en-AU" sz="2000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First IT Industry Trade Mission (With ASHA) October 1982- Singapore and Japan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 b="1">
                <a:latin typeface="Times" charset="0"/>
                <a:ea typeface="ＭＳ Ｐゴシック" charset="-128"/>
              </a:rPr>
              <a:t>1983 IAC submission presented by Cattermole, Marquette, Gardiner, James and Reed-lead ACESA to change its name..</a:t>
            </a:r>
            <a:endParaRPr lang="en-AU" sz="2000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1984 ACS-SIC joins ASHA and ACSA in formation of ASOCIO in Tokyo at World Computer Services Conf. (the ACS-SIC chair was not invited into the  Govt. mission..)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~1985 SIC,ASHA and ACSA meet Minister for Trade, Dawkins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Formation of ACS/SIA, with launches in all states, 1985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ACS/SIA with ASHA organises Vic. Govt. Software Marketing Seminar in Ballarat - Outcome- S/W Marketing Organisation initiative of Vic. Govt.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2000">
                <a:latin typeface="Times" charset="0"/>
                <a:ea typeface="ＭＳ Ｐゴシック" charset="-128"/>
              </a:rPr>
              <a:t>1987 Vic. Govt. Offers $300k to ASHA,ACSA,SIA to combine.. ASHA and SIA agree..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endParaRPr lang="en-AU">
              <a:latin typeface="Times" charset="0"/>
              <a:ea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1600">
              <a:latin typeface="Times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1562100"/>
            <a:ext cx="43053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In the 1960’s, there were predictions about life in the 21st century….</a:t>
            </a: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T</a:t>
            </a:r>
            <a:r>
              <a:rPr lang="en-AU" sz="1800" i="1">
                <a:latin typeface="Helvetica" charset="0"/>
              </a:rPr>
              <a:t>he first blush of cybernetics and high-productivity technology offered….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Char char="Q"/>
            </a:pPr>
            <a:r>
              <a:rPr lang="en-AU" sz="1800" i="1">
                <a:latin typeface="Helvetica" charset="0"/>
              </a:rPr>
              <a:t>A 24 hour working week…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Char char="Q"/>
            </a:pPr>
            <a:r>
              <a:rPr lang="en-AU" sz="1800" i="1">
                <a:latin typeface="Helvetica" charset="0"/>
              </a:rPr>
              <a:t>Cities that were beautifully planned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Char char="Q"/>
            </a:pPr>
            <a:r>
              <a:rPr lang="en-AU" sz="1800" i="1">
                <a:latin typeface="Helvetica" charset="0"/>
              </a:rPr>
              <a:t>Leisure would be more important than work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Char char="Q"/>
            </a:pPr>
            <a:r>
              <a:rPr lang="en-AU" sz="1800" i="1">
                <a:latin typeface="Helvetica" charset="0"/>
              </a:rPr>
              <a:t>An educated society would spend  its time on sport and the arts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Char char="Q"/>
            </a:pPr>
            <a:r>
              <a:rPr lang="en-AU" sz="1800" i="1">
                <a:latin typeface="Helvetica" charset="0"/>
              </a:rPr>
              <a:t>Unemployment would disappear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Char char="Q"/>
            </a:pPr>
            <a:r>
              <a:rPr lang="en-AU" sz="1800" i="1">
                <a:latin typeface="Helvetica" charset="0"/>
              </a:rPr>
              <a:t>War would be non-existent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Char char="Q"/>
            </a:pPr>
            <a:r>
              <a:rPr lang="en-AU" sz="1800" i="1">
                <a:latin typeface="Helvetica" charset="0"/>
              </a:rPr>
              <a:t>Work to live not live to work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Font typeface="Wingdings" charset="2"/>
              <a:buNone/>
            </a:pPr>
            <a:endParaRPr lang="en-AU" sz="1800" i="1">
              <a:latin typeface="Helvetica" charset="0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000" i="1">
              <a:latin typeface="Helvetica" charset="0"/>
            </a:endParaRP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4000500" y="2273300"/>
            <a:ext cx="5905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r>
              <a:rPr lang="en-AU" sz="2000">
                <a:latin typeface="Helvetica" charset="0"/>
                <a:ea typeface="ＭＳ Ｐゴシック" charset="-128"/>
              </a:rPr>
              <a:t>IN AUSTRALIA, THE REALITY IS DIFFERENT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Char char="Q"/>
            </a:pPr>
            <a:r>
              <a:rPr lang="en-AU" sz="1800">
                <a:latin typeface="Helvetica" charset="0"/>
                <a:ea typeface="ＭＳ Ｐゴシック" charset="-128"/>
              </a:rPr>
              <a:t>Av. working week from 42hrs to 44hrs in 20 years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Char char="Q"/>
            </a:pPr>
            <a:r>
              <a:rPr lang="en-AU" sz="1800">
                <a:latin typeface="Helvetica" charset="0"/>
                <a:ea typeface="ＭＳ Ｐゴシック" charset="-128"/>
              </a:rPr>
              <a:t>Cities degenerate as population increases…………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Char char="Q"/>
            </a:pPr>
            <a:r>
              <a:rPr lang="en-AU" sz="1800">
                <a:latin typeface="Helvetica" charset="0"/>
                <a:ea typeface="ＭＳ Ｐゴシック" charset="-128"/>
              </a:rPr>
              <a:t>We spend much of non-working time commuting, looking at email, being available 24/7-THE END OF VOLUNTEERISM!!! (effects ACS..)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Char char="Q"/>
            </a:pPr>
            <a:r>
              <a:rPr lang="en-AU" sz="1800">
                <a:latin typeface="Helvetica" charset="0"/>
                <a:ea typeface="ＭＳ Ｐゴシック" charset="-128"/>
              </a:rPr>
              <a:t>Unemployment is ~three times that in the mid 1960’s (~5.6% vs 1.9%), 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Char char="Q"/>
            </a:pPr>
            <a:r>
              <a:rPr lang="en-AU" sz="1800">
                <a:latin typeface="Helvetica" charset="0"/>
                <a:ea typeface="ＭＳ Ｐゴシック" charset="-128"/>
              </a:rPr>
              <a:t>There has been continuous military conflict since mid 1950’s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Char char="Q"/>
            </a:pPr>
            <a:r>
              <a:rPr lang="en-AU" sz="1800">
                <a:latin typeface="Helvetica" charset="0"/>
                <a:ea typeface="ＭＳ Ｐゴシック" charset="-128"/>
              </a:rPr>
              <a:t>We live to work…..</a:t>
            </a: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Char char="Q"/>
            </a:pPr>
            <a:endParaRPr lang="en-AU" sz="2000">
              <a:latin typeface="Helvetica" charset="0"/>
              <a:ea typeface="ＭＳ Ｐゴシック" charset="-128"/>
            </a:endParaRPr>
          </a:p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2000">
              <a:latin typeface="Helvetica" charset="0"/>
              <a:ea typeface="ＭＳ Ｐゴシック" charset="-128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0" y="266700"/>
            <a:ext cx="9752013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AU" b="1">
                <a:latin typeface="Helvetica" charset="0"/>
              </a:rPr>
              <a:t>1. Life in the 21st century-what we expected and what has gone wrong…  is IT to blame..  Some of things that we shouldn’t believe about Australia?</a:t>
            </a:r>
            <a:endParaRPr lang="en-US" b="1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3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3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3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3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3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3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3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3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3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152400"/>
            <a:ext cx="8382000" cy="11430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sz="3700" b="1" i="0">
                <a:solidFill>
                  <a:schemeClr val="tx1"/>
                </a:solidFill>
              </a:rPr>
              <a:t>History of Industry Associations</a:t>
            </a:r>
            <a:endParaRPr lang="en-AU" sz="1900" b="1" i="0">
              <a:solidFill>
                <a:schemeClr val="accent2"/>
              </a:solidFill>
            </a:endParaRPr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577850" y="1143000"/>
            <a:ext cx="901065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3200" b="1">
                <a:latin typeface="Times" charset="0"/>
              </a:rPr>
              <a:t>ACS-Software Industry Committee - a National Committee of ACS Council ..</a:t>
            </a:r>
            <a:r>
              <a:rPr lang="en-AU" sz="1800" b="1">
                <a:latin typeface="Times" charset="0"/>
              </a:rPr>
              <a:t>(cont’d)</a:t>
            </a:r>
            <a:endParaRPr lang="en-AU" sz="3200" b="1">
              <a:solidFill>
                <a:schemeClr val="accent2"/>
              </a:solidFill>
              <a:latin typeface="Times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F"/>
            </a:pPr>
            <a:endParaRPr lang="en-AU">
              <a:solidFill>
                <a:schemeClr val="accent2"/>
              </a:solidFill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>
                <a:latin typeface="Times" charset="0"/>
                <a:ea typeface="ＭＳ Ｐゴシック" charset="-128"/>
              </a:rPr>
              <a:t>1988(?) SSIFA formed.. Proved to not be very effective compared to its  components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>
                <a:latin typeface="Times" charset="0"/>
                <a:ea typeface="ＭＳ Ｐゴシック" charset="-128"/>
              </a:rPr>
              <a:t>Two industry surveys (1999, 1981)-1995 not completed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>
                <a:latin typeface="Times" charset="0"/>
                <a:ea typeface="ＭＳ Ｐゴシック" charset="-128"/>
              </a:rPr>
              <a:t>Last SIC action..  Meeting between Victorian Software Companies and Vic. Minister for Industry in 1991.. (participants shocked everyone -called for the return of the VEDC!)</a:t>
            </a:r>
            <a:endParaRPr lang="en-AU" b="1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F"/>
            </a:pPr>
            <a:endParaRPr lang="en-AU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endParaRPr lang="en-AU">
              <a:latin typeface="Times" charset="0"/>
              <a:ea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1600">
              <a:latin typeface="Times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906000" cy="11430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sz="3200" b="1" i="0">
                <a:solidFill>
                  <a:schemeClr val="tx1"/>
                </a:solidFill>
              </a:rPr>
              <a:t>History of Industry Associations..-The Australian Computer Equipment Suppliers Association</a:t>
            </a:r>
            <a:endParaRPr lang="en-AU" sz="1900" b="1" i="0">
              <a:solidFill>
                <a:schemeClr val="accent2"/>
              </a:solidFill>
            </a:endParaRPr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279400" y="1104900"/>
            <a:ext cx="100584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Formed around 1978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Entirely transnationals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Bob Mounic first Exec. Dir.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Mike Riordan of Fujitsu First Chairman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Changed name to AIIA in 1982, opened membership to Australian Companies in 1982?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Argued for “neutral” industry policy, and self-funding Government seeded industry support initiatives- Govt. to start them up, but must become self-funding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3000"/>
              <a:buFont typeface="Times" charset="0"/>
              <a:buChar char="•"/>
            </a:pPr>
            <a:r>
              <a:rPr lang="en-AU" sz="1800" b="1">
                <a:latin typeface="Times" charset="0"/>
                <a:ea typeface="ＭＳ Ｐゴシック" charset="-128"/>
              </a:rPr>
              <a:t>National Protocol Support Centre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3000"/>
              <a:buFont typeface="Times" charset="0"/>
              <a:buChar char="•"/>
            </a:pPr>
            <a:r>
              <a:rPr lang="en-AU" sz="1800" b="1">
                <a:latin typeface="Times" charset="0"/>
                <a:ea typeface="ＭＳ Ｐゴシック" charset="-128"/>
              </a:rPr>
              <a:t>Information Industry Education and Training Foundation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3000"/>
              <a:buFont typeface="Times" charset="0"/>
              <a:buChar char="•"/>
            </a:pPr>
            <a:r>
              <a:rPr lang="en-AU" sz="1800" b="1">
                <a:latin typeface="Times" charset="0"/>
                <a:ea typeface="ＭＳ Ｐゴシック" charset="-128"/>
              </a:rPr>
              <a:t>SEA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Initiated the Partnership for Development Program, which weakened the Offset Program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Barred from contact with Govt. ~1988 after a particular event (over reaction by John Button)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Absorbed ACEMA,SSIFA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Survived the IIIG initiative, but pressured its leaders….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Currently has 370 members out of more than &gt;3000</a:t>
            </a:r>
            <a:r>
              <a:rPr lang="en-AU" sz="1800" baseline="30000">
                <a:latin typeface="Times" charset="0"/>
                <a:ea typeface="ＭＳ Ｐゴシック" charset="-128"/>
              </a:rPr>
              <a:t>1</a:t>
            </a:r>
            <a:r>
              <a:rPr lang="en-AU" sz="1800">
                <a:latin typeface="Times" charset="0"/>
                <a:ea typeface="ＭＳ Ｐゴシック" charset="-128"/>
              </a:rPr>
              <a:t> in Australia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The major influence on Government policy in this area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Probably responsible for policies emphasising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>
                <a:latin typeface="Times" charset="0"/>
                <a:ea typeface="ＭＳ Ｐゴシック" charset="-128"/>
              </a:rPr>
              <a:t>      financial strength as parameter in Govt. contracts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AU" sz="1800" baseline="30000">
                <a:latin typeface="Times" charset="0"/>
                <a:ea typeface="ＭＳ Ｐゴシック" charset="-128"/>
              </a:rPr>
              <a:t>1</a:t>
            </a:r>
            <a:r>
              <a:rPr lang="en-AU" sz="1800">
                <a:latin typeface="Times" charset="0"/>
                <a:ea typeface="ＭＳ Ｐゴシック" charset="-128"/>
              </a:rPr>
              <a:t> There is little or no agreement about the size of the industry in fact...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3000"/>
              <a:buFont typeface="Wingdings" charset="2"/>
              <a:buChar char="F"/>
            </a:pPr>
            <a:endParaRPr lang="en-AU" sz="1800">
              <a:solidFill>
                <a:schemeClr val="accent2"/>
              </a:solidFill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F"/>
            </a:pPr>
            <a:endParaRPr lang="en-AU" b="1">
              <a:solidFill>
                <a:schemeClr val="accent2"/>
              </a:solidFill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endParaRPr lang="en-AU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endParaRPr lang="en-AU">
              <a:latin typeface="Times" charset="0"/>
              <a:ea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1600">
              <a:latin typeface="Times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0"/>
            <a:ext cx="8382000" cy="11430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sz="3700" b="1" i="0">
                <a:solidFill>
                  <a:schemeClr val="tx1"/>
                </a:solidFill>
              </a:rPr>
              <a:t>Mile Stones in Industry Representation The Good, the Bad and the Ugly</a:t>
            </a:r>
            <a:br>
              <a:rPr lang="en-AU" sz="3700" b="1" i="0">
                <a:solidFill>
                  <a:schemeClr val="tx1"/>
                </a:solidFill>
              </a:rPr>
            </a:br>
            <a:endParaRPr lang="en-AU" sz="3700" b="1" i="0">
              <a:solidFill>
                <a:schemeClr val="accent2"/>
              </a:solidFill>
            </a:endParaRPr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577850" y="1295400"/>
            <a:ext cx="901065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F"/>
            </a:pPr>
            <a:endParaRPr lang="en-AU">
              <a:solidFill>
                <a:schemeClr val="accent2"/>
              </a:solidFill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F"/>
            </a:pPr>
            <a:endParaRPr lang="en-AU" b="1">
              <a:solidFill>
                <a:schemeClr val="accent2"/>
              </a:solidFill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endParaRPr lang="en-AU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endParaRPr lang="en-AU">
              <a:latin typeface="Times" charset="0"/>
              <a:ea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1600">
              <a:latin typeface="Times" charset="0"/>
            </a:endParaRP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495300" y="1320800"/>
            <a:ext cx="901065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lang="en-AU" sz="1800" b="1">
                <a:latin typeface="Times" charset="0"/>
                <a:ea typeface="ＭＳ Ｐゴシック" charset="-128"/>
              </a:rPr>
              <a:t>Industry Associations opened Government’s eyes to the IT industry..  Major milestones, to which all contributed,were..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Submissions to the IAC in 1974,1981,1982 and subsequently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First formal contact between the Industry and Governments ~`1977, 78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Extension of export subsidies to the Software Industry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Extension of AIRDIB grants to Software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Extension of Offsets program to include R &amp; 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The Joint SIC-ASHA Trade Mission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3000"/>
              <a:buFont typeface="Wingdings" charset="2"/>
              <a:buChar char="F"/>
            </a:pPr>
            <a:r>
              <a:rPr lang="en-AU" sz="1800" b="1">
                <a:latin typeface="Times" charset="0"/>
                <a:ea typeface="ＭＳ Ｐゴシック" charset="-128"/>
              </a:rPr>
              <a:t>One speaker invited, a privately funded mission of 6 companies sent!</a:t>
            </a:r>
            <a:endParaRPr lang="en-AU" sz="1800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1800" b="1">
                <a:latin typeface="Times" charset="0"/>
                <a:ea typeface="ＭＳ Ｐゴシック" charset="-128"/>
              </a:rPr>
              <a:t>Right of Australian (Software) Companies to act as prime contractors for Government Contracts! ~1986-7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Replacement of the Offsets Program by the Partnerships for Development Program --  a major reduction in valuable industry support..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3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Rewarded foreign takeovers of local companies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3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Rewarded participation by transnationals in local production and markets..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3000"/>
              <a:buFont typeface="Wingdings" charset="2"/>
              <a:buNone/>
            </a:pPr>
            <a:r>
              <a:rPr lang="en-AU" sz="1800">
                <a:latin typeface="Times" charset="0"/>
                <a:ea typeface="ＭＳ Ｐゴシック" charset="-128"/>
              </a:rPr>
              <a:t>     i.e. competitive with local companies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3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Emphasised “in kind” support..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r>
              <a:rPr lang="en-AU" sz="1800">
                <a:latin typeface="Times" charset="0"/>
                <a:ea typeface="ＭＳ Ｐゴシック" charset="-128"/>
              </a:rPr>
              <a:t>The Software Export Symposium in Ballarat about 80 attended..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3000"/>
              <a:buFont typeface="Wingdings" charset="2"/>
              <a:buChar char="F"/>
            </a:pPr>
            <a:endParaRPr lang="en-AU" sz="1800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endParaRPr lang="en-AU" sz="1800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F"/>
            </a:pPr>
            <a:endParaRPr lang="en-AU" sz="1800" b="1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endParaRPr lang="en-AU" sz="1800">
              <a:latin typeface="Times" charset="0"/>
              <a:ea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F"/>
            </a:pPr>
            <a:endParaRPr lang="en-AU">
              <a:latin typeface="Times" charset="0"/>
              <a:ea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16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9906000" cy="1057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/>
              <a:t>	Conclusion…</a:t>
            </a:r>
            <a:endParaRPr lang="en-GB" sz="5400"/>
          </a:p>
        </p:txBody>
      </p:sp>
      <p:sp>
        <p:nvSpPr>
          <p:cNvPr id="309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0" y="838200"/>
            <a:ext cx="9906000" cy="1625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600" b="1" i="1">
                <a:latin typeface="Helvetica" charset="0"/>
              </a:rPr>
              <a:t>Related our inability to develop policy to our lack of sense of “place” in the world, and the issue of work and leisure in modern Australian Society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600" b="1" i="1">
                <a:latin typeface="Helvetica" charset="0"/>
              </a:rPr>
              <a:t>Quantified the lack of Government infrastructure as an aid to manufacture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600" b="1" i="1">
                <a:latin typeface="Helvetica" charset="0"/>
              </a:rPr>
              <a:t>Outlined the failure of Purchasing Policy and its consequences where the Government outsourcing was concerned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600" b="1" i="1">
                <a:latin typeface="Helvetica" charset="0"/>
              </a:rPr>
              <a:t>Suggested some new product-paradigms that could give us ascendancy in the Software Industry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600" b="1" i="1">
                <a:latin typeface="Helvetica" charset="0"/>
              </a:rPr>
              <a:t>Made some comments on outsourcing..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AutoNum type="arabicPeriod"/>
            </a:pPr>
            <a:r>
              <a:rPr lang="en-AU" sz="1600" b="1" i="1">
                <a:latin typeface="Helvetica" charset="0"/>
              </a:rPr>
              <a:t>Given a little of the history of ACS involvement in industry policy development,a great tradition now enshrined in the new Industry and Economic Policy Board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DID NOT..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Times" charset="0"/>
              <a:buNone/>
            </a:pPr>
            <a:r>
              <a:rPr lang="en-AU" sz="1600" b="1" i="1">
                <a:latin typeface="Helvetica" charset="0"/>
              </a:rPr>
              <a:t>Discuss the problems of the hardware industry..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AutoNum type="arabicPeriod"/>
            </a:pPr>
            <a:endParaRPr lang="en-AU" sz="16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600" i="1">
                <a:latin typeface="Helvetica" charset="0"/>
              </a:rPr>
              <a:t>	</a:t>
            </a:r>
            <a:endParaRPr lang="en-AU" sz="16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000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900" i="1">
              <a:latin typeface="Helvetica" charset="0"/>
            </a:endParaRP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0" y="4368800"/>
            <a:ext cx="9906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None/>
            </a:pPr>
            <a:r>
              <a:rPr lang="en-AU" sz="1800" b="1">
                <a:latin typeface="Helvetica" charset="0"/>
              </a:rPr>
              <a:t>Why am I still interested?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None/>
            </a:pPr>
            <a:r>
              <a:rPr lang="en-AU" sz="1800" b="1">
                <a:latin typeface="Helvetica" charset="0"/>
              </a:rPr>
              <a:t>The current ACS President has driven us forward, and brought ACS into its rightful place in the sun..  And I’ll help if I can..  PLUS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None/>
            </a:pPr>
            <a:endParaRPr lang="en-AU" sz="18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None/>
            </a:pPr>
            <a:r>
              <a:rPr lang="en-AU" sz="1800" b="1">
                <a:latin typeface="Helvetica" charset="0"/>
              </a:rPr>
              <a:t>I’ve two beautiful grandchildren and I want them to have the opportunities that I had..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None/>
            </a:pPr>
            <a:r>
              <a:rPr lang="en-AU" sz="1800" b="1">
                <a:latin typeface="Helvetica" charset="0"/>
              </a:rPr>
              <a:t>And, I’d pay another $60 a week in tax to make that happen!!!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endParaRPr lang="en-AU" sz="18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8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Char char="•"/>
            </a:pPr>
            <a:endParaRPr lang="en-AU" sz="18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r>
              <a:rPr lang="en-AU" sz="1800">
                <a:latin typeface="Helvetica" charset="0"/>
              </a:rPr>
              <a:t>	</a:t>
            </a:r>
            <a:endParaRPr lang="en-AU" sz="18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800" b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00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9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9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3048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1800" i="1">
                <a:latin typeface="Helvetica" charset="0"/>
              </a:rPr>
              <a:t>1. Life in the 21st century-what we expected and what has gone wrong…  </a:t>
            </a:r>
            <a:r>
              <a:rPr lang="en-AU" sz="2400" b="1" i="1">
                <a:latin typeface="Helvetica" charset="0"/>
              </a:rPr>
              <a:t>is IT to blame.. </a:t>
            </a:r>
            <a:r>
              <a:rPr lang="en-AU" sz="2400" i="1">
                <a:latin typeface="Helvetica" charset="0"/>
              </a:rPr>
              <a:t> </a:t>
            </a:r>
            <a:r>
              <a:rPr lang="en-AU" sz="1600" i="1">
                <a:latin typeface="Helvetica" charset="0"/>
              </a:rPr>
              <a:t>Some of things that we shouldn’t believe about Australia?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2"/>
            </a:pPr>
            <a:r>
              <a:rPr lang="en-AU" sz="1800" b="1" i="1">
                <a:latin typeface="Helvetica" charset="0"/>
              </a:rPr>
              <a:t>We promote IT as a means of  productivity improvement..  However, its not always the case..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2"/>
            </a:pPr>
            <a:r>
              <a:rPr lang="en-AU" sz="1800" b="1" i="1">
                <a:latin typeface="Helvetica" charset="0"/>
              </a:rPr>
              <a:t>The availability of  email,mobiles and home/portable computers means that you are always contactable, and can work from home..all the time..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2"/>
            </a:pPr>
            <a:r>
              <a:rPr lang="en-AU" sz="1800" b="1" i="1">
                <a:latin typeface="Helvetica" charset="0"/>
              </a:rPr>
              <a:t>Ubiquitous deployment of desk-top systems in businesses has minuses as well as plusses-uncontrolled data collection and forms generation-enterprise documents become private data, often password protected-(what happens if an employee is hit by a bus?)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2"/>
            </a:pPr>
            <a:r>
              <a:rPr lang="en-AU" sz="1800" b="1" i="1">
                <a:latin typeface="Helvetica" charset="0"/>
              </a:rPr>
              <a:t>Banks seem to be forcing us to use electronic banking whether we want to or not..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2"/>
            </a:pPr>
            <a:r>
              <a:rPr lang="en-AU" sz="1800" b="1" i="1">
                <a:latin typeface="Helvetica" charset="0"/>
              </a:rPr>
              <a:t>Telephone menu systems can drive users crazy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2"/>
            </a:pPr>
            <a:r>
              <a:rPr lang="en-AU" sz="1800" b="1" i="1">
                <a:latin typeface="Helvetica" charset="0"/>
              </a:rPr>
              <a:t>Poor web-sites create “web-rage”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2"/>
            </a:pPr>
            <a:r>
              <a:rPr lang="en-AU" sz="1800" b="1" i="1">
                <a:latin typeface="Helvetica" charset="0"/>
              </a:rPr>
              <a:t>Research by Strassman (cited by Verheof) suggests that “.. </a:t>
            </a:r>
            <a:r>
              <a:rPr lang="en-US" sz="1800">
                <a:latin typeface="Helvetica" charset="0"/>
              </a:rPr>
              <a:t>that there is no relation between information management per employee and return on shareholder equity. Also there is no relation between profits and annual IT spending.”</a:t>
            </a:r>
          </a:p>
          <a:p>
            <a:pPr marL="685800" indent="-685800" algn="ctr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AU" sz="1800" b="1" i="1">
                <a:latin typeface="Helvetica" charset="0"/>
              </a:rPr>
              <a:t>DESPITE THE PROBLEMS, IT DELIVERS QUITE AMAZING FUNCTIONALITY,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4"/>
            </a:pPr>
            <a:r>
              <a:rPr lang="en-AU" sz="1800" b="1" i="1">
                <a:latin typeface="Helvetica" charset="0"/>
              </a:rPr>
              <a:t>ABOUT 1B. PEOPLE WORLD WIDE DEPEND ON COMPUTER SYSTEMS FOR THEIR DAILY OPERATIONS</a:t>
            </a: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4"/>
            </a:pPr>
            <a:r>
              <a:rPr lang="en-AU" sz="1800" b="1" i="1">
                <a:latin typeface="Helvetica" charset="0"/>
              </a:rPr>
              <a:t>THE ‘WEB’, DESPITE PROBLEMS, IS AN AMAZING SOCIAL RESOURCE</a:t>
            </a:r>
          </a:p>
          <a:p>
            <a:pPr marL="685800" indent="-685800" algn="ctr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None/>
            </a:pPr>
            <a:endParaRPr lang="en-AU" sz="1800" b="1" i="1">
              <a:latin typeface="Helvetica" charset="0"/>
            </a:endParaRP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2"/>
            </a:pPr>
            <a:endParaRPr lang="en-AU" sz="1800" b="1" i="1">
              <a:latin typeface="Helvetica" charset="0"/>
            </a:endParaRPr>
          </a:p>
          <a:p>
            <a:pPr marL="685800" indent="-6858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4038600" y="2057400"/>
            <a:ext cx="990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2000">
              <a:latin typeface="Helvetica" charset="0"/>
              <a:ea typeface="ＭＳ Ｐゴシック" charset="-128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2286000"/>
            <a:ext cx="8382000" cy="11430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An airline web-site.. As an example of non-optimal design..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3886200"/>
            <a:ext cx="6934200" cy="17526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660400" y="228600"/>
            <a:ext cx="8766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AU" sz="3600">
                <a:latin typeface="Helvetica" charset="0"/>
              </a:rPr>
              <a:t>Stages of SE...</a:t>
            </a:r>
            <a:endParaRPr lang="en-AU" sz="4400" i="0">
              <a:latin typeface="Times" charset="0"/>
            </a:endParaRPr>
          </a:p>
        </p:txBody>
      </p:sp>
      <p:grpSp>
        <p:nvGrpSpPr>
          <p:cNvPr id="310275" name="Group 3"/>
          <p:cNvGrpSpPr>
            <a:grpSpLocks/>
          </p:cNvGrpSpPr>
          <p:nvPr/>
        </p:nvGrpSpPr>
        <p:grpSpPr bwMode="auto">
          <a:xfrm>
            <a:off x="1371600" y="609600"/>
            <a:ext cx="2686050" cy="1146175"/>
            <a:chOff x="864" y="480"/>
            <a:chExt cx="1692" cy="722"/>
          </a:xfrm>
        </p:grpSpPr>
        <p:sp>
          <p:nvSpPr>
            <p:cNvPr id="310276" name="Rectangle 4"/>
            <p:cNvSpPr>
              <a:spLocks noChangeArrowheads="1"/>
            </p:cNvSpPr>
            <p:nvPr/>
          </p:nvSpPr>
          <p:spPr bwMode="auto">
            <a:xfrm>
              <a:off x="864" y="480"/>
              <a:ext cx="1680" cy="67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77" name="Rectangle 5"/>
            <p:cNvSpPr>
              <a:spLocks noChangeArrowheads="1"/>
            </p:cNvSpPr>
            <p:nvPr/>
          </p:nvSpPr>
          <p:spPr bwMode="auto">
            <a:xfrm>
              <a:off x="960" y="528"/>
              <a:ext cx="1596" cy="6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Immature methodologies, Fortran, Cobol, Assembler-70’s,telephone systems</a:t>
              </a:r>
              <a:endParaRPr lang="en-AU" sz="1600" b="1" i="0">
                <a:latin typeface="Helvetica" charset="0"/>
              </a:endParaRPr>
            </a:p>
          </p:txBody>
        </p:sp>
      </p:grpSp>
      <p:grpSp>
        <p:nvGrpSpPr>
          <p:cNvPr id="310278" name="Group 6"/>
          <p:cNvGrpSpPr>
            <a:grpSpLocks/>
          </p:cNvGrpSpPr>
          <p:nvPr/>
        </p:nvGrpSpPr>
        <p:grpSpPr bwMode="auto">
          <a:xfrm>
            <a:off x="1371600" y="1752600"/>
            <a:ext cx="2667000" cy="990600"/>
            <a:chOff x="864" y="1200"/>
            <a:chExt cx="1680" cy="624"/>
          </a:xfrm>
        </p:grpSpPr>
        <p:sp>
          <p:nvSpPr>
            <p:cNvPr id="310279" name="Rectangle 7"/>
            <p:cNvSpPr>
              <a:spLocks noChangeArrowheads="1"/>
            </p:cNvSpPr>
            <p:nvPr/>
          </p:nvSpPr>
          <p:spPr bwMode="auto">
            <a:xfrm>
              <a:off x="864" y="1200"/>
              <a:ext cx="1680" cy="62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80" name="Rectangle 8"/>
            <p:cNvSpPr>
              <a:spLocks noChangeArrowheads="1"/>
            </p:cNvSpPr>
            <p:nvPr/>
          </p:nvSpPr>
          <p:spPr bwMode="auto">
            <a:xfrm>
              <a:off x="864" y="1248"/>
              <a:ext cx="1596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Systems Analysis and Design methodologies</a:t>
              </a:r>
            </a:p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70’s-80’s</a:t>
              </a:r>
            </a:p>
          </p:txBody>
        </p:sp>
      </p:grpSp>
      <p:grpSp>
        <p:nvGrpSpPr>
          <p:cNvPr id="310281" name="Group 9"/>
          <p:cNvGrpSpPr>
            <a:grpSpLocks/>
          </p:cNvGrpSpPr>
          <p:nvPr/>
        </p:nvGrpSpPr>
        <p:grpSpPr bwMode="auto">
          <a:xfrm>
            <a:off x="914400" y="2819400"/>
            <a:ext cx="3733800" cy="1146175"/>
            <a:chOff x="576" y="1872"/>
            <a:chExt cx="2352" cy="722"/>
          </a:xfrm>
        </p:grpSpPr>
        <p:sp>
          <p:nvSpPr>
            <p:cNvPr id="310282" name="Rectangle 10"/>
            <p:cNvSpPr>
              <a:spLocks noChangeArrowheads="1"/>
            </p:cNvSpPr>
            <p:nvPr/>
          </p:nvSpPr>
          <p:spPr bwMode="auto">
            <a:xfrm>
              <a:off x="576" y="1872"/>
              <a:ext cx="2304" cy="7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83" name="Rectangle 11"/>
            <p:cNvSpPr>
              <a:spLocks noChangeArrowheads="1"/>
            </p:cNvSpPr>
            <p:nvPr/>
          </p:nvSpPr>
          <p:spPr bwMode="auto">
            <a:xfrm>
              <a:off x="576" y="1920"/>
              <a:ext cx="2352" cy="6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Formal Methods, info. Hiding, architecture, strong typing, CASE,RE,SCS,formalised testing, banking networks,internet,PC-OS,</a:t>
              </a:r>
            </a:p>
          </p:txBody>
        </p:sp>
      </p:grpSp>
      <p:grpSp>
        <p:nvGrpSpPr>
          <p:cNvPr id="310284" name="Group 12"/>
          <p:cNvGrpSpPr>
            <a:grpSpLocks/>
          </p:cNvGrpSpPr>
          <p:nvPr/>
        </p:nvGrpSpPr>
        <p:grpSpPr bwMode="auto">
          <a:xfrm>
            <a:off x="609600" y="4114800"/>
            <a:ext cx="4191000" cy="990600"/>
            <a:chOff x="384" y="2640"/>
            <a:chExt cx="2640" cy="624"/>
          </a:xfrm>
        </p:grpSpPr>
        <p:sp>
          <p:nvSpPr>
            <p:cNvPr id="310285" name="Rectangle 13"/>
            <p:cNvSpPr>
              <a:spLocks noChangeArrowheads="1"/>
            </p:cNvSpPr>
            <p:nvPr/>
          </p:nvSpPr>
          <p:spPr bwMode="auto">
            <a:xfrm>
              <a:off x="384" y="2640"/>
              <a:ext cx="2640" cy="62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384" y="2640"/>
              <a:ext cx="2352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OO,CMM,Process Modelling,re-use, cots,dig.flight control systems,EFTPOS</a:t>
              </a:r>
            </a:p>
          </p:txBody>
        </p:sp>
      </p:grpSp>
      <p:grpSp>
        <p:nvGrpSpPr>
          <p:cNvPr id="310287" name="Group 15"/>
          <p:cNvGrpSpPr>
            <a:grpSpLocks/>
          </p:cNvGrpSpPr>
          <p:nvPr/>
        </p:nvGrpSpPr>
        <p:grpSpPr bwMode="auto">
          <a:xfrm>
            <a:off x="-228600" y="5257800"/>
            <a:ext cx="3429000" cy="1600200"/>
            <a:chOff x="-96" y="3312"/>
            <a:chExt cx="2160" cy="1008"/>
          </a:xfrm>
        </p:grpSpPr>
        <p:sp>
          <p:nvSpPr>
            <p:cNvPr id="310288" name="AutoShape 16"/>
            <p:cNvSpPr>
              <a:spLocks noChangeArrowheads="1"/>
            </p:cNvSpPr>
            <p:nvPr/>
          </p:nvSpPr>
          <p:spPr bwMode="auto">
            <a:xfrm>
              <a:off x="-96" y="3312"/>
              <a:ext cx="2160" cy="100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762000"/>
              <a:endParaRPr lang="en-US"/>
            </a:p>
          </p:txBody>
        </p:sp>
        <p:sp>
          <p:nvSpPr>
            <p:cNvPr id="310289" name="Text Box 17"/>
            <p:cNvSpPr txBox="1">
              <a:spLocks noChangeArrowheads="1"/>
            </p:cNvSpPr>
            <p:nvPr/>
          </p:nvSpPr>
          <p:spPr bwMode="auto">
            <a:xfrm>
              <a:off x="288" y="3338"/>
              <a:ext cx="1402" cy="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Large-scale s/w, comsumer goods,engine management systems,              ABS</a:t>
              </a:r>
            </a:p>
          </p:txBody>
        </p:sp>
      </p:grpSp>
      <p:grpSp>
        <p:nvGrpSpPr>
          <p:cNvPr id="310290" name="Group 18"/>
          <p:cNvGrpSpPr>
            <a:grpSpLocks/>
          </p:cNvGrpSpPr>
          <p:nvPr/>
        </p:nvGrpSpPr>
        <p:grpSpPr bwMode="auto">
          <a:xfrm>
            <a:off x="1828800" y="5257800"/>
            <a:ext cx="4038600" cy="1600200"/>
            <a:chOff x="1152" y="3312"/>
            <a:chExt cx="2544" cy="1008"/>
          </a:xfrm>
        </p:grpSpPr>
        <p:sp>
          <p:nvSpPr>
            <p:cNvPr id="310291" name="AutoShape 19"/>
            <p:cNvSpPr>
              <a:spLocks noChangeArrowheads="1"/>
            </p:cNvSpPr>
            <p:nvPr/>
          </p:nvSpPr>
          <p:spPr bwMode="auto">
            <a:xfrm>
              <a:off x="1152" y="3312"/>
              <a:ext cx="2544" cy="100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762000"/>
              <a:endParaRPr lang="en-US"/>
            </a:p>
          </p:txBody>
        </p:sp>
        <p:sp>
          <p:nvSpPr>
            <p:cNvPr id="310292" name="Text Box 20"/>
            <p:cNvSpPr txBox="1">
              <a:spLocks noChangeArrowheads="1"/>
            </p:cNvSpPr>
            <p:nvPr/>
          </p:nvSpPr>
          <p:spPr bwMode="auto">
            <a:xfrm>
              <a:off x="1728" y="3360"/>
              <a:ext cx="1402" cy="8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time to market, extreme programming, web systems, free-ware, 94-00’s</a:t>
              </a:r>
            </a:p>
          </p:txBody>
        </p:sp>
      </p:grpSp>
      <p:grpSp>
        <p:nvGrpSpPr>
          <p:cNvPr id="310293" name="Group 21"/>
          <p:cNvGrpSpPr>
            <a:grpSpLocks/>
          </p:cNvGrpSpPr>
          <p:nvPr/>
        </p:nvGrpSpPr>
        <p:grpSpPr bwMode="auto">
          <a:xfrm>
            <a:off x="5334000" y="685800"/>
            <a:ext cx="2762250" cy="1143000"/>
            <a:chOff x="3360" y="432"/>
            <a:chExt cx="1740" cy="720"/>
          </a:xfrm>
        </p:grpSpPr>
        <p:sp>
          <p:nvSpPr>
            <p:cNvPr id="310294" name="AutoShape 22"/>
            <p:cNvSpPr>
              <a:spLocks noChangeArrowheads="1"/>
            </p:cNvSpPr>
            <p:nvPr/>
          </p:nvSpPr>
          <p:spPr bwMode="auto">
            <a:xfrm>
              <a:off x="3360" y="432"/>
              <a:ext cx="1200" cy="720"/>
            </a:xfrm>
            <a:prstGeom prst="horizontalScroll">
              <a:avLst>
                <a:gd name="adj" fmla="val 12500"/>
              </a:avLst>
            </a:prstGeom>
            <a:solidFill>
              <a:srgbClr val="CCFFFF"/>
            </a:solidFill>
            <a:ln w="12700">
              <a:solidFill>
                <a:srgbClr val="01010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3504" y="528"/>
              <a:ext cx="1596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Customer req dominate,ROI mandatory</a:t>
              </a:r>
              <a:endParaRPr lang="en-AU" sz="1600" b="1" i="0">
                <a:latin typeface="Helvetica" charset="0"/>
              </a:endParaRPr>
            </a:p>
          </p:txBody>
        </p:sp>
      </p:grpSp>
      <p:grpSp>
        <p:nvGrpSpPr>
          <p:cNvPr id="310296" name="Group 24"/>
          <p:cNvGrpSpPr>
            <a:grpSpLocks/>
          </p:cNvGrpSpPr>
          <p:nvPr/>
        </p:nvGrpSpPr>
        <p:grpSpPr bwMode="auto">
          <a:xfrm>
            <a:off x="4800600" y="2286000"/>
            <a:ext cx="2743200" cy="2438400"/>
            <a:chOff x="3024" y="1488"/>
            <a:chExt cx="1728" cy="1536"/>
          </a:xfrm>
        </p:grpSpPr>
        <p:sp>
          <p:nvSpPr>
            <p:cNvPr id="310297" name="AutoShape 25"/>
            <p:cNvSpPr>
              <a:spLocks noChangeArrowheads="1"/>
            </p:cNvSpPr>
            <p:nvPr/>
          </p:nvSpPr>
          <p:spPr bwMode="auto">
            <a:xfrm>
              <a:off x="3024" y="1488"/>
              <a:ext cx="1728" cy="1536"/>
            </a:xfrm>
            <a:prstGeom prst="horizontalScroll">
              <a:avLst>
                <a:gd name="adj" fmla="val 12500"/>
              </a:avLst>
            </a:prstGeom>
            <a:solidFill>
              <a:srgbClr val="CCFFFF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98" name="Rectangle 26"/>
            <p:cNvSpPr>
              <a:spLocks noChangeArrowheads="1"/>
            </p:cNvSpPr>
            <p:nvPr/>
          </p:nvSpPr>
          <p:spPr bwMode="auto">
            <a:xfrm>
              <a:off x="3360" y="1872"/>
              <a:ext cx="1104" cy="8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Determinate, quality driven, high reliability, business model oriented</a:t>
              </a:r>
              <a:endParaRPr lang="en-AU" sz="1600" b="1" i="0">
                <a:latin typeface="Helvetica" charset="0"/>
              </a:endParaRPr>
            </a:p>
          </p:txBody>
        </p:sp>
      </p:grpSp>
      <p:grpSp>
        <p:nvGrpSpPr>
          <p:cNvPr id="310299" name="Group 27"/>
          <p:cNvGrpSpPr>
            <a:grpSpLocks/>
          </p:cNvGrpSpPr>
          <p:nvPr/>
        </p:nvGrpSpPr>
        <p:grpSpPr bwMode="auto">
          <a:xfrm>
            <a:off x="5029200" y="4800600"/>
            <a:ext cx="2743200" cy="1676400"/>
            <a:chOff x="3168" y="3024"/>
            <a:chExt cx="1728" cy="1056"/>
          </a:xfrm>
        </p:grpSpPr>
        <p:sp>
          <p:nvSpPr>
            <p:cNvPr id="310300" name="AutoShape 28"/>
            <p:cNvSpPr>
              <a:spLocks noChangeArrowheads="1"/>
            </p:cNvSpPr>
            <p:nvPr/>
          </p:nvSpPr>
          <p:spPr bwMode="auto">
            <a:xfrm>
              <a:off x="3168" y="3024"/>
              <a:ext cx="1728" cy="1056"/>
            </a:xfrm>
            <a:prstGeom prst="horizontalScroll">
              <a:avLst>
                <a:gd name="adj" fmla="val 12500"/>
              </a:avLst>
            </a:prstGeom>
            <a:solidFill>
              <a:srgbClr val="CC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762000"/>
              <a:endParaRPr lang="en-US"/>
            </a:p>
          </p:txBody>
        </p:sp>
        <p:sp>
          <p:nvSpPr>
            <p:cNvPr id="310301" name="Text Box 29"/>
            <p:cNvSpPr txBox="1">
              <a:spLocks noChangeArrowheads="1"/>
            </p:cNvSpPr>
            <p:nvPr/>
          </p:nvSpPr>
          <p:spPr bwMode="auto">
            <a:xfrm>
              <a:off x="3312" y="3176"/>
              <a:ext cx="1566" cy="9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Unreliable, technology history free, ROI independent-business model? s/w surprises</a:t>
              </a:r>
              <a:endParaRPr lang="en-AU" sz="1600" b="1" i="0">
                <a:latin typeface="Helvetica" charset="0"/>
              </a:endParaRPr>
            </a:p>
            <a:p>
              <a:pPr defTabSz="762000"/>
              <a:endParaRPr lang="en-AU"/>
            </a:p>
          </p:txBody>
        </p:sp>
      </p:grpSp>
      <p:grpSp>
        <p:nvGrpSpPr>
          <p:cNvPr id="310302" name="Group 30"/>
          <p:cNvGrpSpPr>
            <a:grpSpLocks/>
          </p:cNvGrpSpPr>
          <p:nvPr/>
        </p:nvGrpSpPr>
        <p:grpSpPr bwMode="auto">
          <a:xfrm>
            <a:off x="7391400" y="533400"/>
            <a:ext cx="2514600" cy="1600200"/>
            <a:chOff x="4656" y="336"/>
            <a:chExt cx="1584" cy="1008"/>
          </a:xfrm>
        </p:grpSpPr>
        <p:sp>
          <p:nvSpPr>
            <p:cNvPr id="310303" name="AutoShape 31"/>
            <p:cNvSpPr>
              <a:spLocks noChangeArrowheads="1"/>
            </p:cNvSpPr>
            <p:nvPr/>
          </p:nvSpPr>
          <p:spPr bwMode="auto">
            <a:xfrm>
              <a:off x="4656" y="336"/>
              <a:ext cx="1584" cy="1008"/>
            </a:xfrm>
            <a:prstGeom prst="leftArrow">
              <a:avLst>
                <a:gd name="adj1" fmla="val 50000"/>
                <a:gd name="adj2" fmla="val 39286"/>
              </a:avLst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04" name="Rectangle 32"/>
            <p:cNvSpPr>
              <a:spLocks noChangeArrowheads="1"/>
            </p:cNvSpPr>
            <p:nvPr/>
          </p:nvSpPr>
          <p:spPr bwMode="auto">
            <a:xfrm>
              <a:off x="4848" y="576"/>
              <a:ext cx="1248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Cottage industry, but well intentioned</a:t>
              </a:r>
              <a:endParaRPr lang="en-AU" sz="1600" b="1" i="0">
                <a:latin typeface="Helvetica" charset="0"/>
              </a:endParaRPr>
            </a:p>
          </p:txBody>
        </p:sp>
      </p:grpSp>
      <p:grpSp>
        <p:nvGrpSpPr>
          <p:cNvPr id="310305" name="Group 33"/>
          <p:cNvGrpSpPr>
            <a:grpSpLocks/>
          </p:cNvGrpSpPr>
          <p:nvPr/>
        </p:nvGrpSpPr>
        <p:grpSpPr bwMode="auto">
          <a:xfrm>
            <a:off x="7543800" y="2438400"/>
            <a:ext cx="2362200" cy="2057400"/>
            <a:chOff x="4752" y="1536"/>
            <a:chExt cx="1488" cy="1296"/>
          </a:xfrm>
        </p:grpSpPr>
        <p:sp>
          <p:nvSpPr>
            <p:cNvPr id="310306" name="AutoShape 34"/>
            <p:cNvSpPr>
              <a:spLocks noChangeArrowheads="1"/>
            </p:cNvSpPr>
            <p:nvPr/>
          </p:nvSpPr>
          <p:spPr bwMode="auto">
            <a:xfrm>
              <a:off x="4752" y="1536"/>
              <a:ext cx="1488" cy="1296"/>
            </a:xfrm>
            <a:prstGeom prst="leftArrow">
              <a:avLst>
                <a:gd name="adj1" fmla="val 50000"/>
                <a:gd name="adj2" fmla="val 28704"/>
              </a:avLst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4896" y="1824"/>
              <a:ext cx="1344" cy="6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Mature?</a:t>
              </a:r>
            </a:p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Body of Knowledge but no universal success</a:t>
              </a:r>
            </a:p>
          </p:txBody>
        </p:sp>
      </p:grpSp>
      <p:grpSp>
        <p:nvGrpSpPr>
          <p:cNvPr id="310308" name="Group 36"/>
          <p:cNvGrpSpPr>
            <a:grpSpLocks/>
          </p:cNvGrpSpPr>
          <p:nvPr/>
        </p:nvGrpSpPr>
        <p:grpSpPr bwMode="auto">
          <a:xfrm>
            <a:off x="7772400" y="4648200"/>
            <a:ext cx="2133600" cy="1600200"/>
            <a:chOff x="4896" y="2928"/>
            <a:chExt cx="1344" cy="1008"/>
          </a:xfrm>
        </p:grpSpPr>
        <p:sp>
          <p:nvSpPr>
            <p:cNvPr id="310309" name="AutoShape 37"/>
            <p:cNvSpPr>
              <a:spLocks noChangeArrowheads="1"/>
            </p:cNvSpPr>
            <p:nvPr/>
          </p:nvSpPr>
          <p:spPr bwMode="auto">
            <a:xfrm>
              <a:off x="4896" y="2928"/>
              <a:ext cx="1344" cy="1008"/>
            </a:xfrm>
            <a:prstGeom prst="leftArrow">
              <a:avLst>
                <a:gd name="adj1" fmla="val 50000"/>
                <a:gd name="adj2" fmla="val 33333"/>
              </a:avLst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10" name="Rectangle 38"/>
            <p:cNvSpPr>
              <a:spLocks noChangeArrowheads="1"/>
            </p:cNvSpPr>
            <p:nvPr/>
          </p:nvSpPr>
          <p:spPr bwMode="auto">
            <a:xfrm>
              <a:off x="4992" y="3168"/>
              <a:ext cx="1248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762000"/>
              <a:r>
                <a:rPr lang="en-AU" sz="1600" b="1" i="0">
                  <a:solidFill>
                    <a:srgbClr val="0006BB"/>
                  </a:solidFill>
                  <a:latin typeface="Helvetica" charset="0"/>
                </a:rPr>
                <a:t>Cottage industry, reversion to the old-days</a:t>
              </a:r>
              <a:endParaRPr lang="en-AU" sz="1600" b="1" i="0">
                <a:latin typeface="Helvetica" charset="0"/>
              </a:endParaRPr>
            </a:p>
          </p:txBody>
        </p:sp>
      </p:grpSp>
      <p:sp>
        <p:nvSpPr>
          <p:cNvPr id="310311" name="AutoShape 39"/>
          <p:cNvSpPr>
            <a:spLocks/>
          </p:cNvSpPr>
          <p:nvPr/>
        </p:nvSpPr>
        <p:spPr bwMode="auto">
          <a:xfrm>
            <a:off x="4038600" y="2133600"/>
            <a:ext cx="609600" cy="2514600"/>
          </a:xfrm>
          <a:prstGeom prst="rightBrace">
            <a:avLst>
              <a:gd name="adj1" fmla="val 34375"/>
              <a:gd name="adj2" fmla="val 50000"/>
            </a:avLst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381000" y="228600"/>
            <a:ext cx="107315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lvl="2"/>
            <a:r>
              <a:rPr lang="en-AU" i="0">
                <a:latin typeface="Times" charset="0"/>
              </a:rPr>
              <a:t> </a:t>
            </a:r>
            <a:r>
              <a:rPr lang="en-AU" sz="4400" i="0">
                <a:latin typeface="Times" charset="0"/>
              </a:rPr>
              <a:t>4.	THE EXTREMA</a:t>
            </a:r>
            <a:endParaRPr lang="en-AU" i="0">
              <a:latin typeface="Times" charset="0"/>
            </a:endParaRPr>
          </a:p>
        </p:txBody>
      </p:sp>
      <p:grpSp>
        <p:nvGrpSpPr>
          <p:cNvPr id="286745" name="Group 25"/>
          <p:cNvGrpSpPr>
            <a:grpSpLocks/>
          </p:cNvGrpSpPr>
          <p:nvPr/>
        </p:nvGrpSpPr>
        <p:grpSpPr bwMode="auto">
          <a:xfrm>
            <a:off x="-368300" y="965200"/>
            <a:ext cx="10744200" cy="2876550"/>
            <a:chOff x="-232" y="608"/>
            <a:chExt cx="6768" cy="1812"/>
          </a:xfrm>
        </p:grpSpPr>
        <p:sp>
          <p:nvSpPr>
            <p:cNvPr id="286730" name="Rectangle 10"/>
            <p:cNvSpPr>
              <a:spLocks noChangeArrowheads="1"/>
            </p:cNvSpPr>
            <p:nvPr/>
          </p:nvSpPr>
          <p:spPr bwMode="auto">
            <a:xfrm>
              <a:off x="2736" y="1616"/>
              <a:ext cx="37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buFont typeface="Zapf Dingbats" charset="2"/>
                <a:buChar char="7"/>
              </a:pPr>
              <a:r>
                <a:rPr lang="en-AU" i="0">
                  <a:latin typeface="Times" charset="0"/>
                </a:rPr>
                <a:t> </a:t>
              </a:r>
              <a:r>
                <a:rPr lang="en-AU">
                  <a:latin typeface="Helvetica" charset="0"/>
                </a:rPr>
                <a:t>Attractive to uninformed managers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24" name="Rectangle 4"/>
            <p:cNvSpPr>
              <a:spLocks noChangeArrowheads="1"/>
            </p:cNvSpPr>
            <p:nvPr/>
          </p:nvSpPr>
          <p:spPr bwMode="auto">
            <a:xfrm>
              <a:off x="-232" y="1512"/>
              <a:ext cx="284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 lvl="2">
                <a:buFont typeface="Zapf Dingbats" charset="2"/>
                <a:buChar char="/"/>
              </a:pPr>
              <a:r>
                <a:rPr lang="en-AU" i="0">
                  <a:latin typeface="Times" charset="0"/>
                </a:rPr>
                <a:t> </a:t>
              </a:r>
              <a:r>
                <a:rPr lang="en-AU" i="0">
                  <a:latin typeface="Helvetica" charset="0"/>
                </a:rPr>
                <a:t>Extreme Programming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23" name="Rectangle 3"/>
            <p:cNvSpPr>
              <a:spLocks noChangeArrowheads="1"/>
            </p:cNvSpPr>
            <p:nvPr/>
          </p:nvSpPr>
          <p:spPr bwMode="auto">
            <a:xfrm>
              <a:off x="-232" y="1040"/>
              <a:ext cx="264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 lvl="2">
                <a:buFont typeface="Zapf Dingbats" charset="2"/>
                <a:buChar char="/"/>
              </a:pPr>
              <a:r>
                <a:rPr lang="en-AU" i="0">
                  <a:latin typeface="Times" charset="0"/>
                </a:rPr>
                <a:t> </a:t>
              </a:r>
              <a:r>
                <a:rPr lang="en-AU" i="0">
                  <a:latin typeface="Helvetica" charset="0"/>
                </a:rPr>
                <a:t>Time-To-Market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25" name="Rectangle 5"/>
            <p:cNvSpPr>
              <a:spLocks noChangeArrowheads="1"/>
            </p:cNvSpPr>
            <p:nvPr/>
          </p:nvSpPr>
          <p:spPr bwMode="auto">
            <a:xfrm>
              <a:off x="-232" y="1896"/>
              <a:ext cx="248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 lvl="2">
                <a:buFont typeface="Zapf Dingbats" charset="2"/>
                <a:buChar char="/"/>
              </a:pPr>
              <a:r>
                <a:rPr lang="en-AU" i="0">
                  <a:latin typeface="Times" charset="0"/>
                </a:rPr>
                <a:t> </a:t>
              </a:r>
              <a:r>
                <a:rPr lang="en-AU" i="0">
                  <a:latin typeface="Helvetica" charset="0"/>
                </a:rPr>
                <a:t>Web-hacking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26" name="AutoShape 6"/>
            <p:cNvSpPr>
              <a:spLocks/>
            </p:cNvSpPr>
            <p:nvPr/>
          </p:nvSpPr>
          <p:spPr bwMode="auto">
            <a:xfrm>
              <a:off x="2456" y="1136"/>
              <a:ext cx="432" cy="1008"/>
            </a:xfrm>
            <a:prstGeom prst="rightBrace">
              <a:avLst>
                <a:gd name="adj1" fmla="val 19444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28" name="Rectangle 8"/>
            <p:cNvSpPr>
              <a:spLocks noChangeArrowheads="1"/>
            </p:cNvSpPr>
            <p:nvPr/>
          </p:nvSpPr>
          <p:spPr bwMode="auto">
            <a:xfrm>
              <a:off x="2744" y="1904"/>
              <a:ext cx="3792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buFont typeface="Zapf Dingbats" charset="2"/>
                <a:buChar char="7"/>
              </a:pPr>
              <a:r>
                <a:rPr lang="en-AU" i="0">
                  <a:latin typeface="Times" charset="0"/>
                </a:rPr>
                <a:t> </a:t>
              </a:r>
              <a:r>
                <a:rPr lang="en-AU">
                  <a:latin typeface="Helvetica" charset="0"/>
                </a:rPr>
                <a:t>Create power for the new-wave of wunderkinder… (yet again…)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29" name="Rectangle 9"/>
            <p:cNvSpPr>
              <a:spLocks noChangeArrowheads="1"/>
            </p:cNvSpPr>
            <p:nvPr/>
          </p:nvSpPr>
          <p:spPr bwMode="auto">
            <a:xfrm>
              <a:off x="2744" y="1328"/>
              <a:ext cx="37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buFont typeface="Zapf Dingbats" charset="2"/>
                <a:buChar char="7"/>
              </a:pPr>
              <a:r>
                <a:rPr lang="en-AU" i="0">
                  <a:latin typeface="Times" charset="0"/>
                </a:rPr>
                <a:t> </a:t>
              </a:r>
              <a:r>
                <a:rPr lang="en-AU">
                  <a:latin typeface="Helvetica" charset="0"/>
                </a:rPr>
                <a:t>Deliver novel solutions rapidly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31" name="Rectangle 11"/>
            <p:cNvSpPr>
              <a:spLocks noChangeArrowheads="1"/>
            </p:cNvSpPr>
            <p:nvPr/>
          </p:nvSpPr>
          <p:spPr bwMode="auto">
            <a:xfrm>
              <a:off x="2744" y="608"/>
              <a:ext cx="3360" cy="7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buFont typeface="Zapf Dingbats" charset="2"/>
                <a:buChar char="7"/>
              </a:pPr>
              <a:r>
                <a:rPr lang="en-AU" i="0">
                  <a:latin typeface="Times" charset="0"/>
                </a:rPr>
                <a:t> </a:t>
              </a:r>
              <a:r>
                <a:rPr lang="en-AU">
                  <a:latin typeface="Helvetica" charset="0"/>
                </a:rPr>
                <a:t>Fine-grained methodology &amp; doc.  </a:t>
              </a:r>
            </a:p>
            <a:p>
              <a:pPr>
                <a:buFont typeface="Zapf Dingbats" charset="2"/>
                <a:buNone/>
              </a:pPr>
              <a:r>
                <a:rPr lang="en-AU">
                  <a:latin typeface="Helvetica" charset="0"/>
                </a:rPr>
                <a:t>     inspecific</a:t>
              </a:r>
              <a:r>
                <a:rPr lang="en-AU" b="1">
                  <a:latin typeface="Helvetica" charset="0"/>
                </a:rPr>
                <a:t> shorter than time to </a:t>
              </a:r>
            </a:p>
            <a:p>
              <a:pPr>
                <a:buFont typeface="Zapf Dingbats" charset="2"/>
                <a:buNone/>
              </a:pPr>
              <a:r>
                <a:rPr lang="en-AU" b="1">
                  <a:latin typeface="Helvetica" charset="0"/>
                </a:rPr>
                <a:t>     design</a:t>
              </a:r>
              <a:endParaRPr lang="en-AU" i="0">
                <a:latin typeface="Times" charset="0"/>
              </a:endParaRPr>
            </a:p>
          </p:txBody>
        </p:sp>
      </p:grpSp>
      <p:grpSp>
        <p:nvGrpSpPr>
          <p:cNvPr id="286746" name="Group 26"/>
          <p:cNvGrpSpPr>
            <a:grpSpLocks/>
          </p:cNvGrpSpPr>
          <p:nvPr/>
        </p:nvGrpSpPr>
        <p:grpSpPr bwMode="auto">
          <a:xfrm>
            <a:off x="-368300" y="4191000"/>
            <a:ext cx="10972800" cy="2343150"/>
            <a:chOff x="-232" y="2640"/>
            <a:chExt cx="6912" cy="1476"/>
          </a:xfrm>
        </p:grpSpPr>
        <p:sp>
          <p:nvSpPr>
            <p:cNvPr id="286734" name="AutoShape 14"/>
            <p:cNvSpPr>
              <a:spLocks/>
            </p:cNvSpPr>
            <p:nvPr/>
          </p:nvSpPr>
          <p:spPr bwMode="auto">
            <a:xfrm>
              <a:off x="2552" y="2688"/>
              <a:ext cx="336" cy="100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27" name="Rectangle 7"/>
            <p:cNvSpPr>
              <a:spLocks noChangeArrowheads="1"/>
            </p:cNvSpPr>
            <p:nvPr/>
          </p:nvSpPr>
          <p:spPr bwMode="auto">
            <a:xfrm>
              <a:off x="-232" y="2640"/>
              <a:ext cx="302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 lvl="2">
                <a:buFont typeface="Zapf Dingbats" charset="2"/>
                <a:buChar char="/"/>
              </a:pPr>
              <a:r>
                <a:rPr lang="en-AU" i="0">
                  <a:latin typeface="Times" charset="0"/>
                </a:rPr>
                <a:t> </a:t>
              </a:r>
              <a:r>
                <a:rPr lang="en-AU" i="0">
                  <a:latin typeface="Helvetica" charset="0"/>
                </a:rPr>
                <a:t>Safety Critical Systems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32" name="Rectangle 12"/>
            <p:cNvSpPr>
              <a:spLocks noChangeArrowheads="1"/>
            </p:cNvSpPr>
            <p:nvPr/>
          </p:nvSpPr>
          <p:spPr bwMode="auto">
            <a:xfrm>
              <a:off x="-232" y="2928"/>
              <a:ext cx="302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 lvl="2">
                <a:buFont typeface="Zapf Dingbats" charset="2"/>
                <a:buChar char="/"/>
              </a:pPr>
              <a:r>
                <a:rPr lang="en-AU" i="0">
                  <a:latin typeface="Times" charset="0"/>
                </a:rPr>
                <a:t> </a:t>
              </a:r>
              <a:r>
                <a:rPr lang="en-AU" i="0">
                  <a:latin typeface="Helvetica" charset="0"/>
                </a:rPr>
                <a:t>Mission-critical systems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33" name="Rectangle 13"/>
            <p:cNvSpPr>
              <a:spLocks noChangeArrowheads="1"/>
            </p:cNvSpPr>
            <p:nvPr/>
          </p:nvSpPr>
          <p:spPr bwMode="auto">
            <a:xfrm>
              <a:off x="-232" y="3216"/>
              <a:ext cx="3024" cy="7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 lvl="2">
                <a:buFont typeface="Zapf Dingbats" charset="2"/>
                <a:buChar char="/"/>
              </a:pPr>
              <a:r>
                <a:rPr lang="en-AU" i="0">
                  <a:latin typeface="Times" charset="0"/>
                </a:rPr>
                <a:t> </a:t>
              </a:r>
              <a:r>
                <a:rPr lang="en-AU" i="0">
                  <a:latin typeface="Helvetica" charset="0"/>
                </a:rPr>
                <a:t>Large-scale eftpos/on- 	         </a:t>
              </a:r>
            </a:p>
            <a:p>
              <a:pPr lvl="2">
                <a:buFont typeface="Zapf Dingbats" charset="2"/>
                <a:buNone/>
              </a:pPr>
              <a:r>
                <a:rPr lang="en-AU" i="0">
                  <a:latin typeface="Helvetica" charset="0"/>
                </a:rPr>
                <a:t>    line/whole of business</a:t>
              </a:r>
            </a:p>
            <a:p>
              <a:pPr lvl="2">
                <a:buFont typeface="Zapf Dingbats" charset="2"/>
                <a:buNone/>
              </a:pPr>
              <a:r>
                <a:rPr lang="en-AU" i="0">
                  <a:latin typeface="Helvetica" charset="0"/>
                </a:rPr>
                <a:t>    (SAP)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35" name="Rectangle 15"/>
            <p:cNvSpPr>
              <a:spLocks noChangeArrowheads="1"/>
            </p:cNvSpPr>
            <p:nvPr/>
          </p:nvSpPr>
          <p:spPr bwMode="auto">
            <a:xfrm>
              <a:off x="2880" y="3600"/>
              <a:ext cx="336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buFont typeface="Zapf Dingbats" charset="2"/>
                <a:buChar char="4"/>
              </a:pPr>
              <a:r>
                <a:rPr lang="en-AU" i="0">
                  <a:latin typeface="Times" charset="0"/>
                </a:rPr>
                <a:t> </a:t>
              </a:r>
              <a:r>
                <a:rPr lang="en-AU">
                  <a:latin typeface="Helvetica" charset="0"/>
                </a:rPr>
                <a:t>Recognise established method and skill</a:t>
              </a:r>
              <a:endParaRPr lang="en-AU">
                <a:latin typeface="Times" charset="0"/>
              </a:endParaRPr>
            </a:p>
          </p:txBody>
        </p:sp>
        <p:sp>
          <p:nvSpPr>
            <p:cNvPr id="286736" name="Rectangle 16"/>
            <p:cNvSpPr>
              <a:spLocks noChangeArrowheads="1"/>
            </p:cNvSpPr>
            <p:nvPr/>
          </p:nvSpPr>
          <p:spPr bwMode="auto">
            <a:xfrm>
              <a:off x="2888" y="3032"/>
              <a:ext cx="37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buFont typeface="Zapf Dingbats" charset="2"/>
                <a:buChar char="4"/>
              </a:pPr>
              <a:r>
                <a:rPr lang="en-AU" i="0">
                  <a:latin typeface="Times" charset="0"/>
                </a:rPr>
                <a:t> </a:t>
              </a:r>
              <a:r>
                <a:rPr lang="en-AU">
                  <a:latin typeface="Helvetica" charset="0"/>
                </a:rPr>
                <a:t>Deliver novel/stable solutions slowly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37" name="Rectangle 17"/>
            <p:cNvSpPr>
              <a:spLocks noChangeArrowheads="1"/>
            </p:cNvSpPr>
            <p:nvPr/>
          </p:nvSpPr>
          <p:spPr bwMode="auto">
            <a:xfrm>
              <a:off x="2888" y="3312"/>
              <a:ext cx="37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buFont typeface="Zapf Dingbats" charset="2"/>
                <a:buChar char="4"/>
              </a:pPr>
              <a:r>
                <a:rPr lang="en-AU" i="0">
                  <a:latin typeface="Times" charset="0"/>
                </a:rPr>
                <a:t> </a:t>
              </a:r>
              <a:r>
                <a:rPr lang="en-AU">
                  <a:latin typeface="Helvetica" charset="0"/>
                </a:rPr>
                <a:t>Attractive where high cost of failure</a:t>
              </a:r>
              <a:endParaRPr lang="en-AU" i="0">
                <a:latin typeface="Times" charset="0"/>
              </a:endParaRPr>
            </a:p>
          </p:txBody>
        </p:sp>
        <p:sp>
          <p:nvSpPr>
            <p:cNvPr id="286738" name="Rectangle 18"/>
            <p:cNvSpPr>
              <a:spLocks noChangeArrowheads="1"/>
            </p:cNvSpPr>
            <p:nvPr/>
          </p:nvSpPr>
          <p:spPr bwMode="auto">
            <a:xfrm>
              <a:off x="2888" y="2640"/>
              <a:ext cx="336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buFont typeface="Zapf Dingbats" charset="2"/>
                <a:buChar char="4"/>
              </a:pPr>
              <a:r>
                <a:rPr lang="en-AU" i="0">
                  <a:latin typeface="Times" charset="0"/>
                </a:rPr>
                <a:t> </a:t>
              </a:r>
              <a:r>
                <a:rPr lang="en-AU">
                  <a:latin typeface="Helvetica" charset="0"/>
                </a:rPr>
                <a:t>Fine-grained methodology specific</a:t>
              </a:r>
              <a:endParaRPr lang="en-AU" i="0">
                <a:latin typeface="Times" charset="0"/>
              </a:endParaRPr>
            </a:p>
          </p:txBody>
        </p:sp>
      </p:grpSp>
      <p:sp>
        <p:nvSpPr>
          <p:cNvPr id="286739" name="Text Box 19"/>
          <p:cNvSpPr txBox="1">
            <a:spLocks noChangeArrowheads="1"/>
          </p:cNvSpPr>
          <p:nvPr/>
        </p:nvSpPr>
        <p:spPr bwMode="auto">
          <a:xfrm rot="-2917283">
            <a:off x="793" y="4190207"/>
            <a:ext cx="5351463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AU" sz="5400" b="1">
                <a:solidFill>
                  <a:srgbClr val="FF3300"/>
                </a:solidFill>
              </a:rPr>
              <a:t>RISK-AVERSE!!</a:t>
            </a:r>
            <a:endParaRPr lang="en-AU" sz="4800">
              <a:solidFill>
                <a:srgbClr val="CC0000"/>
              </a:solidFill>
            </a:endParaRPr>
          </a:p>
        </p:txBody>
      </p:sp>
      <p:sp>
        <p:nvSpPr>
          <p:cNvPr id="286740" name="Text Box 20"/>
          <p:cNvSpPr txBox="1">
            <a:spLocks noChangeArrowheads="1"/>
          </p:cNvSpPr>
          <p:nvPr/>
        </p:nvSpPr>
        <p:spPr bwMode="auto">
          <a:xfrm rot="-3022733">
            <a:off x="-192088" y="1868488"/>
            <a:ext cx="4832351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762000"/>
            <a:r>
              <a:rPr lang="en-AU" sz="5400" b="1">
                <a:solidFill>
                  <a:srgbClr val="FF3300"/>
                </a:solidFill>
              </a:rPr>
              <a:t>RISK-PRONE!!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9" grpId="0" autoUpdateAnimBg="0"/>
      <p:bldP spid="2867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3048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000" b="1" i="1">
                <a:latin typeface="Helvetica" charset="0"/>
              </a:rPr>
              <a:t>PROFESSIONALISM AND PROFESSIONAL “REGULATION”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*"/>
            </a:pPr>
            <a:r>
              <a:rPr lang="en-AU" sz="2400" b="1" i="1">
                <a:latin typeface="Helvetica" charset="0"/>
              </a:rPr>
              <a:t>We need to decide whether we (IT) are a profession or a hobby</a:t>
            </a: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Font typeface="Zapf Dingbats" charset="2"/>
              <a:buChar char="*"/>
            </a:pPr>
            <a:r>
              <a:rPr lang="en-AU" sz="2400" b="1" i="1">
                <a:latin typeface="Helvetica" charset="0"/>
              </a:rPr>
              <a:t>Another myth is that there isn’t much professional regulation in Australia.. </a:t>
            </a: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0" y="2324100"/>
            <a:ext cx="5207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None/>
            </a:pPr>
            <a:r>
              <a:rPr lang="en-AU" b="1">
                <a:latin typeface="Helvetica" charset="0"/>
              </a:rPr>
              <a:t>	How about…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Victorian School Teachers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Plumbers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Electricians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S/w testers for gaming machines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Builders (Vic, and several states)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Civil Engineers (Qld)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Marsupial animal rescuers (Vic)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Money market dealers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Financial advisors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232400" y="2057400"/>
            <a:ext cx="5207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Psychologists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Doctors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Medical Specialist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r>
              <a:rPr lang="en-AU" sz="2000" b="1">
                <a:latin typeface="Helvetica" charset="0"/>
                <a:ea typeface="ＭＳ Ｐゴシック" charset="-128"/>
              </a:rPr>
              <a:t>Licensed Aircraft Mechanics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None/>
            </a:pPr>
            <a:r>
              <a:rPr lang="en-AU" sz="2000" b="1">
                <a:latin typeface="Helvetica" charset="0"/>
                <a:ea typeface="ＭＳ Ｐゴシック" charset="-128"/>
              </a:rPr>
              <a:t>And how many more?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Char char="*"/>
            </a:pPr>
            <a:endParaRPr lang="en-AU" sz="2000" b="1">
              <a:latin typeface="Helvetica" charset="0"/>
              <a:ea typeface="ＭＳ Ｐゴシック" charset="-128"/>
            </a:endParaRPr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5600700" y="4102100"/>
            <a:ext cx="40767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None/>
            </a:pPr>
            <a:r>
              <a:rPr lang="en-AU" sz="2000" b="1">
                <a:latin typeface="Helvetica" charset="0"/>
                <a:ea typeface="ＭＳ Ｐゴシック" charset="-128"/>
              </a:rPr>
              <a:t>IT PROFESSIONALS HAVE ACCESS TO/PRODUCE SYSTEMS WHICH AFFECT OUR SECURITY AND WELL-</a:t>
            </a:r>
          </a:p>
          <a:p>
            <a:pPr marL="876300" lvl="1" indent="-6858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Zapf Dingbats" charset="2"/>
              <a:buNone/>
            </a:pPr>
            <a:r>
              <a:rPr lang="en-AU" sz="2000" b="1">
                <a:latin typeface="Helvetica" charset="0"/>
                <a:ea typeface="ＭＳ Ｐゴシック" charset="-128"/>
              </a:rPr>
              <a:t>WE NEED PROPER PROFESSIONAL STANDARDS AND “REGULATION”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utoUpdateAnimBg="0"/>
      <p:bldP spid="308228" grpId="0" autoUpdateAnimBg="0"/>
      <p:bldP spid="30822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0" y="304800"/>
            <a:ext cx="9906000" cy="4800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AutoNum type="arabicPeriod"/>
            </a:pPr>
            <a:r>
              <a:rPr lang="en-AU" sz="1800" i="1">
                <a:latin typeface="Helvetica" charset="0"/>
              </a:rPr>
              <a:t>Life in the 21st century-what we expected and what has gone wrong…  </a:t>
            </a:r>
            <a:r>
              <a:rPr lang="en-AU" sz="2400" b="1" i="1">
                <a:latin typeface="Helvetica" charset="0"/>
              </a:rPr>
              <a:t>is IT to blame.. </a:t>
            </a:r>
            <a:r>
              <a:rPr lang="en-AU" sz="2400" i="1">
                <a:latin typeface="Helvetica" charset="0"/>
              </a:rPr>
              <a:t> </a:t>
            </a:r>
            <a:r>
              <a:rPr lang="en-AU" sz="1600" i="1">
                <a:latin typeface="Helvetica" charset="0"/>
              </a:rPr>
              <a:t>Some of things that we shouldn’t believe about Australia?</a:t>
            </a:r>
            <a:endParaRPr lang="en-AU" sz="24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NO..  IT IS NOT THE CAUSE OF 21ST CENTRY ILLS..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2400" b="1" i="1">
              <a:latin typeface="Helvetica" charset="0"/>
            </a:endParaRP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400" b="1" i="1">
                <a:latin typeface="Helvetica" charset="0"/>
              </a:rPr>
              <a:t>HOWEVER, THERE ARE MANY PROBLEMS THAT NEED TO BE FACED..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2400" b="1" i="1">
              <a:latin typeface="Helvetica" charset="0"/>
            </a:endParaRP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800" b="1" i="1">
                <a:latin typeface="Helvetica" charset="0"/>
              </a:rPr>
              <a:t>AND..  AUSTRALIAN SOCIETY HAS NOT REAPED THE BENIFIT FROM OUR HIGH QUALITY TRAINING AND EARLY LEAD IN SOFTWARE DEVELOPMENT</a:t>
            </a: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2800" b="1" i="1">
              <a:latin typeface="Helvetica" charset="0"/>
            </a:endParaRPr>
          </a:p>
          <a:p>
            <a:pPr marL="762000" indent="-762000" algn="ctr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r>
              <a:rPr lang="en-AU" sz="2800" b="1" i="1">
                <a:latin typeface="Helvetica" charset="0"/>
              </a:rPr>
              <a:t>WHY CAN’T WE MAKE THE DESCISIONS TO PROMOTE AND SUPPORT AN AUSTRALIAN IT INDUSTRY?</a:t>
            </a:r>
            <a:endParaRPr lang="en-AU" sz="1600" b="1" i="1">
              <a:latin typeface="Helvetica" charset="0"/>
            </a:endParaRPr>
          </a:p>
          <a:p>
            <a:pPr marL="762000" indent="-762000" defTabSz="762000">
              <a:lnSpc>
                <a:spcPct val="91000"/>
              </a:lnSpc>
              <a:spcBef>
                <a:spcPct val="45000"/>
              </a:spcBef>
              <a:buFont typeface="Times" charset="0"/>
              <a:buNone/>
            </a:pPr>
            <a:endParaRPr lang="en-AU" sz="1600" b="1" i="1">
              <a:latin typeface="Helvetica" charset="0"/>
            </a:endParaRP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4038600" y="2057400"/>
            <a:ext cx="990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lvl="1" indent="-419100" defTabSz="762000">
              <a:lnSpc>
                <a:spcPct val="91000"/>
              </a:lnSpc>
              <a:spcBef>
                <a:spcPct val="45000"/>
              </a:spcBef>
              <a:buClr>
                <a:schemeClr val="tx1"/>
              </a:buClr>
              <a:buSzPct val="75000"/>
              <a:buFont typeface="Wingdings" charset="2"/>
              <a:buNone/>
            </a:pPr>
            <a:endParaRPr lang="en-AU" sz="2000">
              <a:latin typeface="Helvetica" charset="0"/>
              <a:ea typeface="ＭＳ Ｐゴシック" charset="-128"/>
            </a:endParaRPr>
          </a:p>
          <a:p>
            <a:pPr marL="419100" indent="-419100" defTabSz="762000">
              <a:lnSpc>
                <a:spcPct val="91000"/>
              </a:lnSpc>
              <a:spcBef>
                <a:spcPct val="45000"/>
              </a:spcBef>
              <a:buClr>
                <a:schemeClr val="tx2"/>
              </a:buClr>
              <a:buSzPct val="75000"/>
              <a:buFont typeface="Times" charset="0"/>
              <a:buNone/>
            </a:pPr>
            <a:endParaRPr lang="en-AU" sz="120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2A004E"/>
      </a:dk1>
      <a:lt1>
        <a:srgbClr val="99FFCC"/>
      </a:lt1>
      <a:dk2>
        <a:srgbClr val="702ABE"/>
      </a:dk2>
      <a:lt2>
        <a:srgbClr val="00CCCC"/>
      </a:lt2>
      <a:accent1>
        <a:srgbClr val="6600FF"/>
      </a:accent1>
      <a:accent2>
        <a:srgbClr val="0000FF"/>
      </a:accent2>
      <a:accent3>
        <a:srgbClr val="BBACDB"/>
      </a:accent3>
      <a:accent4>
        <a:srgbClr val="82DAAE"/>
      </a:accent4>
      <a:accent5>
        <a:srgbClr val="B8AAFF"/>
      </a:accent5>
      <a:accent6>
        <a:srgbClr val="0000E7"/>
      </a:accent6>
      <a:hlink>
        <a:srgbClr val="FFFF00"/>
      </a:hlink>
      <a:folHlink>
        <a:srgbClr val="7500D7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</TotalTime>
  <Words>4908</Words>
  <Application>Microsoft Macintosh PowerPoint</Application>
  <PresentationFormat>A4 Paper (210x297 mm)</PresentationFormat>
  <Paragraphs>460</Paragraphs>
  <Slides>33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Times</vt:lpstr>
      <vt:lpstr>ＭＳ Ｐゴシック</vt:lpstr>
      <vt:lpstr>Arial</vt:lpstr>
      <vt:lpstr>Times New Roman</vt:lpstr>
      <vt:lpstr>Helvetica</vt:lpstr>
      <vt:lpstr>Wingdings</vt:lpstr>
      <vt:lpstr>Zapf Dingbats</vt:lpstr>
      <vt:lpstr>Blank Presentation</vt:lpstr>
      <vt:lpstr>Microsoft Clip Gallery</vt:lpstr>
      <vt:lpstr>Life in the 21st century-is this IT? Or Lies, Damned Lies and Misconceptions about Australia 0r  How I learned stopped worrying and now love our failure to have companies like Nokia, Ericsson and Acer</vt:lpstr>
      <vt:lpstr> This Talk…</vt:lpstr>
      <vt:lpstr>Slide 3</vt:lpstr>
      <vt:lpstr>Slide 4</vt:lpstr>
      <vt:lpstr>An airline web-site.. As an example of non-optimal design..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3. The failure of industry policy with respect to IT..  Some personal  and ACS history why it really mattered..  IN THE PERIOD 1985 TO 1995, AUSTRALIA HAD A UNIQUE OPPORTUNITY TO BECOME A WORLD POWER IN SOFTWARE AND SERVICES..  IT ALMOST WRECKED IT COMPLETELY..</vt:lpstr>
      <vt:lpstr> A Bit of History…. Software</vt:lpstr>
      <vt:lpstr>WHAT AN INDUSTRY NEEDS …</vt:lpstr>
      <vt:lpstr>Why the Government Market is Important</vt:lpstr>
      <vt:lpstr>What is needed to make it work</vt:lpstr>
      <vt:lpstr>What is needed to make it work</vt:lpstr>
      <vt:lpstr>WHAT WENT WRONG?</vt:lpstr>
      <vt:lpstr>WHAT THE MAJOR PROBLEMS?</vt:lpstr>
      <vt:lpstr>Slide 25</vt:lpstr>
      <vt:lpstr>What Should Australia Do?</vt:lpstr>
      <vt:lpstr>What Should Australia Do?</vt:lpstr>
      <vt:lpstr>History of Industry Associations</vt:lpstr>
      <vt:lpstr>History of Industry Associations</vt:lpstr>
      <vt:lpstr>History of Industry Associations</vt:lpstr>
      <vt:lpstr>History of Industry Associations..-The Australian Computer Equipment Suppliers Association</vt:lpstr>
      <vt:lpstr>Mile Stones in Industry Representation The Good, the Bad and the Ugly </vt:lpstr>
      <vt:lpstr> Conclusion…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to Market -Solving the Problem of Viable Processes Through Research </dc:title>
  <cp:lastModifiedBy>Karl Reed</cp:lastModifiedBy>
  <cp:revision>116</cp:revision>
  <cp:lastPrinted>2004-10-28T01:34:05Z</cp:lastPrinted>
  <dcterms:created xsi:type="dcterms:W3CDTF">2012-09-26T21:20:29Z</dcterms:created>
  <dcterms:modified xsi:type="dcterms:W3CDTF">2012-09-26T21:20:53Z</dcterms:modified>
</cp:coreProperties>
</file>